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media/image36.jpg" ContentType="image/jpeg"/>
  <Override PartName="/ppt/media/image37.jpg" ContentType="image/jpeg"/>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2"/>
    <p:sldId id="257" r:id="rId3"/>
    <p:sldId id="258" r:id="rId4"/>
    <p:sldId id="259" r:id="rId5"/>
    <p:sldId id="260" r:id="rId6"/>
    <p:sldId id="261" r:id="rId7"/>
    <p:sldId id="262" r:id="rId8"/>
    <p:sldId id="263" r:id="rId9"/>
    <p:sldId id="264" r:id="rId10"/>
    <p:sldId id="328" r:id="rId11"/>
    <p:sldId id="265" r:id="rId12"/>
    <p:sldId id="266" r:id="rId13"/>
    <p:sldId id="267" r:id="rId14"/>
    <p:sldId id="268" r:id="rId15"/>
    <p:sldId id="269" r:id="rId16"/>
    <p:sldId id="270" r:id="rId17"/>
    <p:sldId id="271" r:id="rId18"/>
    <p:sldId id="272" r:id="rId19"/>
    <p:sldId id="331" r:id="rId20"/>
    <p:sldId id="274" r:id="rId21"/>
    <p:sldId id="275" r:id="rId22"/>
    <p:sldId id="276" r:id="rId23"/>
    <p:sldId id="278" r:id="rId24"/>
    <p:sldId id="305" r:id="rId25"/>
    <p:sldId id="306" r:id="rId26"/>
    <p:sldId id="307" r:id="rId27"/>
    <p:sldId id="308" r:id="rId28"/>
    <p:sldId id="309" r:id="rId29"/>
    <p:sldId id="330" r:id="rId30"/>
    <p:sldId id="311" r:id="rId31"/>
    <p:sldId id="314" r:id="rId32"/>
    <p:sldId id="316" r:id="rId33"/>
    <p:sldId id="317" r:id="rId34"/>
    <p:sldId id="318" r:id="rId35"/>
    <p:sldId id="319" r:id="rId36"/>
    <p:sldId id="279" r:id="rId37"/>
    <p:sldId id="280" r:id="rId38"/>
    <p:sldId id="281" r:id="rId39"/>
    <p:sldId id="284" r:id="rId40"/>
    <p:sldId id="289" r:id="rId41"/>
    <p:sldId id="285" r:id="rId42"/>
    <p:sldId id="286" r:id="rId43"/>
    <p:sldId id="332" r:id="rId44"/>
    <p:sldId id="287" r:id="rId45"/>
    <p:sldId id="335" r:id="rId46"/>
    <p:sldId id="336" r:id="rId47"/>
    <p:sldId id="290" r:id="rId48"/>
    <p:sldId id="291" r:id="rId49"/>
    <p:sldId id="292" r:id="rId50"/>
    <p:sldId id="294" r:id="rId51"/>
    <p:sldId id="295" r:id="rId52"/>
    <p:sldId id="297" r:id="rId53"/>
    <p:sldId id="298" r:id="rId54"/>
    <p:sldId id="299" r:id="rId55"/>
    <p:sldId id="300" r:id="rId56"/>
    <p:sldId id="301" r:id="rId57"/>
    <p:sldId id="302" r:id="rId58"/>
    <p:sldId id="303" r:id="rId59"/>
    <p:sldId id="304" r:id="rId60"/>
    <p:sldId id="320" r:id="rId61"/>
    <p:sldId id="321" r:id="rId62"/>
    <p:sldId id="322" r:id="rId63"/>
    <p:sldId id="323" r:id="rId64"/>
    <p:sldId id="324" r:id="rId65"/>
    <p:sldId id="333" r:id="rId66"/>
    <p:sldId id="325" r:id="rId67"/>
    <p:sldId id="327" r:id="rId68"/>
  </p:sldIdLst>
  <p:sldSz cx="12192000" cy="6858000"/>
  <p:notesSz cx="12192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EF"/>
    <a:srgbClr val="FFFFFB"/>
    <a:srgbClr val="FFFFE7"/>
    <a:srgbClr val="FFFFE5"/>
    <a:srgbClr val="FFE36D"/>
    <a:srgbClr val="FFD72F"/>
    <a:srgbClr val="F5FB0D"/>
    <a:srgbClr val="FFFF00"/>
    <a:srgbClr val="FFE471"/>
    <a:srgbClr val="FFFFE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912C8C85-51F0-491E-9774-3900AFEF0FD7}" styleName="Estilo claro 2 - Acento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756" y="72"/>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charts/_rels/chart1.xml.rels><?xml version="1.0" encoding="UTF-8" standalone="yes"?>
<Relationships xmlns="http://schemas.openxmlformats.org/package/2006/relationships"><Relationship Id="rId3" Type="http://schemas.openxmlformats.org/officeDocument/2006/relationships/package" Target="../embeddings/Hoja_de_c_lculo_de_Microsoft_Excel.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Hoja_de_c_lculo_de_Microsoft_Excel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Libro1"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Libro1"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I:\TRABAJO\CONTRATOS%202023\CONTRALORIA%20MUNICIPAL%20DE%20BARRANCABERMEJA\1.%20-BASE%20DE%20DATOS%20CMB%202023.xlsm"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file:///I:\TRABAJO\CONTRATOS%202023\CONTRALORIA%20MUNICIPAL%20DE%20BARRANCABERMEJA\1.%20-BASE%20DE%20DATOS%20CMB%202023.xlsm"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file:///I:\TRABAJO\CONTRATOS%202023\CONTRALORIA%20MUNICIPAL%20DE%20BARRANCABERMEJA\1.%20-BASE%20DE%20DATOS%20CMB%202023.xlsm" TargetMode="External"/><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oleObject" Target="file:///I:\TRABAJO\CONTRATOS%202023\CONTRALORIA%20MUNICIPAL%20DE%20BARRANCABERMEJA\1.%20-BASE%20DE%20DATOS%20CMB%202023.xlsm" TargetMode="External"/><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oleObject" Target="file:///I:\TRABAJO\CONTRATOS%202023\CONTRALORIA%20MUNICIPAL%20DE%20BARRANCABERMEJA\1.%20-BASE%20DE%20DATOS%20CMB%202023.xlsm" TargetMode="External"/><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4"/>
    </mc:Choice>
    <mc:Fallback>
      <c:style val="4"/>
    </mc:Fallback>
  </mc:AlternateContent>
  <c:chart>
    <c:title>
      <c:overlay val="0"/>
      <c:spPr>
        <a:noFill/>
        <a:ln>
          <a:noFill/>
        </a:ln>
        <a:effectLst/>
      </c:spPr>
      <c:txPr>
        <a:bodyPr rot="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43085447652376785"/>
          <c:y val="4.3650793650793648E-2"/>
          <c:w val="0.53942330125400995"/>
          <c:h val="0.86429258842644674"/>
        </c:manualLayout>
      </c:layout>
      <c:barChart>
        <c:barDir val="bar"/>
        <c:grouping val="clustered"/>
        <c:varyColors val="0"/>
        <c:ser>
          <c:idx val="0"/>
          <c:order val="0"/>
          <c:tx>
            <c:strRef>
              <c:f>Hoja1!$B$1</c:f>
              <c:strCache>
                <c:ptCount val="1"/>
                <c:pt idx="0">
                  <c:v>Columna3</c:v>
                </c:pt>
              </c:strCache>
            </c:strRef>
          </c:tx>
          <c:spPr>
            <a:gradFill rotWithShape="1">
              <a:gsLst>
                <a:gs pos="0">
                  <a:schemeClr val="accent2">
                    <a:shade val="65000"/>
                    <a:satMod val="103000"/>
                    <a:lumMod val="102000"/>
                    <a:tint val="94000"/>
                  </a:schemeClr>
                </a:gs>
                <a:gs pos="50000">
                  <a:schemeClr val="accent2">
                    <a:shade val="65000"/>
                    <a:satMod val="110000"/>
                    <a:lumMod val="100000"/>
                    <a:shade val="100000"/>
                  </a:schemeClr>
                </a:gs>
                <a:gs pos="100000">
                  <a:schemeClr val="accent2">
                    <a:shade val="65000"/>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invertIfNegative val="0"/>
          <c:dLbls>
            <c:dLbl>
              <c:idx val="0"/>
              <c:tx>
                <c:rich>
                  <a:bodyPr rot="0" spcFirstLastPara="1" vertOverflow="ellipsis" vert="horz" wrap="square" lIns="38100" tIns="19050" rIns="38100" bIns="19050" anchor="ctr" anchorCtr="1">
                    <a:spAutoFit/>
                  </a:bodyPr>
                  <a:lstStyle/>
                  <a:p>
                    <a:pPr>
                      <a:defRPr sz="1100" b="0" i="0" u="none" strike="noStrike" kern="1200" baseline="0">
                        <a:solidFill>
                          <a:schemeClr val="bg1"/>
                        </a:solidFill>
                        <a:latin typeface="+mn-lt"/>
                        <a:ea typeface="+mn-ea"/>
                        <a:cs typeface="+mn-cs"/>
                      </a:defRPr>
                    </a:pPr>
                    <a:fld id="{784BEF3D-9B39-4A0E-B3B5-2EEB9A7CCB07}" type="VALUE">
                      <a:rPr lang="en-US" sz="1200" b="1">
                        <a:solidFill>
                          <a:schemeClr val="bg1"/>
                        </a:solidFill>
                      </a:rPr>
                      <a:pPr>
                        <a:defRPr sz="1100">
                          <a:solidFill>
                            <a:schemeClr val="bg1"/>
                          </a:solidFill>
                        </a:defRPr>
                      </a:pPr>
                      <a:t>[VALOR]</a:t>
                    </a:fld>
                    <a:endParaRPr lang="en-US"/>
                  </a:p>
                </c:rich>
              </c:tx>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bg1"/>
                      </a:solidFill>
                      <a:latin typeface="+mn-lt"/>
                      <a:ea typeface="+mn-ea"/>
                      <a:cs typeface="+mn-cs"/>
                    </a:defRPr>
                  </a:pPr>
                  <a:endParaRPr lang="en-US"/>
                </a:p>
              </c:txPr>
              <c:dLblPos val="inEnd"/>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3-0DFC-4861-A3BE-43A1FB8EB900}"/>
                </c:ext>
              </c:extLst>
            </c:dLbl>
            <c:dLbl>
              <c:idx val="1"/>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bg1"/>
                      </a:solidFill>
                      <a:latin typeface="+mn-lt"/>
                      <a:ea typeface="+mn-ea"/>
                      <a:cs typeface="+mn-cs"/>
                    </a:defRPr>
                  </a:pPr>
                  <a:endParaRPr lang="en-US"/>
                </a:p>
              </c:txPr>
              <c:dLblPos val="inEnd"/>
              <c:showLegendKey val="0"/>
              <c:showVal val="1"/>
              <c:showCatName val="0"/>
              <c:showSerName val="0"/>
              <c:showPercent val="0"/>
              <c:showBubbleSize val="0"/>
              <c:extLst>
                <c:ext xmlns:c16="http://schemas.microsoft.com/office/drawing/2014/chart" uri="{C3380CC4-5D6E-409C-BE32-E72D297353CC}">
                  <c16:uniqueId val="{00000004-0DFC-4861-A3BE-43A1FB8EB900}"/>
                </c:ext>
              </c:extLst>
            </c:dLbl>
            <c:dLbl>
              <c:idx val="2"/>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bg1"/>
                      </a:solidFill>
                      <a:latin typeface="+mn-lt"/>
                      <a:ea typeface="+mn-ea"/>
                      <a:cs typeface="+mn-cs"/>
                    </a:defRPr>
                  </a:pPr>
                  <a:endParaRPr lang="en-US"/>
                </a:p>
              </c:txPr>
              <c:dLblPos val="inEnd"/>
              <c:showLegendKey val="0"/>
              <c:showVal val="1"/>
              <c:showCatName val="0"/>
              <c:showSerName val="0"/>
              <c:showPercent val="0"/>
              <c:showBubbleSize val="0"/>
              <c:extLst>
                <c:ext xmlns:c16="http://schemas.microsoft.com/office/drawing/2014/chart" uri="{C3380CC4-5D6E-409C-BE32-E72D297353CC}">
                  <c16:uniqueId val="{00000005-0DFC-4861-A3BE-43A1FB8EB900}"/>
                </c:ext>
              </c:extLst>
            </c:dLbl>
            <c:dLbl>
              <c:idx val="3"/>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bg1"/>
                      </a:solidFill>
                      <a:latin typeface="+mn-lt"/>
                      <a:ea typeface="+mn-ea"/>
                      <a:cs typeface="+mn-cs"/>
                    </a:defRPr>
                  </a:pPr>
                  <a:endParaRPr lang="en-US"/>
                </a:p>
              </c:txPr>
              <c:dLblPos val="inEnd"/>
              <c:showLegendKey val="0"/>
              <c:showVal val="1"/>
              <c:showCatName val="0"/>
              <c:showSerName val="0"/>
              <c:showPercent val="0"/>
              <c:showBubbleSize val="0"/>
              <c:extLst>
                <c:ext xmlns:c16="http://schemas.microsoft.com/office/drawing/2014/chart" uri="{C3380CC4-5D6E-409C-BE32-E72D297353CC}">
                  <c16:uniqueId val="{00000006-0DFC-4861-A3BE-43A1FB8EB900}"/>
                </c:ext>
              </c:extLst>
            </c:dLbl>
            <c:dLbl>
              <c:idx val="4"/>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bg1"/>
                      </a:solidFill>
                      <a:latin typeface="+mn-lt"/>
                      <a:ea typeface="+mn-ea"/>
                      <a:cs typeface="+mn-cs"/>
                    </a:defRPr>
                  </a:pPr>
                  <a:endParaRPr lang="en-US"/>
                </a:p>
              </c:txPr>
              <c:dLblPos val="inEnd"/>
              <c:showLegendKey val="0"/>
              <c:showVal val="1"/>
              <c:showCatName val="0"/>
              <c:showSerName val="0"/>
              <c:showPercent val="0"/>
              <c:showBubbleSize val="0"/>
              <c:extLst>
                <c:ext xmlns:c16="http://schemas.microsoft.com/office/drawing/2014/chart" uri="{C3380CC4-5D6E-409C-BE32-E72D297353CC}">
                  <c16:uniqueId val="{00000007-0DFC-4861-A3BE-43A1FB8EB900}"/>
                </c:ext>
              </c:extLst>
            </c:dLbl>
            <c:dLbl>
              <c:idx val="5"/>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extLst>
                <c:ext xmlns:c16="http://schemas.microsoft.com/office/drawing/2014/chart" uri="{C3380CC4-5D6E-409C-BE32-E72D297353CC}">
                  <c16:uniqueId val="{00000008-0DFC-4861-A3BE-43A1FB8EB900}"/>
                </c:ext>
              </c:extLst>
            </c:dLbl>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Hoja1!$A$2:$A$7</c:f>
              <c:strCache>
                <c:ptCount val="6"/>
                <c:pt idx="0">
                  <c:v>TOTAL</c:v>
                </c:pt>
                <c:pt idx="1">
                  <c:v>DENUNCIAS</c:v>
                </c:pt>
                <c:pt idx="2">
                  <c:v>DERECHO DE PETICIÓN DE INTERÉS GENERAL</c:v>
                </c:pt>
                <c:pt idx="3">
                  <c:v>DERECHO DE PETICIÓN DE INTERÉS PARTICULAR</c:v>
                </c:pt>
                <c:pt idx="4">
                  <c:v>SOLICITUD DE INFORMACIÓN</c:v>
                </c:pt>
                <c:pt idx="5">
                  <c:v>CONSULTA</c:v>
                </c:pt>
              </c:strCache>
            </c:strRef>
          </c:cat>
          <c:val>
            <c:numRef>
              <c:f>Hoja1!$B$2:$B$7</c:f>
              <c:numCache>
                <c:formatCode>General</c:formatCode>
                <c:ptCount val="6"/>
                <c:pt idx="0">
                  <c:v>112</c:v>
                </c:pt>
                <c:pt idx="1">
                  <c:v>21</c:v>
                </c:pt>
                <c:pt idx="2">
                  <c:v>13</c:v>
                </c:pt>
                <c:pt idx="3">
                  <c:v>65</c:v>
                </c:pt>
                <c:pt idx="4">
                  <c:v>13</c:v>
                </c:pt>
                <c:pt idx="5">
                  <c:v>0</c:v>
                </c:pt>
              </c:numCache>
            </c:numRef>
          </c:val>
          <c:extLst>
            <c:ext xmlns:c16="http://schemas.microsoft.com/office/drawing/2014/chart" uri="{C3380CC4-5D6E-409C-BE32-E72D297353CC}">
              <c16:uniqueId val="{00000000-0DFC-4861-A3BE-43A1FB8EB900}"/>
            </c:ext>
          </c:extLst>
        </c:ser>
        <c:dLbls>
          <c:dLblPos val="inEnd"/>
          <c:showLegendKey val="0"/>
          <c:showVal val="1"/>
          <c:showCatName val="0"/>
          <c:showSerName val="0"/>
          <c:showPercent val="0"/>
          <c:showBubbleSize val="0"/>
        </c:dLbls>
        <c:gapWidth val="115"/>
        <c:overlap val="-20"/>
        <c:axId val="470579392"/>
        <c:axId val="714741328"/>
        <c:extLst>
          <c:ext xmlns:c15="http://schemas.microsoft.com/office/drawing/2012/chart" uri="{02D57815-91ED-43cb-92C2-25804820EDAC}">
            <c15:filteredBarSeries>
              <c15:ser>
                <c:idx val="1"/>
                <c:order val="1"/>
                <c:tx>
                  <c:strRef>
                    <c:extLst>
                      <c:ext uri="{02D57815-91ED-43cb-92C2-25804820EDAC}">
                        <c15:formulaRef>
                          <c15:sqref>Hoja1!$C$1</c15:sqref>
                        </c15:formulaRef>
                      </c:ext>
                    </c:extLst>
                    <c:strCache>
                      <c:ptCount val="1"/>
                      <c:pt idx="0">
                        <c:v>Columna1</c:v>
                      </c:pt>
                    </c:strCache>
                  </c:strRef>
                </c:tx>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c:ext uri="{02D57815-91ED-43cb-92C2-25804820EDAC}">
                        <c15:formulaRef>
                          <c15:sqref>Hoja1!$A$2:$A$7</c15:sqref>
                        </c15:formulaRef>
                      </c:ext>
                    </c:extLst>
                    <c:strCache>
                      <c:ptCount val="6"/>
                      <c:pt idx="0">
                        <c:v>TOTAL</c:v>
                      </c:pt>
                      <c:pt idx="1">
                        <c:v>DENUNCIAS</c:v>
                      </c:pt>
                      <c:pt idx="2">
                        <c:v>DERECHO DE PETICIÓN DE INTERÉS GENERAL</c:v>
                      </c:pt>
                      <c:pt idx="3">
                        <c:v>DERECHO DE PETICIÓN DE INTERÉS PARTICULAR</c:v>
                      </c:pt>
                      <c:pt idx="4">
                        <c:v>SOLICITUD DE INFORMACIÓN</c:v>
                      </c:pt>
                      <c:pt idx="5">
                        <c:v>CONSULTA</c:v>
                      </c:pt>
                    </c:strCache>
                  </c:strRef>
                </c:cat>
                <c:val>
                  <c:numRef>
                    <c:extLst>
                      <c:ext uri="{02D57815-91ED-43cb-92C2-25804820EDAC}">
                        <c15:formulaRef>
                          <c15:sqref>Hoja1!$C$2:$C$7</c15:sqref>
                        </c15:formulaRef>
                      </c:ext>
                    </c:extLst>
                    <c:numCache>
                      <c:formatCode>General</c:formatCode>
                      <c:ptCount val="6"/>
                    </c:numCache>
                  </c:numRef>
                </c:val>
                <c:extLst>
                  <c:ext xmlns:c16="http://schemas.microsoft.com/office/drawing/2014/chart" uri="{C3380CC4-5D6E-409C-BE32-E72D297353CC}">
                    <c16:uniqueId val="{00000001-0DFC-4861-A3BE-43A1FB8EB900}"/>
                  </c:ext>
                </c:extLst>
              </c15:ser>
            </c15:filteredBarSeries>
            <c15:filteredBarSeries>
              <c15:ser>
                <c:idx val="2"/>
                <c:order val="2"/>
                <c:tx>
                  <c:strRef>
                    <c:extLst xmlns:c15="http://schemas.microsoft.com/office/drawing/2012/chart">
                      <c:ext xmlns:c15="http://schemas.microsoft.com/office/drawing/2012/chart" uri="{02D57815-91ED-43cb-92C2-25804820EDAC}">
                        <c15:formulaRef>
                          <c15:sqref>Hoja1!$D$1</c15:sqref>
                        </c15:formulaRef>
                      </c:ext>
                    </c:extLst>
                    <c:strCache>
                      <c:ptCount val="1"/>
                      <c:pt idx="0">
                        <c:v>Columna2</c:v>
                      </c:pt>
                    </c:strCache>
                  </c:strRef>
                </c:tx>
                <c:spPr>
                  <a:gradFill rotWithShape="1">
                    <a:gsLst>
                      <a:gs pos="0">
                        <a:schemeClr val="accent2">
                          <a:tint val="65000"/>
                          <a:satMod val="103000"/>
                          <a:lumMod val="102000"/>
                          <a:tint val="94000"/>
                        </a:schemeClr>
                      </a:gs>
                      <a:gs pos="50000">
                        <a:schemeClr val="accent2">
                          <a:tint val="65000"/>
                          <a:satMod val="110000"/>
                          <a:lumMod val="100000"/>
                          <a:shade val="100000"/>
                        </a:schemeClr>
                      </a:gs>
                      <a:gs pos="100000">
                        <a:schemeClr val="accent2">
                          <a:tint val="65000"/>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Hoja1!$A$2:$A$7</c15:sqref>
                        </c15:formulaRef>
                      </c:ext>
                    </c:extLst>
                    <c:strCache>
                      <c:ptCount val="6"/>
                      <c:pt idx="0">
                        <c:v>TOTAL</c:v>
                      </c:pt>
                      <c:pt idx="1">
                        <c:v>DENUNCIAS</c:v>
                      </c:pt>
                      <c:pt idx="2">
                        <c:v>DERECHO DE PETICIÓN DE INTERÉS GENERAL</c:v>
                      </c:pt>
                      <c:pt idx="3">
                        <c:v>DERECHO DE PETICIÓN DE INTERÉS PARTICULAR</c:v>
                      </c:pt>
                      <c:pt idx="4">
                        <c:v>SOLICITUD DE INFORMACIÓN</c:v>
                      </c:pt>
                      <c:pt idx="5">
                        <c:v>CONSULTA</c:v>
                      </c:pt>
                    </c:strCache>
                  </c:strRef>
                </c:cat>
                <c:val>
                  <c:numRef>
                    <c:extLst xmlns:c15="http://schemas.microsoft.com/office/drawing/2012/chart">
                      <c:ext xmlns:c15="http://schemas.microsoft.com/office/drawing/2012/chart" uri="{02D57815-91ED-43cb-92C2-25804820EDAC}">
                        <c15:formulaRef>
                          <c15:sqref>Hoja1!$D$2:$D$7</c15:sqref>
                        </c15:formulaRef>
                      </c:ext>
                    </c:extLst>
                    <c:numCache>
                      <c:formatCode>General</c:formatCode>
                      <c:ptCount val="6"/>
                    </c:numCache>
                  </c:numRef>
                </c:val>
                <c:extLst xmlns:c15="http://schemas.microsoft.com/office/drawing/2012/chart">
                  <c:ext xmlns:c16="http://schemas.microsoft.com/office/drawing/2014/chart" uri="{C3380CC4-5D6E-409C-BE32-E72D297353CC}">
                    <c16:uniqueId val="{00000002-0DFC-4861-A3BE-43A1FB8EB900}"/>
                  </c:ext>
                </c:extLst>
              </c15:ser>
            </c15:filteredBarSeries>
          </c:ext>
        </c:extLst>
      </c:barChart>
      <c:catAx>
        <c:axId val="470579392"/>
        <c:scaling>
          <c:orientation val="minMax"/>
        </c:scaling>
        <c:delete val="0"/>
        <c:axPos val="l"/>
        <c:numFmt formatCode="General" sourceLinked="1"/>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1000" b="1" i="0" u="none" strike="noStrike" kern="1200" baseline="0">
                <a:solidFill>
                  <a:schemeClr val="tx1">
                    <a:lumMod val="65000"/>
                    <a:lumOff val="35000"/>
                  </a:schemeClr>
                </a:solidFill>
                <a:latin typeface="+mn-lt"/>
                <a:ea typeface="+mn-ea"/>
                <a:cs typeface="+mn-cs"/>
              </a:defRPr>
            </a:pPr>
            <a:endParaRPr lang="en-US"/>
          </a:p>
        </c:txPr>
        <c:crossAx val="714741328"/>
        <c:crosses val="autoZero"/>
        <c:auto val="1"/>
        <c:lblAlgn val="ctr"/>
        <c:lblOffset val="100"/>
        <c:noMultiLvlLbl val="0"/>
      </c:catAx>
      <c:valAx>
        <c:axId val="714741328"/>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70579392"/>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4"/>
    </mc:Choice>
    <mc:Fallback>
      <c:style val="4"/>
    </mc:Fallback>
  </mc:AlternateContent>
  <c:chart>
    <c:autoTitleDeleted val="1"/>
    <c:plotArea>
      <c:layout/>
      <c:barChart>
        <c:barDir val="bar"/>
        <c:grouping val="clustered"/>
        <c:varyColors val="0"/>
        <c:ser>
          <c:idx val="0"/>
          <c:order val="0"/>
          <c:tx>
            <c:strRef>
              <c:f>Hoja1!$B$1</c:f>
              <c:strCache>
                <c:ptCount val="1"/>
                <c:pt idx="0">
                  <c:v>Columna3</c:v>
                </c:pt>
              </c:strCache>
            </c:strRef>
          </c:tx>
          <c:spPr>
            <a:gradFill rotWithShape="1">
              <a:gsLst>
                <a:gs pos="0">
                  <a:schemeClr val="accent2">
                    <a:shade val="76000"/>
                    <a:satMod val="103000"/>
                    <a:lumMod val="102000"/>
                    <a:tint val="94000"/>
                  </a:schemeClr>
                </a:gs>
                <a:gs pos="50000">
                  <a:schemeClr val="accent2">
                    <a:shade val="76000"/>
                    <a:satMod val="110000"/>
                    <a:lumMod val="100000"/>
                    <a:shade val="100000"/>
                  </a:schemeClr>
                </a:gs>
                <a:gs pos="100000">
                  <a:schemeClr val="accent2">
                    <a:shade val="76000"/>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invertIfNegative val="0"/>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bg1"/>
                    </a:solidFill>
                    <a:latin typeface="Verdana" panose="020B0604030504040204" pitchFamily="34" charset="0"/>
                    <a:ea typeface="Verdana" panose="020B0604030504040204" pitchFamily="34" charset="0"/>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Hoja1!$A$2:$A$4</c:f>
              <c:strCache>
                <c:ptCount val="3"/>
                <c:pt idx="0">
                  <c:v>EN TRÁMITE</c:v>
                </c:pt>
                <c:pt idx="1">
                  <c:v>EN ARCHIVO POR RESPUESTA DEFINITIVA</c:v>
                </c:pt>
                <c:pt idx="2">
                  <c:v>TOTAL</c:v>
                </c:pt>
              </c:strCache>
            </c:strRef>
          </c:cat>
          <c:val>
            <c:numRef>
              <c:f>Hoja1!$B$2:$B$4</c:f>
              <c:numCache>
                <c:formatCode>General</c:formatCode>
                <c:ptCount val="3"/>
                <c:pt idx="0">
                  <c:v>6</c:v>
                </c:pt>
                <c:pt idx="1">
                  <c:v>106</c:v>
                </c:pt>
                <c:pt idx="2">
                  <c:v>112</c:v>
                </c:pt>
              </c:numCache>
            </c:numRef>
          </c:val>
          <c:extLst>
            <c:ext xmlns:c16="http://schemas.microsoft.com/office/drawing/2014/chart" uri="{C3380CC4-5D6E-409C-BE32-E72D297353CC}">
              <c16:uniqueId val="{00000000-719E-4966-9F00-FEC7C0E211DC}"/>
            </c:ext>
          </c:extLst>
        </c:ser>
        <c:ser>
          <c:idx val="1"/>
          <c:order val="1"/>
          <c:tx>
            <c:strRef>
              <c:f>Hoja1!$C$1</c:f>
              <c:strCache>
                <c:ptCount val="1"/>
                <c:pt idx="0">
                  <c:v>Columna1</c:v>
                </c:pt>
              </c:strCache>
            </c:strRef>
          </c:tx>
          <c:spPr>
            <a:gradFill rotWithShape="1">
              <a:gsLst>
                <a:gs pos="0">
                  <a:schemeClr val="accent2">
                    <a:tint val="77000"/>
                    <a:satMod val="103000"/>
                    <a:lumMod val="102000"/>
                    <a:tint val="94000"/>
                  </a:schemeClr>
                </a:gs>
                <a:gs pos="50000">
                  <a:schemeClr val="accent2">
                    <a:tint val="77000"/>
                    <a:satMod val="110000"/>
                    <a:lumMod val="100000"/>
                    <a:shade val="100000"/>
                  </a:schemeClr>
                </a:gs>
                <a:gs pos="100000">
                  <a:schemeClr val="accent2">
                    <a:tint val="77000"/>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Hoja1!$A$2:$A$4</c:f>
              <c:strCache>
                <c:ptCount val="3"/>
                <c:pt idx="0">
                  <c:v>EN TRÁMITE</c:v>
                </c:pt>
                <c:pt idx="1">
                  <c:v>EN ARCHIVO POR RESPUESTA DEFINITIVA</c:v>
                </c:pt>
                <c:pt idx="2">
                  <c:v>TOTAL</c:v>
                </c:pt>
              </c:strCache>
            </c:strRef>
          </c:cat>
          <c:val>
            <c:numRef>
              <c:f>Hoja1!$C$2:$C$4</c:f>
              <c:numCache>
                <c:formatCode>General</c:formatCode>
                <c:ptCount val="3"/>
              </c:numCache>
            </c:numRef>
          </c:val>
          <c:extLst>
            <c:ext xmlns:c16="http://schemas.microsoft.com/office/drawing/2014/chart" uri="{C3380CC4-5D6E-409C-BE32-E72D297353CC}">
              <c16:uniqueId val="{00000001-719E-4966-9F00-FEC7C0E211DC}"/>
            </c:ext>
          </c:extLst>
        </c:ser>
        <c:dLbls>
          <c:dLblPos val="inEnd"/>
          <c:showLegendKey val="0"/>
          <c:showVal val="1"/>
          <c:showCatName val="0"/>
          <c:showSerName val="0"/>
          <c:showPercent val="0"/>
          <c:showBubbleSize val="0"/>
        </c:dLbls>
        <c:gapWidth val="115"/>
        <c:overlap val="-20"/>
        <c:axId val="629497535"/>
        <c:axId val="146443087"/>
      </c:barChart>
      <c:catAx>
        <c:axId val="629497535"/>
        <c:scaling>
          <c:orientation val="minMax"/>
        </c:scaling>
        <c:delete val="0"/>
        <c:axPos val="l"/>
        <c:numFmt formatCode="General" sourceLinked="1"/>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1100" b="1" i="0" u="none" strike="noStrike" kern="1200" baseline="0">
                <a:solidFill>
                  <a:schemeClr val="tx1">
                    <a:lumMod val="65000"/>
                    <a:lumOff val="35000"/>
                  </a:schemeClr>
                </a:solidFill>
                <a:latin typeface="+mn-lt"/>
                <a:ea typeface="+mn-ea"/>
                <a:cs typeface="+mn-cs"/>
              </a:defRPr>
            </a:pPr>
            <a:endParaRPr lang="en-US"/>
          </a:p>
        </c:txPr>
        <c:crossAx val="146443087"/>
        <c:crosses val="autoZero"/>
        <c:auto val="1"/>
        <c:lblAlgn val="ctr"/>
        <c:lblOffset val="100"/>
        <c:noMultiLvlLbl val="0"/>
      </c:catAx>
      <c:valAx>
        <c:axId val="146443087"/>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29497535"/>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s-CO" b="1" dirty="0"/>
              <a:t>RESULTADOS</a:t>
            </a:r>
            <a:r>
              <a:rPr lang="es-CO" b="1" baseline="0" dirty="0"/>
              <a:t> DE CUMPLIMIENTO</a:t>
            </a:r>
          </a:p>
          <a:p>
            <a:pPr>
              <a:defRPr/>
            </a:pPr>
            <a:r>
              <a:rPr lang="es-ES" sz="1400" b="1" i="0" u="none" strike="noStrike" baseline="0" dirty="0">
                <a:effectLst/>
              </a:rPr>
              <a:t>PLAN DE BIENESTAR SOCIAL E INCENTIVOS </a:t>
            </a:r>
            <a:r>
              <a:rPr lang="es-CO" baseline="0" dirty="0"/>
              <a:t> </a:t>
            </a:r>
            <a:endParaRPr lang="es-CO" dirty="0"/>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bar"/>
        <c:grouping val="clustered"/>
        <c:varyColors val="0"/>
        <c:ser>
          <c:idx val="0"/>
          <c:order val="0"/>
          <c:tx>
            <c:strRef>
              <c:f>Hoja1!$C$2:$C$3</c:f>
              <c:strCache>
                <c:ptCount val="2"/>
                <c:pt idx="0">
                  <c:v>Actividades</c:v>
                </c:pt>
                <c:pt idx="1">
                  <c:v>Programado </c:v>
                </c:pt>
              </c:strCache>
            </c:strRef>
          </c:tx>
          <c:spPr>
            <a:solidFill>
              <a:srgbClr val="FFFF00"/>
            </a:solidFill>
            <a:ln>
              <a:noFill/>
            </a:ln>
            <a:effectLst/>
          </c:spPr>
          <c:invertIfNegative val="0"/>
          <c:cat>
            <c:strRef>
              <c:f>Hoja1!$B$4:$B$8</c:f>
              <c:strCache>
                <c:ptCount val="5"/>
                <c:pt idx="0">
                  <c:v>EJE 1. Equilibrio Psicosocial </c:v>
                </c:pt>
                <c:pt idx="1">
                  <c:v>EJE 2. Salud Mental</c:v>
                </c:pt>
                <c:pt idx="2">
                  <c:v>EJE 3. Convivencia Social </c:v>
                </c:pt>
                <c:pt idx="3">
                  <c:v>EJE 4. Alianzas Interinstitucionales</c:v>
                </c:pt>
                <c:pt idx="4">
                  <c:v>EJE 5. Transformación Digital </c:v>
                </c:pt>
              </c:strCache>
            </c:strRef>
          </c:cat>
          <c:val>
            <c:numRef>
              <c:f>Hoja1!$C$4:$C$8</c:f>
              <c:numCache>
                <c:formatCode>General</c:formatCode>
                <c:ptCount val="5"/>
                <c:pt idx="0">
                  <c:v>12</c:v>
                </c:pt>
                <c:pt idx="1">
                  <c:v>2</c:v>
                </c:pt>
                <c:pt idx="2">
                  <c:v>4</c:v>
                </c:pt>
                <c:pt idx="3">
                  <c:v>3</c:v>
                </c:pt>
                <c:pt idx="4">
                  <c:v>2</c:v>
                </c:pt>
              </c:numCache>
            </c:numRef>
          </c:val>
          <c:extLst>
            <c:ext xmlns:c16="http://schemas.microsoft.com/office/drawing/2014/chart" uri="{C3380CC4-5D6E-409C-BE32-E72D297353CC}">
              <c16:uniqueId val="{00000000-8A21-4B17-AE84-23CAE26C6477}"/>
            </c:ext>
          </c:extLst>
        </c:ser>
        <c:ser>
          <c:idx val="1"/>
          <c:order val="1"/>
          <c:tx>
            <c:strRef>
              <c:f>Hoja1!$D$2:$D$3</c:f>
              <c:strCache>
                <c:ptCount val="2"/>
                <c:pt idx="0">
                  <c:v>Actividades</c:v>
                </c:pt>
                <c:pt idx="1">
                  <c:v>Ejecutado </c:v>
                </c:pt>
              </c:strCache>
            </c:strRef>
          </c:tx>
          <c:spPr>
            <a:solidFill>
              <a:schemeClr val="tx1"/>
            </a:solidFill>
            <a:ln>
              <a:noFill/>
            </a:ln>
            <a:effectLst/>
          </c:spPr>
          <c:invertIfNegative val="0"/>
          <c:cat>
            <c:strRef>
              <c:f>Hoja1!$B$4:$B$8</c:f>
              <c:strCache>
                <c:ptCount val="5"/>
                <c:pt idx="0">
                  <c:v>EJE 1. Equilibrio Psicosocial </c:v>
                </c:pt>
                <c:pt idx="1">
                  <c:v>EJE 2. Salud Mental</c:v>
                </c:pt>
                <c:pt idx="2">
                  <c:v>EJE 3. Convivencia Social </c:v>
                </c:pt>
                <c:pt idx="3">
                  <c:v>EJE 4. Alianzas Interinstitucionales</c:v>
                </c:pt>
                <c:pt idx="4">
                  <c:v>EJE 5. Transformación Digital </c:v>
                </c:pt>
              </c:strCache>
            </c:strRef>
          </c:cat>
          <c:val>
            <c:numRef>
              <c:f>Hoja1!$D$4:$D$8</c:f>
              <c:numCache>
                <c:formatCode>General</c:formatCode>
                <c:ptCount val="5"/>
                <c:pt idx="0">
                  <c:v>12</c:v>
                </c:pt>
                <c:pt idx="1">
                  <c:v>2</c:v>
                </c:pt>
                <c:pt idx="2">
                  <c:v>4</c:v>
                </c:pt>
                <c:pt idx="3">
                  <c:v>3</c:v>
                </c:pt>
                <c:pt idx="4">
                  <c:v>2</c:v>
                </c:pt>
              </c:numCache>
            </c:numRef>
          </c:val>
          <c:extLst>
            <c:ext xmlns:c16="http://schemas.microsoft.com/office/drawing/2014/chart" uri="{C3380CC4-5D6E-409C-BE32-E72D297353CC}">
              <c16:uniqueId val="{00000001-8A21-4B17-AE84-23CAE26C6477}"/>
            </c:ext>
          </c:extLst>
        </c:ser>
        <c:dLbls>
          <c:showLegendKey val="0"/>
          <c:showVal val="0"/>
          <c:showCatName val="0"/>
          <c:showSerName val="0"/>
          <c:showPercent val="0"/>
          <c:showBubbleSize val="0"/>
        </c:dLbls>
        <c:gapWidth val="182"/>
        <c:axId val="1381115136"/>
        <c:axId val="1386347072"/>
      </c:barChart>
      <c:catAx>
        <c:axId val="1381115136"/>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t" anchorCtr="0"/>
          <a:lstStyle/>
          <a:p>
            <a:pPr>
              <a:defRPr sz="1200" b="0" i="0" u="none" strike="noStrike" kern="1200" baseline="0">
                <a:solidFill>
                  <a:schemeClr val="tx1">
                    <a:lumMod val="65000"/>
                    <a:lumOff val="35000"/>
                  </a:schemeClr>
                </a:solidFill>
                <a:latin typeface="+mn-lt"/>
                <a:ea typeface="+mn-ea"/>
                <a:cs typeface="+mn-cs"/>
              </a:defRPr>
            </a:pPr>
            <a:endParaRPr lang="en-US"/>
          </a:p>
        </c:txPr>
        <c:crossAx val="1386347072"/>
        <c:crosses val="autoZero"/>
        <c:auto val="1"/>
        <c:lblAlgn val="ctr"/>
        <c:lblOffset val="100"/>
        <c:noMultiLvlLbl val="0"/>
      </c:catAx>
      <c:valAx>
        <c:axId val="1386347072"/>
        <c:scaling>
          <c:orientation val="minMax"/>
        </c:scaling>
        <c:delete val="0"/>
        <c:axPos val="t"/>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b" anchorCtr="0"/>
          <a:lstStyle/>
          <a:p>
            <a:pPr>
              <a:defRPr sz="900" b="0" i="0" u="none" strike="noStrike" kern="1200" baseline="0">
                <a:solidFill>
                  <a:schemeClr val="tx1">
                    <a:lumMod val="65000"/>
                    <a:lumOff val="35000"/>
                  </a:schemeClr>
                </a:solidFill>
                <a:latin typeface="+mn-lt"/>
                <a:ea typeface="+mn-ea"/>
                <a:cs typeface="+mn-cs"/>
              </a:defRPr>
            </a:pPr>
            <a:endParaRPr lang="en-US"/>
          </a:p>
        </c:txPr>
        <c:crossAx val="1381115136"/>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0" i="0" u="none" strike="noStrike" kern="1200" spc="0" baseline="0">
                <a:solidFill>
                  <a:schemeClr val="tx1"/>
                </a:solidFill>
                <a:latin typeface="Arial" panose="020B0604020202020204" pitchFamily="34" charset="0"/>
                <a:ea typeface="+mn-ea"/>
                <a:cs typeface="Arial" panose="020B0604020202020204" pitchFamily="34" charset="0"/>
              </a:defRPr>
            </a:pPr>
            <a:r>
              <a:rPr lang="en-US" sz="1600" b="1">
                <a:solidFill>
                  <a:schemeClr val="tx1"/>
                </a:solidFill>
                <a:latin typeface="Arial" panose="020B0604020202020204" pitchFamily="34" charset="0"/>
                <a:cs typeface="Arial" panose="020B0604020202020204" pitchFamily="34" charset="0"/>
              </a:rPr>
              <a:t>RESULTADOS</a:t>
            </a:r>
            <a:r>
              <a:rPr lang="en-US" sz="1600" b="1" baseline="0">
                <a:solidFill>
                  <a:schemeClr val="tx1"/>
                </a:solidFill>
                <a:latin typeface="Arial" panose="020B0604020202020204" pitchFamily="34" charset="0"/>
                <a:cs typeface="Arial" panose="020B0604020202020204" pitchFamily="34" charset="0"/>
              </a:rPr>
              <a:t> DE CUMPLIMIENTO SG-SST</a:t>
            </a:r>
            <a:endParaRPr lang="en-US" sz="1600" b="1">
              <a:solidFill>
                <a:schemeClr val="tx1"/>
              </a:solidFill>
              <a:latin typeface="Arial" panose="020B0604020202020204" pitchFamily="34" charset="0"/>
              <a:cs typeface="Arial" panose="020B0604020202020204" pitchFamily="34" charset="0"/>
            </a:endParaRPr>
          </a:p>
        </c:rich>
      </c:tx>
      <c:overlay val="0"/>
      <c:spPr>
        <a:noFill/>
        <a:ln>
          <a:noFill/>
        </a:ln>
        <a:effectLst/>
      </c:spPr>
      <c:txPr>
        <a:bodyPr rot="0" spcFirstLastPara="1" vertOverflow="ellipsis" vert="horz" wrap="square" anchor="ctr" anchorCtr="1"/>
        <a:lstStyle/>
        <a:p>
          <a:pPr>
            <a:defRPr sz="1600" b="0" i="0" u="none" strike="noStrike" kern="1200" spc="0" baseline="0">
              <a:solidFill>
                <a:schemeClr val="tx1"/>
              </a:solidFill>
              <a:latin typeface="Arial" panose="020B0604020202020204" pitchFamily="34" charset="0"/>
              <a:ea typeface="+mn-ea"/>
              <a:cs typeface="Arial" panose="020B0604020202020204" pitchFamily="34" charset="0"/>
            </a:defRPr>
          </a:pPr>
          <a:endParaRPr lang="en-US"/>
        </a:p>
      </c:txPr>
    </c:title>
    <c:autoTitleDeleted val="0"/>
    <c:plotArea>
      <c:layout/>
      <c:barChart>
        <c:barDir val="col"/>
        <c:grouping val="clustered"/>
        <c:varyColors val="0"/>
        <c:ser>
          <c:idx val="0"/>
          <c:order val="0"/>
          <c:tx>
            <c:strRef>
              <c:f>Hoja1!$E$4</c:f>
              <c:strCache>
                <c:ptCount val="1"/>
                <c:pt idx="0">
                  <c:v>% CALIFICACIÓN OBTENIDA </c:v>
                </c:pt>
              </c:strCache>
            </c:strRef>
          </c:tx>
          <c:spPr>
            <a:solidFill>
              <a:schemeClr val="tx1">
                <a:lumMod val="65000"/>
                <a:lumOff val="35000"/>
              </a:schemeClr>
            </a:solidFill>
            <a:ln>
              <a:solidFill>
                <a:schemeClr val="bg1">
                  <a:lumMod val="50000"/>
                </a:schemeClr>
              </a:solidFill>
            </a:ln>
            <a:effectLst/>
          </c:spPr>
          <c:invertIfNegative val="0"/>
          <c:cat>
            <c:strRef>
              <c:f>Hoja1!$D$5:$D$11</c:f>
              <c:strCache>
                <c:ptCount val="7"/>
                <c:pt idx="0">
                  <c:v>I.Planear - Recursos </c:v>
                </c:pt>
                <c:pt idx="1">
                  <c:v>I.Planear - Gestión Integral SG-SST</c:v>
                </c:pt>
                <c:pt idx="2">
                  <c:v>II. Hacer - Gestión de la Salud </c:v>
                </c:pt>
                <c:pt idx="3">
                  <c:v>II. Hacer - Gestión de Peligros y Riesgos</c:v>
                </c:pt>
                <c:pt idx="4">
                  <c:v>II. Hacer - Gestión de Amenazas</c:v>
                </c:pt>
                <c:pt idx="5">
                  <c:v>III. Verificar - Revisión por la Dirección </c:v>
                </c:pt>
                <c:pt idx="6">
                  <c:v>IV. Actuar - Mejoramiento </c:v>
                </c:pt>
              </c:strCache>
            </c:strRef>
          </c:cat>
          <c:val>
            <c:numRef>
              <c:f>Hoja1!$E$5:$E$11</c:f>
              <c:numCache>
                <c:formatCode>General</c:formatCode>
                <c:ptCount val="7"/>
                <c:pt idx="0">
                  <c:v>10</c:v>
                </c:pt>
                <c:pt idx="1">
                  <c:v>15</c:v>
                </c:pt>
                <c:pt idx="2">
                  <c:v>20</c:v>
                </c:pt>
                <c:pt idx="3">
                  <c:v>30</c:v>
                </c:pt>
                <c:pt idx="4">
                  <c:v>10</c:v>
                </c:pt>
                <c:pt idx="5">
                  <c:v>5</c:v>
                </c:pt>
                <c:pt idx="6">
                  <c:v>10</c:v>
                </c:pt>
              </c:numCache>
            </c:numRef>
          </c:val>
          <c:extLst>
            <c:ext xmlns:c16="http://schemas.microsoft.com/office/drawing/2014/chart" uri="{C3380CC4-5D6E-409C-BE32-E72D297353CC}">
              <c16:uniqueId val="{00000000-1D6D-4A79-BBD8-42BD9FC4B221}"/>
            </c:ext>
          </c:extLst>
        </c:ser>
        <c:ser>
          <c:idx val="1"/>
          <c:order val="1"/>
          <c:tx>
            <c:strRef>
              <c:f>Hoja1!$F$4</c:f>
              <c:strCache>
                <c:ptCount val="1"/>
                <c:pt idx="0">
                  <c:v>% DE CUMPLIMIENTO</c:v>
                </c:pt>
              </c:strCache>
            </c:strRef>
          </c:tx>
          <c:spPr>
            <a:solidFill>
              <a:srgbClr val="FFFF00"/>
            </a:solidFill>
            <a:ln>
              <a:noFill/>
            </a:ln>
            <a:effectLst/>
          </c:spPr>
          <c:invertIfNegative val="0"/>
          <c:cat>
            <c:strRef>
              <c:f>Hoja1!$D$5:$D$11</c:f>
              <c:strCache>
                <c:ptCount val="7"/>
                <c:pt idx="0">
                  <c:v>I.Planear - Recursos </c:v>
                </c:pt>
                <c:pt idx="1">
                  <c:v>I.Planear - Gestión Integral SG-SST</c:v>
                </c:pt>
                <c:pt idx="2">
                  <c:v>II. Hacer - Gestión de la Salud </c:v>
                </c:pt>
                <c:pt idx="3">
                  <c:v>II. Hacer - Gestión de Peligros y Riesgos</c:v>
                </c:pt>
                <c:pt idx="4">
                  <c:v>II. Hacer - Gestión de Amenazas</c:v>
                </c:pt>
                <c:pt idx="5">
                  <c:v>III. Verificar - Revisión por la Dirección </c:v>
                </c:pt>
                <c:pt idx="6">
                  <c:v>IV. Actuar - Mejoramiento </c:v>
                </c:pt>
              </c:strCache>
            </c:strRef>
          </c:cat>
          <c:val>
            <c:numRef>
              <c:f>Hoja1!$F$5:$F$11</c:f>
              <c:numCache>
                <c:formatCode>General</c:formatCode>
                <c:ptCount val="7"/>
                <c:pt idx="0">
                  <c:v>10</c:v>
                </c:pt>
                <c:pt idx="1">
                  <c:v>15</c:v>
                </c:pt>
                <c:pt idx="2">
                  <c:v>20</c:v>
                </c:pt>
                <c:pt idx="3">
                  <c:v>30</c:v>
                </c:pt>
                <c:pt idx="4">
                  <c:v>10</c:v>
                </c:pt>
                <c:pt idx="5">
                  <c:v>5</c:v>
                </c:pt>
                <c:pt idx="6">
                  <c:v>10</c:v>
                </c:pt>
              </c:numCache>
            </c:numRef>
          </c:val>
          <c:extLst>
            <c:ext xmlns:c16="http://schemas.microsoft.com/office/drawing/2014/chart" uri="{C3380CC4-5D6E-409C-BE32-E72D297353CC}">
              <c16:uniqueId val="{00000001-1D6D-4A79-BBD8-42BD9FC4B221}"/>
            </c:ext>
          </c:extLst>
        </c:ser>
        <c:dLbls>
          <c:showLegendKey val="0"/>
          <c:showVal val="0"/>
          <c:showCatName val="0"/>
          <c:showSerName val="0"/>
          <c:showPercent val="0"/>
          <c:showBubbleSize val="0"/>
        </c:dLbls>
        <c:gapWidth val="219"/>
        <c:overlap val="-27"/>
        <c:axId val="1989975663"/>
        <c:axId val="1989981071"/>
      </c:barChart>
      <c:catAx>
        <c:axId val="1989975663"/>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1989981071"/>
        <c:crosses val="autoZero"/>
        <c:auto val="1"/>
        <c:lblAlgn val="ctr"/>
        <c:lblOffset val="100"/>
        <c:noMultiLvlLbl val="0"/>
      </c:catAx>
      <c:valAx>
        <c:axId val="1989981071"/>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989975663"/>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6"/>
    </mc:Choice>
    <mc:Fallback>
      <c:style val="6"/>
    </mc:Fallback>
  </mc:AlternateContent>
  <c:chart>
    <c:title>
      <c:tx>
        <c:rich>
          <a:bodyPr rot="0" spcFirstLastPara="1" vertOverflow="ellipsis" vert="horz" wrap="square" anchor="ctr" anchorCtr="1"/>
          <a:lstStyle/>
          <a:p>
            <a:pPr>
              <a:defRPr sz="2128" b="1" i="0" u="none" strike="noStrike" kern="1200" cap="none" spc="50" baseline="0">
                <a:solidFill>
                  <a:schemeClr val="tx1"/>
                </a:solidFill>
                <a:latin typeface="+mn-lt"/>
                <a:ea typeface="+mn-ea"/>
                <a:cs typeface="+mn-cs"/>
              </a:defRPr>
            </a:pPr>
            <a:r>
              <a:rPr lang="es-CO" b="1" dirty="0">
                <a:solidFill>
                  <a:schemeClr val="tx1"/>
                </a:solidFill>
              </a:rPr>
              <a:t>EJECUCIÓN DEL PLAN ANUAL DE ADQUISICIONES</a:t>
            </a:r>
          </a:p>
        </c:rich>
      </c:tx>
      <c:layout>
        <c:manualLayout>
          <c:xMode val="edge"/>
          <c:yMode val="edge"/>
          <c:x val="0.21587654320987659"/>
          <c:y val="1.3335385792710984E-2"/>
        </c:manualLayout>
      </c:layout>
      <c:overlay val="0"/>
      <c:spPr>
        <a:noFill/>
        <a:ln>
          <a:noFill/>
        </a:ln>
        <a:effectLst/>
      </c:spPr>
      <c:txPr>
        <a:bodyPr rot="0" spcFirstLastPara="1" vertOverflow="ellipsis" vert="horz" wrap="square" anchor="ctr" anchorCtr="1"/>
        <a:lstStyle/>
        <a:p>
          <a:pPr>
            <a:defRPr sz="2128" b="1" i="0" u="none" strike="noStrike" kern="1200" cap="none" spc="50" baseline="0">
              <a:solidFill>
                <a:schemeClr val="tx1"/>
              </a:solidFill>
              <a:latin typeface="+mn-lt"/>
              <a:ea typeface="+mn-ea"/>
              <a:cs typeface="+mn-cs"/>
            </a:defRPr>
          </a:pPr>
          <a:endParaRPr lang="en-US"/>
        </a:p>
      </c:txPr>
    </c:title>
    <c:autoTitleDeleted val="0"/>
    <c:view3D>
      <c:rotX val="15"/>
      <c:rotY val="20"/>
      <c:depthPercent val="100"/>
      <c:rAngAx val="1"/>
    </c:view3D>
    <c:floor>
      <c:thickness val="0"/>
      <c:spPr>
        <a:solidFill>
          <a:schemeClr val="lt1">
            <a:alpha val="27000"/>
          </a:schemeClr>
        </a:solid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stacked"/>
        <c:varyColors val="0"/>
        <c:ser>
          <c:idx val="0"/>
          <c:order val="0"/>
          <c:tx>
            <c:strRef>
              <c:f>'INFORMACIÓN ESTADISTICA'!$R$8:$R$9</c:f>
              <c:strCache>
                <c:ptCount val="1"/>
              </c:strCache>
            </c:strRef>
          </c:tx>
          <c:spPr>
            <a:solidFill>
              <a:srgbClr val="FFC000"/>
            </a:solidFill>
            <a:ln>
              <a:solidFill>
                <a:schemeClr val="accent4">
                  <a:lumMod val="75000"/>
                </a:schemeClr>
              </a:solidFill>
            </a:ln>
            <a:effectLst/>
            <a:scene3d>
              <a:camera prst="orthographicFront"/>
              <a:lightRig rig="threePt" dir="t"/>
            </a:scene3d>
            <a:sp3d prstMaterial="translucentPowder">
              <a:contourClr>
                <a:schemeClr val="accent4">
                  <a:lumMod val="75000"/>
                </a:schemeClr>
              </a:contourClr>
            </a:sp3d>
          </c:spPr>
          <c:invertIfNegative val="0"/>
          <c:dPt>
            <c:idx val="0"/>
            <c:invertIfNegative val="0"/>
            <c:bubble3D val="0"/>
            <c:extLst>
              <c:ext xmlns:c16="http://schemas.microsoft.com/office/drawing/2014/chart" uri="{C3380CC4-5D6E-409C-BE32-E72D297353CC}">
                <c16:uniqueId val="{00000000-CC2B-42F3-A6E9-88F92FA94D08}"/>
              </c:ext>
            </c:extLst>
          </c:dPt>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tx1">
                        <a:lumMod val="50000"/>
                        <a:lumOff val="50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'INFORMACIÓN ESTADISTICA'!$S$5:$S$6</c:f>
              <c:strCache>
                <c:ptCount val="2"/>
                <c:pt idx="1">
                  <c:v>PRESUPUESTO EJECUTADOS PAA</c:v>
                </c:pt>
              </c:strCache>
            </c:strRef>
          </c:cat>
          <c:val>
            <c:numRef>
              <c:f>'INFORMACIÓN ESTADISTICA'!$S$7</c:f>
              <c:numCache>
                <c:formatCode>"$"\ #,##0.00</c:formatCode>
                <c:ptCount val="1"/>
                <c:pt idx="0">
                  <c:v>1111557670.6666665</c:v>
                </c:pt>
              </c:numCache>
              <c:extLst/>
            </c:numRef>
          </c:val>
          <c:extLst>
            <c:ext xmlns:c16="http://schemas.microsoft.com/office/drawing/2014/chart" uri="{C3380CC4-5D6E-409C-BE32-E72D297353CC}">
              <c16:uniqueId val="{00000001-CC2B-42F3-A6E9-88F92FA94D08}"/>
            </c:ext>
          </c:extLst>
        </c:ser>
        <c:dLbls>
          <c:showLegendKey val="0"/>
          <c:showVal val="1"/>
          <c:showCatName val="0"/>
          <c:showSerName val="0"/>
          <c:showPercent val="0"/>
          <c:showBubbleSize val="0"/>
        </c:dLbls>
        <c:gapWidth val="150"/>
        <c:shape val="box"/>
        <c:axId val="1915496319"/>
        <c:axId val="1915508383"/>
        <c:axId val="0"/>
      </c:bar3DChart>
      <c:catAx>
        <c:axId val="1915496319"/>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50000"/>
                    <a:lumOff val="50000"/>
                  </a:schemeClr>
                </a:solidFill>
                <a:latin typeface="+mn-lt"/>
                <a:ea typeface="+mn-ea"/>
                <a:cs typeface="+mn-cs"/>
              </a:defRPr>
            </a:pPr>
            <a:endParaRPr lang="en-US"/>
          </a:p>
        </c:txPr>
        <c:crossAx val="1915508383"/>
        <c:crosses val="autoZero"/>
        <c:auto val="1"/>
        <c:lblAlgn val="ctr"/>
        <c:lblOffset val="100"/>
        <c:noMultiLvlLbl val="0"/>
      </c:catAx>
      <c:valAx>
        <c:axId val="1915508383"/>
        <c:scaling>
          <c:orientation val="minMax"/>
        </c:scaling>
        <c:delete val="0"/>
        <c:axPos val="l"/>
        <c:majorGridlines>
          <c:spPr>
            <a:ln w="9525" cap="flat" cmpd="sng" algn="ctr">
              <a:solidFill>
                <a:schemeClr val="tx1">
                  <a:lumMod val="5000"/>
                  <a:lumOff val="95000"/>
                </a:schemeClr>
              </a:solidFill>
              <a:round/>
            </a:ln>
            <a:effectLst/>
          </c:spPr>
        </c:majorGridlines>
        <c:numFmt formatCode="&quot;$&quot;\ #,##0.0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50000"/>
                    <a:lumOff val="50000"/>
                  </a:schemeClr>
                </a:solidFill>
                <a:latin typeface="+mn-lt"/>
                <a:ea typeface="+mn-ea"/>
                <a:cs typeface="+mn-cs"/>
              </a:defRPr>
            </a:pPr>
            <a:endParaRPr lang="en-US"/>
          </a:p>
        </c:txPr>
        <c:crossAx val="1915496319"/>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1" i="0" u="none" strike="noStrike" kern="1200" cap="none" spc="20" baseline="0">
                <a:solidFill>
                  <a:schemeClr val="tx1">
                    <a:lumMod val="50000"/>
                    <a:lumOff val="50000"/>
                  </a:schemeClr>
                </a:solidFill>
                <a:latin typeface="+mn-lt"/>
                <a:ea typeface="+mn-ea"/>
                <a:cs typeface="+mn-cs"/>
              </a:defRPr>
            </a:pPr>
            <a:r>
              <a:rPr lang="es-CO" sz="2400" b="1"/>
              <a:t>CANTIDAD DE CONTRATOS A LA FECHA</a:t>
            </a:r>
          </a:p>
        </c:rich>
      </c:tx>
      <c:overlay val="0"/>
      <c:spPr>
        <a:noFill/>
        <a:ln>
          <a:noFill/>
        </a:ln>
        <a:effectLst/>
      </c:spPr>
      <c:txPr>
        <a:bodyPr rot="0" spcFirstLastPara="1" vertOverflow="ellipsis" vert="horz" wrap="square" anchor="ctr" anchorCtr="1"/>
        <a:lstStyle/>
        <a:p>
          <a:pPr>
            <a:defRPr sz="2400" b="1" i="0" u="none" strike="noStrike" kern="1200" cap="none" spc="20" baseline="0">
              <a:solidFill>
                <a:schemeClr val="tx1">
                  <a:lumMod val="50000"/>
                  <a:lumOff val="50000"/>
                </a:schemeClr>
              </a:solidFill>
              <a:latin typeface="+mn-lt"/>
              <a:ea typeface="+mn-ea"/>
              <a:cs typeface="+mn-cs"/>
            </a:defRPr>
          </a:pPr>
          <a:endParaRPr lang="en-US"/>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spPr>
            <a:solidFill>
              <a:srgbClr val="FFE471"/>
            </a:solidFill>
          </c:spPr>
          <c:dPt>
            <c:idx val="0"/>
            <c:bubble3D val="0"/>
            <c:spPr>
              <a:solidFill>
                <a:srgbClr val="FFE471"/>
              </a:solidFill>
              <a:ln>
                <a:noFill/>
              </a:ln>
              <a:effectLst>
                <a:outerShdw blurRad="40000" dist="20000" dir="5400000" rotWithShape="0">
                  <a:srgbClr val="000000">
                    <a:alpha val="38000"/>
                  </a:srgbClr>
                </a:outerShdw>
              </a:effectLst>
              <a:sp3d/>
            </c:spPr>
            <c:extLst>
              <c:ext xmlns:c16="http://schemas.microsoft.com/office/drawing/2014/chart" uri="{C3380CC4-5D6E-409C-BE32-E72D297353CC}">
                <c16:uniqueId val="{00000001-387F-4DAC-9567-496E7D71B193}"/>
              </c:ext>
            </c:extLst>
          </c:dPt>
          <c:dPt>
            <c:idx val="1"/>
            <c:bubble3D val="0"/>
            <c:spPr>
              <a:solidFill>
                <a:srgbClr val="FFE471"/>
              </a:solidFill>
              <a:ln>
                <a:noFill/>
              </a:ln>
              <a:effectLst>
                <a:outerShdw blurRad="40000" dist="20000" dir="5400000" rotWithShape="0">
                  <a:srgbClr val="000000">
                    <a:alpha val="38000"/>
                  </a:srgbClr>
                </a:outerShdw>
              </a:effectLst>
              <a:sp3d/>
            </c:spPr>
            <c:extLst>
              <c:ext xmlns:c16="http://schemas.microsoft.com/office/drawing/2014/chart" uri="{C3380CC4-5D6E-409C-BE32-E72D297353CC}">
                <c16:uniqueId val="{00000003-387F-4DAC-9567-496E7D71B193}"/>
              </c:ext>
            </c:extLst>
          </c:dPt>
          <c:dLbls>
            <c:dLbl>
              <c:idx val="0"/>
              <c:layout>
                <c:manualLayout>
                  <c:x val="-0.34388899109573923"/>
                  <c:y val="2.9003171177815076E-2"/>
                </c:manualLayout>
              </c:layout>
              <c:spPr>
                <a:solidFill>
                  <a:prstClr val="white"/>
                </a:solidFill>
                <a:ln>
                  <a:solidFill>
                    <a:prstClr val="black">
                      <a:lumMod val="25000"/>
                      <a:lumOff val="75000"/>
                    </a:prstClr>
                  </a:solidFill>
                </a:ln>
                <a:effectLst/>
              </c:spPr>
              <c:txPr>
                <a:bodyPr rot="0" spcFirstLastPara="1" vertOverflow="clip" horzOverflow="clip" vert="horz" wrap="square" lIns="38100" tIns="19050" rIns="38100" bIns="19050" anchor="ctr" anchorCtr="1">
                  <a:noAutofit/>
                </a:bodyPr>
                <a:lstStyle/>
                <a:p>
                  <a:pPr>
                    <a:defRPr sz="1600" b="1" i="0" u="none" strike="noStrike" kern="1200" baseline="0">
                      <a:solidFill>
                        <a:schemeClr val="dk1">
                          <a:lumMod val="65000"/>
                          <a:lumOff val="35000"/>
                        </a:schemeClr>
                      </a:solidFill>
                      <a:latin typeface="+mn-lt"/>
                      <a:ea typeface="+mn-ea"/>
                      <a:cs typeface="+mn-cs"/>
                    </a:defRPr>
                  </a:pPr>
                  <a:endParaRPr lang="en-US"/>
                </a:p>
              </c:txPr>
              <c:showLegendKey val="0"/>
              <c:showVal val="1"/>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15:layout>
                    <c:manualLayout>
                      <c:w val="0.25378296170922554"/>
                      <c:h val="0.12849364207410743"/>
                    </c:manualLayout>
                  </c15:layout>
                </c:ext>
                <c:ext xmlns:c16="http://schemas.microsoft.com/office/drawing/2014/chart" uri="{C3380CC4-5D6E-409C-BE32-E72D297353CC}">
                  <c16:uniqueId val="{00000001-387F-4DAC-9567-496E7D71B193}"/>
                </c:ext>
              </c:extLst>
            </c:dLbl>
            <c:dLbl>
              <c:idx val="1"/>
              <c:layout>
                <c:manualLayout>
                  <c:x val="0.38324938062648711"/>
                  <c:y val="0.11372148450800136"/>
                </c:manualLayout>
              </c:layout>
              <c:spPr>
                <a:solidFill>
                  <a:prstClr val="white"/>
                </a:solidFill>
                <a:ln>
                  <a:solidFill>
                    <a:prstClr val="black">
                      <a:lumMod val="25000"/>
                      <a:lumOff val="75000"/>
                    </a:prstClr>
                  </a:solidFill>
                </a:ln>
                <a:effectLst/>
              </c:spPr>
              <c:txPr>
                <a:bodyPr rot="0" spcFirstLastPara="1" vertOverflow="clip" horzOverflow="clip" vert="horz" wrap="square" lIns="38100" tIns="19050" rIns="38100" bIns="19050" anchor="ctr" anchorCtr="1">
                  <a:spAutoFit/>
                </a:bodyPr>
                <a:lstStyle/>
                <a:p>
                  <a:pPr>
                    <a:defRPr sz="1600" b="1" i="0" u="none" strike="noStrike" kern="1200" baseline="0">
                      <a:solidFill>
                        <a:schemeClr val="dk1">
                          <a:lumMod val="65000"/>
                          <a:lumOff val="35000"/>
                        </a:schemeClr>
                      </a:solidFill>
                      <a:latin typeface="+mn-lt"/>
                      <a:ea typeface="+mn-ea"/>
                      <a:cs typeface="+mn-cs"/>
                    </a:defRPr>
                  </a:pPr>
                  <a:endParaRPr lang="en-US"/>
                </a:p>
              </c:txPr>
              <c:showLegendKey val="0"/>
              <c:showVal val="1"/>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15:layout>
                    <c:manualLayout>
                      <c:w val="0.21719061986410573"/>
                      <c:h val="0.16288598010264824"/>
                    </c:manualLayout>
                  </c15:layout>
                </c:ext>
                <c:ext xmlns:c16="http://schemas.microsoft.com/office/drawing/2014/chart" uri="{C3380CC4-5D6E-409C-BE32-E72D297353CC}">
                  <c16:uniqueId val="{00000003-387F-4DAC-9567-496E7D71B193}"/>
                </c:ext>
              </c:extLst>
            </c:dLbl>
            <c:spPr>
              <a:solidFill>
                <a:prstClr val="white"/>
              </a:solidFill>
              <a:ln>
                <a:solidFill>
                  <a:prstClr val="black">
                    <a:lumMod val="25000"/>
                    <a:lumOff val="75000"/>
                  </a:prstClr>
                </a:solidFill>
              </a:ln>
              <a:effectLst/>
            </c:spPr>
            <c:txPr>
              <a:bodyPr rot="0" spcFirstLastPara="1" vertOverflow="clip" horzOverflow="clip" vert="horz" wrap="square" lIns="38100" tIns="19050" rIns="38100" bIns="19050" anchor="ctr" anchorCtr="1">
                <a:spAutoFit/>
              </a:bodyPr>
              <a:lstStyle/>
              <a:p>
                <a:pPr>
                  <a:defRPr sz="1600" b="0" i="0" u="none" strike="noStrike" kern="1200" baseline="0">
                    <a:solidFill>
                      <a:schemeClr val="dk1">
                        <a:lumMod val="65000"/>
                        <a:lumOff val="35000"/>
                      </a:schemeClr>
                    </a:solidFill>
                    <a:latin typeface="+mn-lt"/>
                    <a:ea typeface="+mn-ea"/>
                    <a:cs typeface="+mn-cs"/>
                  </a:defRPr>
                </a:pPr>
                <a:endParaRPr lang="en-US"/>
              </a:p>
            </c:txPr>
            <c:showLegendKey val="0"/>
            <c:showVal val="1"/>
            <c:showCatName val="1"/>
            <c:showSerName val="0"/>
            <c:showPercent val="1"/>
            <c:showBubbleSize val="0"/>
            <c:showLeaderLines val="0"/>
            <c:extLst>
              <c:ext xmlns:c15="http://schemas.microsoft.com/office/drawing/2012/chart" uri="{CE6537A1-D6FC-4f65-9D91-7224C49458BB}">
                <c15:spPr xmlns:c15="http://schemas.microsoft.com/office/drawing/2012/chart">
                  <a:prstGeom prst="wedgeRectCallout">
                    <a:avLst/>
                  </a:prstGeom>
                  <a:noFill/>
                  <a:ln>
                    <a:noFill/>
                  </a:ln>
                </c15:spPr>
              </c:ext>
            </c:extLst>
          </c:dLbls>
          <c:cat>
            <c:strRef>
              <c:f>'INFORMACIÓN ESTADISTICA'!$B$6:$B$7</c:f>
              <c:strCache>
                <c:ptCount val="2"/>
                <c:pt idx="0">
                  <c:v>CONTRATOS - SECOP II</c:v>
                </c:pt>
                <c:pt idx="1">
                  <c:v>ORDEN DE COMPRA - TVEC</c:v>
                </c:pt>
              </c:strCache>
              <c:extLst/>
            </c:strRef>
          </c:cat>
          <c:val>
            <c:numRef>
              <c:f>'INFORMACIÓN ESTADISTICA'!$C$6:$C$7</c:f>
              <c:numCache>
                <c:formatCode>General</c:formatCode>
                <c:ptCount val="2"/>
                <c:pt idx="0">
                  <c:v>64</c:v>
                </c:pt>
                <c:pt idx="1">
                  <c:v>0</c:v>
                </c:pt>
              </c:numCache>
              <c:extLst/>
            </c:numRef>
          </c:val>
          <c:extLst>
            <c:ext xmlns:c16="http://schemas.microsoft.com/office/drawing/2014/chart" uri="{C3380CC4-5D6E-409C-BE32-E72D297353CC}">
              <c16:uniqueId val="{00000004-387F-4DAC-9567-496E7D71B193}"/>
            </c:ext>
          </c:extLst>
        </c:ser>
        <c:dLbls>
          <c:showLegendKey val="0"/>
          <c:showVal val="0"/>
          <c:showCatName val="0"/>
          <c:showSerName val="0"/>
          <c:showPercent val="0"/>
          <c:showBubbleSize val="0"/>
          <c:showLeaderLines val="0"/>
        </c:dLbls>
        <c:extLst>
          <c:ext xmlns:c15="http://schemas.microsoft.com/office/drawing/2012/chart" uri="{02D57815-91ED-43cb-92C2-25804820EDAC}">
            <c15:filteredPieSeries>
              <c15:ser>
                <c:idx val="1"/>
                <c:order val="1"/>
                <c:tx>
                  <c:strRef>
                    <c:extLst>
                      <c:ext uri="{02D57815-91ED-43cb-92C2-25804820EDAC}">
                        <c15:formulaRef>
                          <c15:sqref>'INFORMACIÓN ESTADISTICA'!$B$5:$C$5</c15:sqref>
                        </c15:formulaRef>
                      </c:ext>
                    </c:extLst>
                    <c:strCache>
                      <c:ptCount val="1"/>
                      <c:pt idx="0">
                        <c:v>CANTIDAD DE CONTRATOS EN EL PERIODO</c:v>
                      </c:pt>
                    </c:strCache>
                  </c:strRef>
                </c:tx>
                <c:dLbls>
                  <c:spPr>
                    <a:solidFill>
                      <a:schemeClr val="lt1"/>
                    </a:solidFill>
                    <a:ln>
                      <a:solidFill>
                        <a:schemeClr val="dk1">
                          <a:lumMod val="25000"/>
                          <a:lumOff val="75000"/>
                        </a:schemeClr>
                      </a:solidFill>
                    </a:ln>
                    <a:effectLst/>
                  </c:spPr>
                  <c:txPr>
                    <a:bodyPr rot="0" spcFirstLastPara="1" vertOverflow="clip" horzOverflow="clip" vert="horz" wrap="square" lIns="38100" tIns="19050" rIns="38100" bIns="19050" anchor="ctr" anchorCtr="1">
                      <a:spAutoFit/>
                    </a:bodyPr>
                    <a:lstStyle/>
                    <a:p>
                      <a:pPr>
                        <a:defRPr sz="1197" b="0" i="0" u="none" strike="noStrike" kern="1200" baseline="0">
                          <a:solidFill>
                            <a:schemeClr val="dk1">
                              <a:lumMod val="65000"/>
                              <a:lumOff val="35000"/>
                            </a:schemeClr>
                          </a:solidFill>
                          <a:latin typeface="+mn-lt"/>
                          <a:ea typeface="+mn-ea"/>
                          <a:cs typeface="+mn-cs"/>
                        </a:defRPr>
                      </a:pPr>
                      <a:endParaRPr lang="en-US"/>
                    </a:p>
                  </c:txPr>
                  <c:showLegendKey val="0"/>
                  <c:showVal val="0"/>
                  <c:showCatName val="1"/>
                  <c:showSerName val="0"/>
                  <c:showPercent val="1"/>
                  <c:showBubbleSize val="0"/>
                  <c:showLeaderLines val="0"/>
                  <c:extLst>
                    <c:ext uri="{CE6537A1-D6FC-4f65-9D91-7224C49458BB}">
                      <c15:spPr xmlns:c15="http://schemas.microsoft.com/office/drawing/2012/chart">
                        <a:prstGeom prst="wedgeRectCallout">
                          <a:avLst/>
                        </a:prstGeom>
                        <a:noFill/>
                        <a:ln>
                          <a:noFill/>
                        </a:ln>
                      </c15:spPr>
                    </c:ext>
                  </c:extLst>
                </c:dLbls>
                <c:val>
                  <c:numLit>
                    <c:ptCount val="0"/>
                  </c:numLit>
                </c:val>
                <c:extLst>
                  <c:ext xmlns:c16="http://schemas.microsoft.com/office/drawing/2014/chart" uri="{C3380CC4-5D6E-409C-BE32-E72D297353CC}">
                    <c16:uniqueId val="{00000005-387F-4DAC-9567-496E7D71B193}"/>
                  </c:ext>
                </c:extLst>
              </c15:ser>
            </c15:filteredPieSeries>
          </c:ext>
        </c:extLst>
      </c:pie3D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50000"/>
                  <a:lumOff val="50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920" b="1" i="0" u="none" strike="noStrike" kern="1200" cap="none" spc="20" baseline="0">
                <a:solidFill>
                  <a:schemeClr val="tx1"/>
                </a:solidFill>
                <a:latin typeface="+mn-lt"/>
                <a:ea typeface="+mn-ea"/>
                <a:cs typeface="+mn-cs"/>
              </a:defRPr>
            </a:pPr>
            <a:r>
              <a:rPr lang="es-CO" b="1">
                <a:solidFill>
                  <a:schemeClr val="tx1"/>
                </a:solidFill>
              </a:rPr>
              <a:t>TIPO DE CONTRATO</a:t>
            </a:r>
          </a:p>
        </c:rich>
      </c:tx>
      <c:overlay val="0"/>
      <c:spPr>
        <a:noFill/>
        <a:ln>
          <a:noFill/>
        </a:ln>
        <a:effectLst/>
      </c:spPr>
      <c:txPr>
        <a:bodyPr rot="0" spcFirstLastPara="1" vertOverflow="ellipsis" vert="horz" wrap="square" anchor="ctr" anchorCtr="1"/>
        <a:lstStyle/>
        <a:p>
          <a:pPr>
            <a:defRPr sz="1920" b="1" i="0" u="none" strike="noStrike" kern="1200" cap="none" spc="20" baseline="0">
              <a:solidFill>
                <a:schemeClr val="tx1"/>
              </a:solidFill>
              <a:latin typeface="+mn-lt"/>
              <a:ea typeface="+mn-ea"/>
              <a:cs typeface="+mn-cs"/>
            </a:defRPr>
          </a:pPr>
          <a:endParaRPr lang="en-US"/>
        </a:p>
      </c:txPr>
    </c:title>
    <c:autoTitleDeleted val="0"/>
    <c:plotArea>
      <c:layout>
        <c:manualLayout>
          <c:layoutTarget val="inner"/>
          <c:xMode val="edge"/>
          <c:yMode val="edge"/>
          <c:x val="0.37629953530398863"/>
          <c:y val="0.20514393367165343"/>
          <c:w val="0.24740103696054386"/>
          <c:h val="0.46301704270016153"/>
        </c:manualLayout>
      </c:layout>
      <c:doughnutChart>
        <c:varyColors val="1"/>
        <c:ser>
          <c:idx val="0"/>
          <c:order val="0"/>
          <c:dPt>
            <c:idx val="0"/>
            <c:bubble3D val="0"/>
            <c:spPr>
              <a:gradFill rotWithShape="1">
                <a:gsLst>
                  <a:gs pos="0">
                    <a:schemeClr val="accent6">
                      <a:tint val="50000"/>
                      <a:satMod val="300000"/>
                    </a:schemeClr>
                  </a:gs>
                  <a:gs pos="35000">
                    <a:schemeClr val="accent6">
                      <a:tint val="37000"/>
                      <a:satMod val="300000"/>
                    </a:schemeClr>
                  </a:gs>
                  <a:gs pos="100000">
                    <a:schemeClr val="accent6">
                      <a:tint val="15000"/>
                      <a:satMod val="350000"/>
                    </a:schemeClr>
                  </a:gs>
                </a:gsLst>
                <a:lin ang="16200000" scaled="1"/>
              </a:gradFill>
              <a:ln w="9525" cap="flat" cmpd="sng" algn="ctr">
                <a:solidFill>
                  <a:schemeClr val="accent6">
                    <a:shade val="95000"/>
                  </a:schemeClr>
                </a:solidFill>
                <a:round/>
              </a:ln>
              <a:effectLst>
                <a:outerShdw blurRad="40000" dist="20000" dir="5400000" rotWithShape="0">
                  <a:srgbClr val="000000">
                    <a:alpha val="38000"/>
                  </a:srgbClr>
                </a:outerShdw>
              </a:effectLst>
            </c:spPr>
            <c:extLst>
              <c:ext xmlns:c16="http://schemas.microsoft.com/office/drawing/2014/chart" uri="{C3380CC4-5D6E-409C-BE32-E72D297353CC}">
                <c16:uniqueId val="{00000001-3725-4549-B0BC-699D6A55949E}"/>
              </c:ext>
            </c:extLst>
          </c:dPt>
          <c:dPt>
            <c:idx val="1"/>
            <c:bubble3D val="0"/>
            <c:spPr>
              <a:gradFill rotWithShape="1">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a:ln w="9525" cap="flat" cmpd="sng" algn="ctr">
                <a:solidFill>
                  <a:schemeClr val="accent5">
                    <a:shade val="95000"/>
                  </a:schemeClr>
                </a:solidFill>
                <a:round/>
              </a:ln>
              <a:effectLst>
                <a:outerShdw blurRad="40000" dist="20000" dir="5400000" rotWithShape="0">
                  <a:srgbClr val="000000">
                    <a:alpha val="38000"/>
                  </a:srgbClr>
                </a:outerShdw>
              </a:effectLst>
            </c:spPr>
            <c:extLst>
              <c:ext xmlns:c16="http://schemas.microsoft.com/office/drawing/2014/chart" uri="{C3380CC4-5D6E-409C-BE32-E72D297353CC}">
                <c16:uniqueId val="{00000003-3725-4549-B0BC-699D6A55949E}"/>
              </c:ext>
            </c:extLst>
          </c:dPt>
          <c:dPt>
            <c:idx val="2"/>
            <c:bubble3D val="0"/>
            <c:spPr>
              <a:gradFill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6200000" scaled="1"/>
              </a:gradFill>
              <a:ln w="9525" cap="flat" cmpd="sng" algn="ctr">
                <a:solidFill>
                  <a:schemeClr val="accent4">
                    <a:shade val="95000"/>
                  </a:schemeClr>
                </a:solidFill>
                <a:round/>
              </a:ln>
              <a:effectLst>
                <a:outerShdw blurRad="40000" dist="20000" dir="5400000" rotWithShape="0">
                  <a:srgbClr val="000000">
                    <a:alpha val="38000"/>
                  </a:srgbClr>
                </a:outerShdw>
              </a:effectLst>
            </c:spPr>
            <c:extLst>
              <c:ext xmlns:c16="http://schemas.microsoft.com/office/drawing/2014/chart" uri="{C3380CC4-5D6E-409C-BE32-E72D297353CC}">
                <c16:uniqueId val="{00000005-3725-4549-B0BC-699D6A55949E}"/>
              </c:ext>
            </c:extLst>
          </c:dPt>
          <c:dPt>
            <c:idx val="3"/>
            <c:bubble3D val="0"/>
            <c:spPr>
              <a:gradFill rotWithShape="1">
                <a:gsLst>
                  <a:gs pos="0">
                    <a:schemeClr val="accent6">
                      <a:lumMod val="60000"/>
                      <a:tint val="50000"/>
                      <a:satMod val="300000"/>
                    </a:schemeClr>
                  </a:gs>
                  <a:gs pos="35000">
                    <a:schemeClr val="accent6">
                      <a:lumMod val="60000"/>
                      <a:tint val="37000"/>
                      <a:satMod val="300000"/>
                    </a:schemeClr>
                  </a:gs>
                  <a:gs pos="100000">
                    <a:schemeClr val="accent6">
                      <a:lumMod val="60000"/>
                      <a:tint val="15000"/>
                      <a:satMod val="350000"/>
                    </a:schemeClr>
                  </a:gs>
                </a:gsLst>
                <a:lin ang="16200000" scaled="1"/>
              </a:gradFill>
              <a:ln w="9525" cap="flat" cmpd="sng" algn="ctr">
                <a:solidFill>
                  <a:schemeClr val="accent6">
                    <a:lumMod val="60000"/>
                    <a:shade val="95000"/>
                  </a:schemeClr>
                </a:solidFill>
                <a:round/>
              </a:ln>
              <a:effectLst>
                <a:outerShdw blurRad="40000" dist="20000" dir="5400000" rotWithShape="0">
                  <a:srgbClr val="000000">
                    <a:alpha val="38000"/>
                  </a:srgbClr>
                </a:outerShdw>
              </a:effectLst>
            </c:spPr>
            <c:extLst>
              <c:ext xmlns:c16="http://schemas.microsoft.com/office/drawing/2014/chart" uri="{C3380CC4-5D6E-409C-BE32-E72D297353CC}">
                <c16:uniqueId val="{00000007-3725-4549-B0BC-699D6A55949E}"/>
              </c:ext>
            </c:extLst>
          </c:dPt>
          <c:dPt>
            <c:idx val="4"/>
            <c:bubble3D val="0"/>
            <c:spPr>
              <a:gradFill rotWithShape="1">
                <a:gsLst>
                  <a:gs pos="0">
                    <a:schemeClr val="accent5">
                      <a:lumMod val="60000"/>
                      <a:tint val="50000"/>
                      <a:satMod val="300000"/>
                    </a:schemeClr>
                  </a:gs>
                  <a:gs pos="35000">
                    <a:schemeClr val="accent5">
                      <a:lumMod val="60000"/>
                      <a:tint val="37000"/>
                      <a:satMod val="300000"/>
                    </a:schemeClr>
                  </a:gs>
                  <a:gs pos="100000">
                    <a:schemeClr val="accent5">
                      <a:lumMod val="60000"/>
                      <a:tint val="15000"/>
                      <a:satMod val="350000"/>
                    </a:schemeClr>
                  </a:gs>
                </a:gsLst>
                <a:lin ang="16200000" scaled="1"/>
              </a:gradFill>
              <a:ln w="9525" cap="flat" cmpd="sng" algn="ctr">
                <a:solidFill>
                  <a:schemeClr val="accent5">
                    <a:lumMod val="60000"/>
                    <a:shade val="95000"/>
                  </a:schemeClr>
                </a:solidFill>
                <a:round/>
              </a:ln>
              <a:effectLst>
                <a:outerShdw blurRad="40000" dist="20000" dir="5400000" rotWithShape="0">
                  <a:srgbClr val="000000">
                    <a:alpha val="38000"/>
                  </a:srgbClr>
                </a:outerShdw>
              </a:effectLst>
            </c:spPr>
            <c:extLst>
              <c:ext xmlns:c16="http://schemas.microsoft.com/office/drawing/2014/chart" uri="{C3380CC4-5D6E-409C-BE32-E72D297353CC}">
                <c16:uniqueId val="{00000009-3725-4549-B0BC-699D6A55949E}"/>
              </c:ext>
            </c:extLst>
          </c:dPt>
          <c:dPt>
            <c:idx val="5"/>
            <c:bubble3D val="0"/>
            <c:spPr>
              <a:gradFill rotWithShape="1">
                <a:gsLst>
                  <a:gs pos="0">
                    <a:schemeClr val="accent4">
                      <a:lumMod val="60000"/>
                      <a:tint val="50000"/>
                      <a:satMod val="300000"/>
                    </a:schemeClr>
                  </a:gs>
                  <a:gs pos="35000">
                    <a:schemeClr val="accent4">
                      <a:lumMod val="60000"/>
                      <a:tint val="37000"/>
                      <a:satMod val="300000"/>
                    </a:schemeClr>
                  </a:gs>
                  <a:gs pos="100000">
                    <a:schemeClr val="accent4">
                      <a:lumMod val="60000"/>
                      <a:tint val="15000"/>
                      <a:satMod val="350000"/>
                    </a:schemeClr>
                  </a:gs>
                </a:gsLst>
                <a:lin ang="16200000" scaled="1"/>
              </a:gradFill>
              <a:ln w="9525" cap="flat" cmpd="sng" algn="ctr">
                <a:solidFill>
                  <a:schemeClr val="accent4">
                    <a:lumMod val="60000"/>
                    <a:shade val="95000"/>
                  </a:schemeClr>
                </a:solidFill>
                <a:round/>
              </a:ln>
              <a:effectLst>
                <a:outerShdw blurRad="40000" dist="20000" dir="5400000" rotWithShape="0">
                  <a:srgbClr val="000000">
                    <a:alpha val="38000"/>
                  </a:srgbClr>
                </a:outerShdw>
              </a:effectLst>
            </c:spPr>
            <c:extLst>
              <c:ext xmlns:c16="http://schemas.microsoft.com/office/drawing/2014/chart" uri="{C3380CC4-5D6E-409C-BE32-E72D297353CC}">
                <c16:uniqueId val="{0000000B-3725-4549-B0BC-699D6A55949E}"/>
              </c:ext>
            </c:extLst>
          </c:dPt>
          <c:dLbls>
            <c:spPr>
              <a:noFill/>
              <a:ln>
                <a:noFill/>
              </a:ln>
              <a:effectLst/>
            </c:spPr>
            <c:txPr>
              <a:bodyPr rot="0" spcFirstLastPara="1" vertOverflow="ellipsis" vert="horz" wrap="square" anchor="ctr" anchorCtr="1"/>
              <a:lstStyle/>
              <a:p>
                <a:pPr>
                  <a:defRPr sz="1600" b="1" i="0" u="none" strike="noStrike" kern="1200" baseline="0">
                    <a:solidFill>
                      <a:schemeClr val="tx1"/>
                    </a:solidFill>
                    <a:latin typeface="+mn-lt"/>
                    <a:ea typeface="+mn-ea"/>
                    <a:cs typeface="+mn-cs"/>
                  </a:defRPr>
                </a:pPr>
                <a:endParaRPr lang="en-US"/>
              </a:p>
            </c:txPr>
            <c:showLegendKey val="0"/>
            <c:showVal val="1"/>
            <c:showCatName val="0"/>
            <c:showSerName val="0"/>
            <c:showPercent val="0"/>
            <c:showBubbleSize val="0"/>
            <c:showLeaderLines val="1"/>
            <c:leaderLines>
              <c:spPr>
                <a:ln w="9525">
                  <a:solidFill>
                    <a:schemeClr val="tx1">
                      <a:lumMod val="35000"/>
                      <a:lumOff val="65000"/>
                    </a:schemeClr>
                  </a:solidFill>
                </a:ln>
                <a:effectLst/>
              </c:spPr>
            </c:leaderLines>
            <c:extLst>
              <c:ext xmlns:c15="http://schemas.microsoft.com/office/drawing/2012/chart" uri="{CE6537A1-D6FC-4f65-9D91-7224C49458BB}"/>
            </c:extLst>
          </c:dLbls>
          <c:cat>
            <c:strRef>
              <c:f>'INFORMACIÓN ESTADISTICA'!$D$6:$D$11</c:f>
              <c:strCache>
                <c:ptCount val="6"/>
                <c:pt idx="0">
                  <c:v>PRESTACIÓN DE SERVICIOS PROFESIONALES Y DE APOYO A LA GESTIÓN</c:v>
                </c:pt>
                <c:pt idx="1">
                  <c:v>SUMINISTRO</c:v>
                </c:pt>
                <c:pt idx="2">
                  <c:v>PRESTACIÓN DE SERVICIOS </c:v>
                </c:pt>
                <c:pt idx="3">
                  <c:v>COMPRA- VENTA (ORDEN DE COMPRA)</c:v>
                </c:pt>
                <c:pt idx="4">
                  <c:v>CONTRATO DE SEGURO</c:v>
                </c:pt>
                <c:pt idx="5">
                  <c:v>CONTRATO INTERADMINISTRATIVO</c:v>
                </c:pt>
              </c:strCache>
              <c:extLst/>
            </c:strRef>
          </c:cat>
          <c:val>
            <c:numRef>
              <c:f>'INFORMACIÓN ESTADISTICA'!$E$6:$E$11</c:f>
              <c:numCache>
                <c:formatCode>General</c:formatCode>
                <c:ptCount val="6"/>
                <c:pt idx="0">
                  <c:v>53</c:v>
                </c:pt>
                <c:pt idx="1">
                  <c:v>3</c:v>
                </c:pt>
                <c:pt idx="2">
                  <c:v>5</c:v>
                </c:pt>
                <c:pt idx="3">
                  <c:v>1</c:v>
                </c:pt>
                <c:pt idx="4">
                  <c:v>1</c:v>
                </c:pt>
                <c:pt idx="5">
                  <c:v>1</c:v>
                </c:pt>
              </c:numCache>
              <c:extLst/>
            </c:numRef>
          </c:val>
          <c:extLst>
            <c:ext xmlns:c16="http://schemas.microsoft.com/office/drawing/2014/chart" uri="{C3380CC4-5D6E-409C-BE32-E72D297353CC}">
              <c16:uniqueId val="{0000000C-3725-4549-B0BC-699D6A55949E}"/>
            </c:ext>
          </c:extLst>
        </c:ser>
        <c:ser>
          <c:idx val="1"/>
          <c:order val="1"/>
          <c:dPt>
            <c:idx val="0"/>
            <c:bubble3D val="0"/>
            <c:spPr>
              <a:gradFill rotWithShape="1">
                <a:gsLst>
                  <a:gs pos="0">
                    <a:schemeClr val="accent6">
                      <a:tint val="50000"/>
                      <a:satMod val="300000"/>
                    </a:schemeClr>
                  </a:gs>
                  <a:gs pos="35000">
                    <a:schemeClr val="accent6">
                      <a:tint val="37000"/>
                      <a:satMod val="300000"/>
                    </a:schemeClr>
                  </a:gs>
                  <a:gs pos="100000">
                    <a:schemeClr val="accent6">
                      <a:tint val="15000"/>
                      <a:satMod val="350000"/>
                    </a:schemeClr>
                  </a:gs>
                </a:gsLst>
                <a:lin ang="16200000" scaled="1"/>
              </a:gradFill>
              <a:ln w="9525" cap="flat" cmpd="sng" algn="ctr">
                <a:solidFill>
                  <a:schemeClr val="accent6">
                    <a:shade val="95000"/>
                  </a:schemeClr>
                </a:solidFill>
                <a:round/>
              </a:ln>
              <a:effectLst>
                <a:outerShdw blurRad="40000" dist="20000" dir="5400000" rotWithShape="0">
                  <a:srgbClr val="000000">
                    <a:alpha val="38000"/>
                  </a:srgbClr>
                </a:outerShdw>
              </a:effectLst>
            </c:spPr>
            <c:extLst>
              <c:ext xmlns:c16="http://schemas.microsoft.com/office/drawing/2014/chart" uri="{C3380CC4-5D6E-409C-BE32-E72D297353CC}">
                <c16:uniqueId val="{0000000E-3725-4549-B0BC-699D6A55949E}"/>
              </c:ext>
            </c:extLst>
          </c:dPt>
          <c:dPt>
            <c:idx val="1"/>
            <c:bubble3D val="0"/>
            <c:spPr>
              <a:gradFill rotWithShape="1">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a:ln w="9525" cap="flat" cmpd="sng" algn="ctr">
                <a:solidFill>
                  <a:schemeClr val="accent5">
                    <a:shade val="95000"/>
                  </a:schemeClr>
                </a:solidFill>
                <a:round/>
              </a:ln>
              <a:effectLst>
                <a:outerShdw blurRad="40000" dist="20000" dir="5400000" rotWithShape="0">
                  <a:srgbClr val="000000">
                    <a:alpha val="38000"/>
                  </a:srgbClr>
                </a:outerShdw>
              </a:effectLst>
            </c:spPr>
            <c:extLst>
              <c:ext xmlns:c16="http://schemas.microsoft.com/office/drawing/2014/chart" uri="{C3380CC4-5D6E-409C-BE32-E72D297353CC}">
                <c16:uniqueId val="{00000010-3725-4549-B0BC-699D6A55949E}"/>
              </c:ext>
            </c:extLst>
          </c:dPt>
          <c:dPt>
            <c:idx val="2"/>
            <c:bubble3D val="0"/>
            <c:spPr>
              <a:gradFill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6200000" scaled="1"/>
              </a:gradFill>
              <a:ln w="9525" cap="flat" cmpd="sng" algn="ctr">
                <a:solidFill>
                  <a:schemeClr val="accent4">
                    <a:shade val="95000"/>
                  </a:schemeClr>
                </a:solidFill>
                <a:round/>
              </a:ln>
              <a:effectLst>
                <a:outerShdw blurRad="40000" dist="20000" dir="5400000" rotWithShape="0">
                  <a:srgbClr val="000000">
                    <a:alpha val="38000"/>
                  </a:srgbClr>
                </a:outerShdw>
              </a:effectLst>
            </c:spPr>
            <c:extLst>
              <c:ext xmlns:c16="http://schemas.microsoft.com/office/drawing/2014/chart" uri="{C3380CC4-5D6E-409C-BE32-E72D297353CC}">
                <c16:uniqueId val="{00000012-3725-4549-B0BC-699D6A55949E}"/>
              </c:ext>
            </c:extLst>
          </c:dPt>
          <c:dPt>
            <c:idx val="3"/>
            <c:bubble3D val="0"/>
            <c:spPr>
              <a:gradFill rotWithShape="1">
                <a:gsLst>
                  <a:gs pos="0">
                    <a:schemeClr val="accent6">
                      <a:lumMod val="60000"/>
                      <a:tint val="50000"/>
                      <a:satMod val="300000"/>
                    </a:schemeClr>
                  </a:gs>
                  <a:gs pos="35000">
                    <a:schemeClr val="accent6">
                      <a:lumMod val="60000"/>
                      <a:tint val="37000"/>
                      <a:satMod val="300000"/>
                    </a:schemeClr>
                  </a:gs>
                  <a:gs pos="100000">
                    <a:schemeClr val="accent6">
                      <a:lumMod val="60000"/>
                      <a:tint val="15000"/>
                      <a:satMod val="350000"/>
                    </a:schemeClr>
                  </a:gs>
                </a:gsLst>
                <a:lin ang="16200000" scaled="1"/>
              </a:gradFill>
              <a:ln w="9525" cap="flat" cmpd="sng" algn="ctr">
                <a:solidFill>
                  <a:schemeClr val="accent6">
                    <a:lumMod val="60000"/>
                    <a:shade val="95000"/>
                  </a:schemeClr>
                </a:solidFill>
                <a:round/>
              </a:ln>
              <a:effectLst>
                <a:outerShdw blurRad="40000" dist="20000" dir="5400000" rotWithShape="0">
                  <a:srgbClr val="000000">
                    <a:alpha val="38000"/>
                  </a:srgbClr>
                </a:outerShdw>
              </a:effectLst>
            </c:spPr>
            <c:extLst>
              <c:ext xmlns:c16="http://schemas.microsoft.com/office/drawing/2014/chart" uri="{C3380CC4-5D6E-409C-BE32-E72D297353CC}">
                <c16:uniqueId val="{00000014-3725-4549-B0BC-699D6A55949E}"/>
              </c:ext>
            </c:extLst>
          </c:dPt>
          <c:dPt>
            <c:idx val="4"/>
            <c:bubble3D val="0"/>
            <c:spPr>
              <a:gradFill rotWithShape="1">
                <a:gsLst>
                  <a:gs pos="0">
                    <a:schemeClr val="accent5">
                      <a:lumMod val="60000"/>
                      <a:tint val="50000"/>
                      <a:satMod val="300000"/>
                    </a:schemeClr>
                  </a:gs>
                  <a:gs pos="35000">
                    <a:schemeClr val="accent5">
                      <a:lumMod val="60000"/>
                      <a:tint val="37000"/>
                      <a:satMod val="300000"/>
                    </a:schemeClr>
                  </a:gs>
                  <a:gs pos="100000">
                    <a:schemeClr val="accent5">
                      <a:lumMod val="60000"/>
                      <a:tint val="15000"/>
                      <a:satMod val="350000"/>
                    </a:schemeClr>
                  </a:gs>
                </a:gsLst>
                <a:lin ang="16200000" scaled="1"/>
              </a:gradFill>
              <a:ln w="9525" cap="flat" cmpd="sng" algn="ctr">
                <a:solidFill>
                  <a:schemeClr val="accent5">
                    <a:lumMod val="60000"/>
                    <a:shade val="95000"/>
                  </a:schemeClr>
                </a:solidFill>
                <a:round/>
              </a:ln>
              <a:effectLst>
                <a:outerShdw blurRad="40000" dist="20000" dir="5400000" rotWithShape="0">
                  <a:srgbClr val="000000">
                    <a:alpha val="38000"/>
                  </a:srgbClr>
                </a:outerShdw>
              </a:effectLst>
            </c:spPr>
            <c:extLst>
              <c:ext xmlns:c16="http://schemas.microsoft.com/office/drawing/2014/chart" uri="{C3380CC4-5D6E-409C-BE32-E72D297353CC}">
                <c16:uniqueId val="{00000016-3725-4549-B0BC-699D6A55949E}"/>
              </c:ext>
            </c:extLst>
          </c:dPt>
          <c:dPt>
            <c:idx val="5"/>
            <c:bubble3D val="0"/>
            <c:spPr>
              <a:gradFill rotWithShape="1">
                <a:gsLst>
                  <a:gs pos="0">
                    <a:schemeClr val="accent4">
                      <a:lumMod val="60000"/>
                      <a:tint val="50000"/>
                      <a:satMod val="300000"/>
                    </a:schemeClr>
                  </a:gs>
                  <a:gs pos="35000">
                    <a:schemeClr val="accent4">
                      <a:lumMod val="60000"/>
                      <a:tint val="37000"/>
                      <a:satMod val="300000"/>
                    </a:schemeClr>
                  </a:gs>
                  <a:gs pos="100000">
                    <a:schemeClr val="accent4">
                      <a:lumMod val="60000"/>
                      <a:tint val="15000"/>
                      <a:satMod val="350000"/>
                    </a:schemeClr>
                  </a:gs>
                </a:gsLst>
                <a:lin ang="16200000" scaled="1"/>
              </a:gradFill>
              <a:ln w="9525" cap="flat" cmpd="sng" algn="ctr">
                <a:solidFill>
                  <a:schemeClr val="accent4">
                    <a:lumMod val="60000"/>
                    <a:shade val="95000"/>
                  </a:schemeClr>
                </a:solidFill>
                <a:round/>
              </a:ln>
              <a:effectLst>
                <a:outerShdw blurRad="40000" dist="20000" dir="5400000" rotWithShape="0">
                  <a:srgbClr val="000000">
                    <a:alpha val="38000"/>
                  </a:srgbClr>
                </a:outerShdw>
              </a:effectLst>
            </c:spPr>
            <c:extLst>
              <c:ext xmlns:c16="http://schemas.microsoft.com/office/drawing/2014/chart" uri="{C3380CC4-5D6E-409C-BE32-E72D297353CC}">
                <c16:uniqueId val="{00000018-3725-4549-B0BC-699D6A55949E}"/>
              </c:ext>
            </c:extLst>
          </c:dPt>
          <c:dLbls>
            <c:dLbl>
              <c:idx val="0"/>
              <c:layout>
                <c:manualLayout>
                  <c:x val="0.17100184824217127"/>
                  <c:y val="1.1799410029498381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E-3725-4549-B0BC-699D6A55949E}"/>
                </c:ext>
              </c:extLst>
            </c:dLbl>
            <c:dLbl>
              <c:idx val="1"/>
              <c:layout>
                <c:manualLayout>
                  <c:x val="-0.17100184824217129"/>
                  <c:y val="5.8997050147492625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0-3725-4549-B0BC-699D6A55949E}"/>
                </c:ext>
              </c:extLst>
            </c:dLbl>
            <c:dLbl>
              <c:idx val="2"/>
              <c:layout>
                <c:manualLayout>
                  <c:x val="-0.17634565599973914"/>
                  <c:y val="-7.8662733529990161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2-3725-4549-B0BC-699D6A55949E}"/>
                </c:ext>
              </c:extLst>
            </c:dLbl>
            <c:dLbl>
              <c:idx val="3"/>
              <c:layout>
                <c:manualLayout>
                  <c:x val="-3.2062846545407163E-2"/>
                  <c:y val="-9.046214355948871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4-3725-4549-B0BC-699D6A55949E}"/>
                </c:ext>
              </c:extLst>
            </c:dLbl>
            <c:dLbl>
              <c:idx val="4"/>
              <c:layout>
                <c:manualLayout>
                  <c:x val="0.26092896174863378"/>
                  <c:y val="5.369126976329941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6-3725-4549-B0BC-699D6A55949E}"/>
                </c:ext>
              </c:extLst>
            </c:dLbl>
            <c:dLbl>
              <c:idx val="5"/>
              <c:layout>
                <c:manualLayout>
                  <c:x val="0.12704918032786885"/>
                  <c:y val="-6.6474905421227845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8-3725-4549-B0BC-699D6A55949E}"/>
                </c:ext>
              </c:extLst>
            </c:dLbl>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showLegendKey val="0"/>
            <c:showVal val="1"/>
            <c:showCatName val="0"/>
            <c:showSerName val="0"/>
            <c:showPercent val="0"/>
            <c:showBubbleSize val="0"/>
            <c:showLeaderLines val="1"/>
            <c:leaderLines>
              <c:spPr>
                <a:ln w="9525">
                  <a:solidFill>
                    <a:schemeClr val="tx1">
                      <a:lumMod val="35000"/>
                      <a:lumOff val="65000"/>
                    </a:schemeClr>
                  </a:solidFill>
                </a:ln>
                <a:effectLst/>
              </c:spPr>
            </c:leaderLines>
            <c:extLst>
              <c:ext xmlns:c15="http://schemas.microsoft.com/office/drawing/2012/chart" uri="{CE6537A1-D6FC-4f65-9D91-7224C49458BB}"/>
            </c:extLst>
          </c:dLbls>
          <c:cat>
            <c:strRef>
              <c:f>'INFORMACIÓN ESTADISTICA'!$D$6:$D$11</c:f>
              <c:strCache>
                <c:ptCount val="6"/>
                <c:pt idx="0">
                  <c:v>PRESTACIÓN DE SERVICIOS PROFESIONALES Y DE APOYO A LA GESTIÓN</c:v>
                </c:pt>
                <c:pt idx="1">
                  <c:v>SUMINISTRO</c:v>
                </c:pt>
                <c:pt idx="2">
                  <c:v>PRESTACIÓN DE SERVICIOS </c:v>
                </c:pt>
                <c:pt idx="3">
                  <c:v>COMPRA- VENTA (ORDEN DE COMPRA)</c:v>
                </c:pt>
                <c:pt idx="4">
                  <c:v>CONTRATO DE SEGURO</c:v>
                </c:pt>
                <c:pt idx="5">
                  <c:v>CONTRATO INTERADMINISTRATIVO</c:v>
                </c:pt>
              </c:strCache>
              <c:extLst/>
            </c:strRef>
          </c:cat>
          <c:val>
            <c:numRef>
              <c:f>'INFORMACIÓN ESTADISTICA'!$F$6:$F$11</c:f>
              <c:numCache>
                <c:formatCode>"$"\ #,##0</c:formatCode>
                <c:ptCount val="6"/>
                <c:pt idx="0">
                  <c:v>980758269.66666663</c:v>
                </c:pt>
                <c:pt idx="1">
                  <c:v>35000000</c:v>
                </c:pt>
                <c:pt idx="2">
                  <c:v>44372000</c:v>
                </c:pt>
                <c:pt idx="3" formatCode="&quot;$&quot;\ #,##0.00">
                  <c:v>29800795</c:v>
                </c:pt>
                <c:pt idx="4" formatCode="&quot;$&quot;\ #,##0.00">
                  <c:v>18126606</c:v>
                </c:pt>
                <c:pt idx="5" formatCode="&quot;$&quot;\ #,##0.00">
                  <c:v>3500000</c:v>
                </c:pt>
              </c:numCache>
              <c:extLst/>
            </c:numRef>
          </c:val>
          <c:extLst>
            <c:ext xmlns:c16="http://schemas.microsoft.com/office/drawing/2014/chart" uri="{C3380CC4-5D6E-409C-BE32-E72D297353CC}">
              <c16:uniqueId val="{00000019-3725-4549-B0BC-699D6A55949E}"/>
            </c:ext>
          </c:extLst>
        </c:ser>
        <c:dLbls>
          <c:showLegendKey val="0"/>
          <c:showVal val="1"/>
          <c:showCatName val="0"/>
          <c:showSerName val="0"/>
          <c:showPercent val="0"/>
          <c:showBubbleSize val="0"/>
          <c:showLeaderLines val="1"/>
        </c:dLbls>
        <c:firstSliceAng val="0"/>
        <c:holeSize val="75"/>
      </c:doughnutChart>
      <c:spPr>
        <a:noFill/>
        <a:ln>
          <a:noFill/>
        </a:ln>
        <a:effectLst/>
      </c:spPr>
    </c:plotArea>
    <c:legend>
      <c:legendPos val="b"/>
      <c:layout>
        <c:manualLayout>
          <c:xMode val="edge"/>
          <c:yMode val="edge"/>
          <c:x val="0.12940858827072846"/>
          <c:y val="0.67457051010531299"/>
          <c:w val="0.70566369777548299"/>
          <c:h val="0.31008912710517289"/>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50000"/>
                  <a:lumOff val="50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600"/>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1" i="0" u="none" strike="noStrike" kern="1200" cap="all" spc="50" baseline="0">
                <a:solidFill>
                  <a:schemeClr val="tx1"/>
                </a:solidFill>
                <a:latin typeface="+mn-lt"/>
                <a:ea typeface="+mn-ea"/>
                <a:cs typeface="+mn-cs"/>
              </a:defRPr>
            </a:pPr>
            <a:r>
              <a:rPr lang="es-CO" sz="2800">
                <a:solidFill>
                  <a:schemeClr val="tx1"/>
                </a:solidFill>
              </a:rPr>
              <a:t>MODIFICACIONES A LOS CONTRATOS</a:t>
            </a:r>
          </a:p>
        </c:rich>
      </c:tx>
      <c:overlay val="0"/>
      <c:spPr>
        <a:noFill/>
        <a:ln>
          <a:noFill/>
        </a:ln>
        <a:effectLst/>
      </c:spPr>
      <c:txPr>
        <a:bodyPr rot="0" spcFirstLastPara="1" vertOverflow="ellipsis" vert="horz" wrap="square" anchor="ctr" anchorCtr="1"/>
        <a:lstStyle/>
        <a:p>
          <a:pPr>
            <a:defRPr sz="2800" b="1" i="0" u="none" strike="noStrike" kern="1200" cap="all" spc="50" baseline="0">
              <a:solidFill>
                <a:schemeClr val="tx1"/>
              </a:solidFill>
              <a:latin typeface="+mn-lt"/>
              <a:ea typeface="+mn-ea"/>
              <a:cs typeface="+mn-cs"/>
            </a:defRPr>
          </a:pPr>
          <a:endParaRPr lang="en-US"/>
        </a:p>
      </c:txPr>
    </c:title>
    <c:autoTitleDeleted val="0"/>
    <c:plotArea>
      <c:layout/>
      <c:doughnutChart>
        <c:varyColors val="1"/>
        <c:ser>
          <c:idx val="0"/>
          <c:order val="0"/>
          <c:dPt>
            <c:idx val="0"/>
            <c:bubble3D val="0"/>
            <c:spPr>
              <a:solidFill>
                <a:schemeClr val="accent2"/>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1-6672-4B31-9F0A-DC0784578A2A}"/>
              </c:ext>
            </c:extLst>
          </c:dPt>
          <c:dPt>
            <c:idx val="1"/>
            <c:bubble3D val="0"/>
            <c:spPr>
              <a:solidFill>
                <a:srgbClr val="FFE36D"/>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3-6672-4B31-9F0A-DC0784578A2A}"/>
              </c:ext>
            </c:extLst>
          </c:dPt>
          <c:dLbls>
            <c:spPr>
              <a:noFill/>
              <a:ln>
                <a:noFill/>
              </a:ln>
              <a:effectLst/>
            </c:spPr>
            <c:txPr>
              <a:bodyPr rot="0" spcFirstLastPara="1" vertOverflow="ellipsis" vert="horz" wrap="square" lIns="38100" tIns="19050" rIns="38100" bIns="19050" anchor="ctr" anchorCtr="1">
                <a:spAutoFit/>
              </a:bodyPr>
              <a:lstStyle/>
              <a:p>
                <a:pPr>
                  <a:defRPr sz="2000" b="1" i="0" u="none" strike="noStrike" kern="1200" baseline="0">
                    <a:solidFill>
                      <a:schemeClr val="tx1"/>
                    </a:solidFill>
                    <a:latin typeface="+mn-lt"/>
                    <a:ea typeface="+mn-ea"/>
                    <a:cs typeface="+mn-cs"/>
                  </a:defRPr>
                </a:pPr>
                <a:endParaRPr lang="en-US"/>
              </a:p>
            </c:txPr>
            <c:showLegendKey val="0"/>
            <c:showVal val="1"/>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'INFORMACIÓN ESTADISTICA'!$V$6:$V$7</c:f>
              <c:strCache>
                <c:ptCount val="2"/>
                <c:pt idx="0">
                  <c:v>ADICIONES/PRORROGAS</c:v>
                </c:pt>
                <c:pt idx="1">
                  <c:v>TERMINACIÓN ANTICIPADA</c:v>
                </c:pt>
              </c:strCache>
              <c:extLst/>
            </c:strRef>
          </c:cat>
          <c:val>
            <c:numRef>
              <c:f>'INFORMACIÓN ESTADISTICA'!$W$6:$W$7</c:f>
              <c:numCache>
                <c:formatCode>General</c:formatCode>
                <c:ptCount val="2"/>
                <c:pt idx="0">
                  <c:v>1</c:v>
                </c:pt>
                <c:pt idx="1">
                  <c:v>2</c:v>
                </c:pt>
              </c:numCache>
              <c:extLst/>
            </c:numRef>
          </c:val>
          <c:extLst>
            <c:ext xmlns:c16="http://schemas.microsoft.com/office/drawing/2014/chart" uri="{C3380CC4-5D6E-409C-BE32-E72D297353CC}">
              <c16:uniqueId val="{00000004-6672-4B31-9F0A-DC0784578A2A}"/>
            </c:ext>
          </c:extLst>
        </c:ser>
        <c:ser>
          <c:idx val="1"/>
          <c:order val="1"/>
          <c:dPt>
            <c:idx val="0"/>
            <c:bubble3D val="0"/>
            <c:spPr>
              <a:solidFill>
                <a:schemeClr val="accent2"/>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6-6672-4B31-9F0A-DC0784578A2A}"/>
              </c:ext>
            </c:extLst>
          </c:dPt>
          <c:dPt>
            <c:idx val="1"/>
            <c:bubble3D val="0"/>
            <c:spPr>
              <a:solidFill>
                <a:schemeClr val="accent4"/>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8-6672-4B31-9F0A-DC0784578A2A}"/>
              </c:ext>
            </c:extLst>
          </c:dPt>
          <c:dLbls>
            <c:dLbl>
              <c:idx val="0"/>
              <c:showLegendKey val="0"/>
              <c:showVal val="1"/>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6-6672-4B31-9F0A-DC0784578A2A}"/>
                </c:ext>
              </c:extLst>
            </c:dLbl>
            <c:dLbl>
              <c:idx val="1"/>
              <c:showLegendKey val="0"/>
              <c:showVal val="1"/>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8-6672-4B31-9F0A-DC0784578A2A}"/>
                </c:ext>
              </c:extLst>
            </c:dLbl>
            <c:spPr>
              <a:solidFill>
                <a:schemeClr val="lt1"/>
              </a:solidFill>
              <a:ln>
                <a:solidFill>
                  <a:schemeClr val="dk1">
                    <a:lumMod val="25000"/>
                    <a:lumOff val="75000"/>
                  </a:schemeClr>
                </a:solidFill>
              </a:ln>
              <a:effectLst/>
            </c:spPr>
            <c:txPr>
              <a:bodyPr rot="0" spcFirstLastPara="1" vertOverflow="clip" horzOverflow="clip" vert="horz" wrap="square" lIns="38100" tIns="19050" rIns="38100" bIns="19050" anchor="ctr" anchorCtr="1">
                <a:spAutoFit/>
              </a:bodyPr>
              <a:lstStyle/>
              <a:p>
                <a:pPr>
                  <a:defRPr sz="1197" b="0" i="0" u="none" strike="noStrike" kern="1200" baseline="0">
                    <a:solidFill>
                      <a:schemeClr val="dk1">
                        <a:lumMod val="65000"/>
                        <a:lumOff val="35000"/>
                      </a:schemeClr>
                    </a:solidFill>
                    <a:latin typeface="+mn-lt"/>
                    <a:ea typeface="+mn-ea"/>
                    <a:cs typeface="+mn-cs"/>
                  </a:defRPr>
                </a:pPr>
                <a:endParaRPr lang="en-US"/>
              </a:p>
            </c:txPr>
            <c:showLegendKey val="0"/>
            <c:showVal val="0"/>
            <c:showCatName val="1"/>
            <c:showSerName val="0"/>
            <c:showPercent val="1"/>
            <c:showBubbleSize val="0"/>
            <c:showLeaderLines val="0"/>
            <c:extLst>
              <c:ext xmlns:c15="http://schemas.microsoft.com/office/drawing/2012/chart" uri="{CE6537A1-D6FC-4f65-9D91-7224C49458BB}">
                <c15:spPr xmlns:c15="http://schemas.microsoft.com/office/drawing/2012/chart">
                  <a:prstGeom prst="wedgeRectCallout">
                    <a:avLst/>
                  </a:prstGeom>
                  <a:noFill/>
                  <a:ln>
                    <a:noFill/>
                  </a:ln>
                </c15:spPr>
              </c:ext>
            </c:extLst>
          </c:dLbls>
          <c:cat>
            <c:strRef>
              <c:f>'INFORMACIÓN ESTADISTICA'!$V$6:$V$7</c:f>
              <c:strCache>
                <c:ptCount val="2"/>
                <c:pt idx="0">
                  <c:v>ADICIONES/PRORROGAS</c:v>
                </c:pt>
                <c:pt idx="1">
                  <c:v>TERMINACIÓN ANTICIPADA</c:v>
                </c:pt>
              </c:strCache>
              <c:extLst/>
            </c:strRef>
          </c:cat>
          <c:val>
            <c:numRef>
              <c:f>'INFORMACIÓN ESTADISTICA'!$X$6:$X$7</c:f>
              <c:numCache>
                <c:formatCode>General</c:formatCode>
                <c:ptCount val="2"/>
              </c:numCache>
              <c:extLst/>
            </c:numRef>
          </c:val>
          <c:extLst>
            <c:ext xmlns:c16="http://schemas.microsoft.com/office/drawing/2014/chart" uri="{C3380CC4-5D6E-409C-BE32-E72D297353CC}">
              <c16:uniqueId val="{00000009-6672-4B31-9F0A-DC0784578A2A}"/>
            </c:ext>
          </c:extLst>
        </c:ser>
        <c:dLbls>
          <c:showLegendKey val="0"/>
          <c:showVal val="1"/>
          <c:showCatName val="0"/>
          <c:showSerName val="0"/>
          <c:showPercent val="0"/>
          <c:showBubbleSize val="0"/>
          <c:showLeaderLines val="1"/>
        </c:dLbls>
        <c:firstSliceAng val="0"/>
        <c:holeSize val="50"/>
      </c:doughnutChart>
      <c:spPr>
        <a:noFill/>
        <a:ln>
          <a:noFill/>
        </a:ln>
        <a:effectLst/>
      </c:spPr>
    </c:plotArea>
    <c:legend>
      <c:legendPos val="t"/>
      <c:overlay val="0"/>
      <c:spPr>
        <a:noFill/>
        <a:ln>
          <a:noFill/>
        </a:ln>
        <a:effectLst/>
      </c:spPr>
      <c:txPr>
        <a:bodyPr rot="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1" i="0" u="none" strike="noStrike" kern="1200" cap="all" spc="150" baseline="0">
                <a:solidFill>
                  <a:schemeClr val="tx1"/>
                </a:solidFill>
                <a:latin typeface="+mn-lt"/>
                <a:ea typeface="+mn-ea"/>
                <a:cs typeface="+mn-cs"/>
              </a:defRPr>
            </a:pPr>
            <a:r>
              <a:rPr lang="es-CO" sz="2400">
                <a:solidFill>
                  <a:schemeClr val="tx1"/>
                </a:solidFill>
              </a:rPr>
              <a:t>MODALIDAD DE CONTRATACIÓN</a:t>
            </a:r>
          </a:p>
        </c:rich>
      </c:tx>
      <c:overlay val="0"/>
      <c:spPr>
        <a:noFill/>
        <a:ln>
          <a:noFill/>
        </a:ln>
        <a:effectLst/>
      </c:spPr>
      <c:txPr>
        <a:bodyPr rot="0" spcFirstLastPara="1" vertOverflow="ellipsis" vert="horz" wrap="square" anchor="ctr" anchorCtr="1"/>
        <a:lstStyle/>
        <a:p>
          <a:pPr>
            <a:defRPr sz="2400" b="1" i="0" u="none" strike="noStrike" kern="1200" cap="all" spc="150" baseline="0">
              <a:solidFill>
                <a:schemeClr val="tx1"/>
              </a:solidFill>
              <a:latin typeface="+mn-lt"/>
              <a:ea typeface="+mn-ea"/>
              <a:cs typeface="+mn-cs"/>
            </a:defRPr>
          </a:pPr>
          <a:endParaRPr lang="en-US"/>
        </a:p>
      </c:txPr>
    </c:title>
    <c:autoTitleDeleted val="0"/>
    <c:plotArea>
      <c:layout/>
      <c:doughnutChart>
        <c:varyColors val="1"/>
        <c:ser>
          <c:idx val="0"/>
          <c:order val="0"/>
          <c:spPr>
            <a:solidFill>
              <a:srgbClr val="FFD72F"/>
            </a:solidFill>
          </c:spPr>
          <c:dPt>
            <c:idx val="0"/>
            <c:bubble3D val="0"/>
            <c:spPr>
              <a:solidFill>
                <a:schemeClr val="accent1">
                  <a:lumMod val="40000"/>
                  <a:lumOff val="60000"/>
                </a:schemeClr>
              </a:solidFill>
              <a:ln w="19050">
                <a:solidFill>
                  <a:schemeClr val="lt1"/>
                </a:solidFill>
              </a:ln>
              <a:effectLst>
                <a:innerShdw blurRad="114300">
                  <a:schemeClr val="accent1"/>
                </a:innerShdw>
              </a:effectLst>
            </c:spPr>
            <c:extLst>
              <c:ext xmlns:c16="http://schemas.microsoft.com/office/drawing/2014/chart" uri="{C3380CC4-5D6E-409C-BE32-E72D297353CC}">
                <c16:uniqueId val="{00000001-9BC7-493A-9225-6C2D8E1E6F9D}"/>
              </c:ext>
            </c:extLst>
          </c:dPt>
          <c:dPt>
            <c:idx val="1"/>
            <c:bubble3D val="0"/>
            <c:spPr>
              <a:solidFill>
                <a:srgbClr val="FFD72F"/>
              </a:solidFill>
              <a:ln w="19050">
                <a:solidFill>
                  <a:schemeClr val="lt1"/>
                </a:solidFill>
              </a:ln>
              <a:effectLst>
                <a:innerShdw blurRad="114300">
                  <a:schemeClr val="accent2"/>
                </a:innerShdw>
              </a:effectLst>
            </c:spPr>
            <c:extLst>
              <c:ext xmlns:c16="http://schemas.microsoft.com/office/drawing/2014/chart" uri="{C3380CC4-5D6E-409C-BE32-E72D297353CC}">
                <c16:uniqueId val="{00000003-9BC7-493A-9225-6C2D8E1E6F9D}"/>
              </c:ext>
            </c:extLst>
          </c:dPt>
          <c:dLbls>
            <c:spPr>
              <a:noFill/>
              <a:ln>
                <a:noFill/>
              </a:ln>
              <a:effectLst/>
            </c:spPr>
            <c:txPr>
              <a:bodyPr rot="0" spcFirstLastPara="1" vertOverflow="ellipsis" vert="horz" wrap="square" lIns="38100" tIns="19050" rIns="38100" bIns="19050" anchor="ctr" anchorCtr="1">
                <a:spAutoFit/>
              </a:bodyPr>
              <a:lstStyle/>
              <a:p>
                <a:pPr>
                  <a:defRPr sz="2800" b="1" i="0" u="none" strike="noStrike" kern="1200" baseline="0">
                    <a:solidFill>
                      <a:schemeClr val="tx1">
                        <a:lumMod val="75000"/>
                        <a:lumOff val="25000"/>
                      </a:schemeClr>
                    </a:solidFill>
                    <a:effectLst>
                      <a:outerShdw blurRad="38100" dist="38100" dir="2700000" algn="tl">
                        <a:srgbClr val="000000">
                          <a:alpha val="43137"/>
                        </a:srgbClr>
                      </a:outerShdw>
                    </a:effectLst>
                    <a:latin typeface="+mn-lt"/>
                    <a:ea typeface="+mn-ea"/>
                    <a:cs typeface="+mn-cs"/>
                  </a:defRPr>
                </a:pPr>
                <a:endParaRPr lang="en-US"/>
              </a:p>
            </c:txPr>
            <c:showLegendKey val="0"/>
            <c:showVal val="1"/>
            <c:showCatName val="0"/>
            <c:showSerName val="0"/>
            <c:showPercent val="0"/>
            <c:showBubbleSize val="0"/>
            <c:showLeaderLines val="1"/>
            <c:leaderLines>
              <c:spPr>
                <a:ln w="9525">
                  <a:solidFill>
                    <a:schemeClr val="tx1">
                      <a:lumMod val="35000"/>
                      <a:lumOff val="65000"/>
                    </a:schemeClr>
                  </a:solidFill>
                </a:ln>
                <a:effectLst/>
              </c:spPr>
            </c:leaderLines>
            <c:extLst>
              <c:ext xmlns:c15="http://schemas.microsoft.com/office/drawing/2012/chart" uri="{CE6537A1-D6FC-4f65-9D91-7224C49458BB}"/>
            </c:extLst>
          </c:dLbls>
          <c:cat>
            <c:strRef>
              <c:f>'INFORMACIÓN ESTADISTICA'!$I$6:$I$8</c:f>
              <c:strCache>
                <c:ptCount val="2"/>
                <c:pt idx="0">
                  <c:v>MINIMA CUANTÍA</c:v>
                </c:pt>
                <c:pt idx="1">
                  <c:v>CONTRATACIÓN DIRECTA</c:v>
                </c:pt>
              </c:strCache>
              <c:extLst/>
            </c:strRef>
          </c:cat>
          <c:val>
            <c:numRef>
              <c:f>'INFORMACIÓN ESTADISTICA'!$J$6:$J$8</c:f>
              <c:numCache>
                <c:formatCode>General</c:formatCode>
                <c:ptCount val="2"/>
                <c:pt idx="0">
                  <c:v>10</c:v>
                </c:pt>
                <c:pt idx="1">
                  <c:v>54</c:v>
                </c:pt>
              </c:numCache>
              <c:extLst/>
            </c:numRef>
          </c:val>
          <c:extLst>
            <c:ext xmlns:c16="http://schemas.microsoft.com/office/drawing/2014/chart" uri="{C3380CC4-5D6E-409C-BE32-E72D297353CC}">
              <c16:uniqueId val="{00000004-9BC7-493A-9225-6C2D8E1E6F9D}"/>
            </c:ext>
          </c:extLst>
        </c:ser>
        <c:dLbls>
          <c:showLegendKey val="0"/>
          <c:showVal val="1"/>
          <c:showCatName val="0"/>
          <c:showSerName val="0"/>
          <c:showPercent val="0"/>
          <c:showBubbleSize val="0"/>
          <c:showLeaderLines val="1"/>
        </c:dLbls>
        <c:firstSliceAng val="0"/>
        <c:holeSize val="70"/>
      </c:doughnutChart>
      <c:spPr>
        <a:noFill/>
        <a:ln>
          <a:noFill/>
        </a:ln>
        <a:effectLst/>
      </c:spPr>
    </c:plotArea>
    <c:legend>
      <c:legendPos val="t"/>
      <c:layout>
        <c:manualLayout>
          <c:xMode val="edge"/>
          <c:yMode val="edge"/>
          <c:x val="0.18278343126335236"/>
          <c:y val="0.11294430333441952"/>
          <c:w val="0.63709969943303935"/>
          <c:h val="7.6930026761046086E-2"/>
        </c:manualLayout>
      </c:layout>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withinLinear" id="15">
  <a:schemeClr val="accent2"/>
</cs:colorStyle>
</file>

<file path=ppt/charts/colors2.xml><?xml version="1.0" encoding="utf-8"?>
<cs:colorStyle xmlns:cs="http://schemas.microsoft.com/office/drawing/2012/chartStyle" xmlns:a="http://schemas.openxmlformats.org/drawingml/2006/main" meth="withinLinear" id="15">
  <a:schemeClr val="accent2"/>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withinLinear" id="17">
  <a:schemeClr val="accent4"/>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41">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ize="5"/>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lt1"/>
    </cs:fontRef>
  </cs:wall>
</cs:chartStyle>
</file>

<file path=ppt/charts/style2.xml><?xml version="1.0" encoding="utf-8"?>
<cs:chartStyle xmlns:cs="http://schemas.microsoft.com/office/drawing/2012/chartStyle" xmlns:a="http://schemas.openxmlformats.org/drawingml/2006/main" id="341">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ize="5"/>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lt1"/>
    </cs:fontRef>
  </cs:wall>
</cs:chartStyle>
</file>

<file path=ppt/charts/style3.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92">
  <cs:axisTitle>
    <cs:lnRef idx="0"/>
    <cs:fillRef idx="0"/>
    <cs:effectRef idx="0"/>
    <cs:fontRef idx="minor">
      <a:schemeClr val="tx1">
        <a:lumMod val="50000"/>
        <a:lumOff val="50000"/>
      </a:schemeClr>
    </cs:fontRef>
    <cs:defRPr sz="1197" kern="1200"/>
  </cs:axisTitle>
  <cs:categoryAxis>
    <cs:lnRef idx="0"/>
    <cs:fillRef idx="0"/>
    <cs:effectRef idx="0"/>
    <cs:fontRef idx="minor">
      <a:schemeClr val="tx1">
        <a:lumMod val="50000"/>
        <a:lumOff val="50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50000"/>
        <a:lumOff val="50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tx1"/>
    </cs:fontRef>
    <cs:spPr>
      <a:solidFill>
        <a:schemeClr val="phClr"/>
      </a:solidFill>
      <a:ln>
        <a:solidFill>
          <a:schemeClr val="phClr">
            <a:lumMod val="75000"/>
          </a:schemeClr>
        </a:solidFill>
      </a:ln>
    </cs:spPr>
  </cs:dataPoint>
  <cs:dataPoint3D>
    <cs:lnRef idx="0">
      <cs:styleClr val="auto"/>
    </cs:lnRef>
    <cs:fillRef idx="0">
      <cs:styleClr val="auto"/>
    </cs:fillRef>
    <cs:effectRef idx="0"/>
    <cs:fontRef idx="minor">
      <a:schemeClr val="tx1"/>
    </cs:fontRef>
    <cs:spPr>
      <a:solidFill>
        <a:schemeClr val="phClr"/>
      </a:solidFill>
      <a:ln>
        <a:solidFill>
          <a:schemeClr val="phClr">
            <a:lumMod val="75000"/>
          </a:schemeClr>
        </a:solidFill>
      </a:ln>
      <a:scene3d>
        <a:camera prst="orthographicFront"/>
        <a:lightRig rig="threePt" dir="t"/>
      </a:scene3d>
      <a:sp3d prstMaterial="translucentPowder"/>
    </cs:spPr>
  </cs:dataPoint3D>
  <cs:dataPointLine>
    <cs:lnRef idx="0">
      <cs:styleClr val="auto"/>
    </cs:lnRef>
    <cs:fillRef idx="0"/>
    <cs:effectRef idx="0"/>
    <cs:fontRef idx="minor">
      <a:schemeClr val="tx1"/>
    </cs:fontRef>
    <cs:spPr>
      <a:ln w="28575" cap="rnd">
        <a:solidFill>
          <a:schemeClr val="phClr">
            <a:alpha val="70000"/>
          </a:schemeClr>
        </a:solidFill>
        <a:round/>
      </a:ln>
    </cs:spPr>
  </cs:dataPointLine>
  <cs:dataPointMarker>
    <cs:lnRef idx="0">
      <cs:styleClr val="auto"/>
    </cs:lnRef>
    <cs:fillRef idx="0">
      <cs:styleClr val="auto"/>
    </cs:fillRef>
    <cs:effectRef idx="0"/>
    <cs:fontRef idx="minor">
      <a:schemeClr val="dk1"/>
    </cs:fontRef>
    <cs:spPr>
      <a:solidFill>
        <a:schemeClr val="phClr">
          <a:alpha val="70000"/>
        </a:schemeClr>
      </a:solidFill>
      <a:ln>
        <a:solidFill>
          <a:schemeClr val="phClr">
            <a:lumMod val="75000"/>
          </a:schemeClr>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50000"/>
        <a:lumOff val="50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65000"/>
            <a:lumOff val="35000"/>
          </a:schemeClr>
        </a:solidFill>
      </a:ln>
    </cs:spPr>
  </cs:downBar>
  <cs:dropLine>
    <cs:lnRef idx="0"/>
    <cs:fillRef idx="0"/>
    <cs:effectRef idx="0"/>
    <cs:fontRef idx="minor">
      <a:schemeClr val="dk1"/>
    </cs:fontRef>
    <cs:spPr>
      <a:ln w="9525">
        <a:solidFill>
          <a:schemeClr val="tx1">
            <a:lumMod val="35000"/>
            <a:lumOff val="65000"/>
          </a:schemeClr>
        </a:solidFill>
        <a:round/>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tx1"/>
    </cs:fontRef>
    <cs:spPr>
      <a:solidFill>
        <a:schemeClr val="lt1">
          <a:alpha val="27000"/>
        </a:schemeClr>
      </a:solidFill>
      <a:sp3d/>
    </cs:spPr>
  </cs:floor>
  <cs:gridlineMajor>
    <cs:lnRef idx="0"/>
    <cs:fillRef idx="0"/>
    <cs:effectRef idx="0"/>
    <cs:fontRef idx="minor">
      <a:schemeClr val="tx1"/>
    </cs:fontRef>
    <cs:spPr>
      <a:ln w="9525" cap="flat" cmpd="sng" algn="ctr">
        <a:solidFill>
          <a:schemeClr val="tx1">
            <a:lumMod val="5000"/>
            <a:lumOff val="95000"/>
          </a:schemeClr>
        </a:solidFill>
        <a:round/>
      </a:ln>
    </cs:spPr>
  </cs:gridlineMajor>
  <cs:gridlineMinor>
    <cs:lnRef idx="0"/>
    <cs:fillRef idx="0"/>
    <cs:effectRef idx="0"/>
    <cs:fontRef idx="minor">
      <a:schemeClr val="tx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35000"/>
            <a:lumOff val="65000"/>
          </a:schemeClr>
        </a:solidFill>
        <a:round/>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50000"/>
        <a:lumOff val="50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50000"/>
        <a:lumOff val="50000"/>
      </a:schemeClr>
    </cs:fontRef>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128" b="0" kern="1200" cap="none" spc="50" baseline="0"/>
  </cs:title>
  <cs:trendline>
    <cs:lnRef idx="0">
      <cs:styleClr val="auto"/>
    </cs:lnRef>
    <cs:fillRef idx="0"/>
    <cs:effectRef idx="0"/>
    <cs:fontRef idx="minor">
      <a:schemeClr val="dk1"/>
    </cs:fontRef>
    <cs:spPr>
      <a:ln w="15875" cap="rnd">
        <a:solidFill>
          <a:schemeClr val="phClr"/>
        </a:solidFill>
      </a:ln>
    </cs:spPr>
  </cs:trendline>
  <cs:trendlineLabel>
    <cs:lnRef idx="0"/>
    <cs:fillRef idx="0"/>
    <cs:effectRef idx="0"/>
    <cs:fontRef idx="minor">
      <a:schemeClr val="tx1">
        <a:lumMod val="50000"/>
        <a:lumOff val="50000"/>
      </a:schemeClr>
    </cs:fontRef>
    <cs:defRPr sz="1197"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50000"/>
        <a:lumOff val="50000"/>
      </a:schemeClr>
    </cs:fontRef>
    <cs:defRPr sz="1197" kern="1200"/>
  </cs:valueAxis>
  <cs:wall>
    <cs:lnRef idx="0"/>
    <cs:fillRef idx="0"/>
    <cs:effectRef idx="0"/>
    <cs:fontRef idx="minor">
      <a:schemeClr val="tx1"/>
    </cs:fontRef>
    <cs:spPr>
      <a:sp3d/>
    </cs:spPr>
  </cs:wall>
</cs:chartStyle>
</file>

<file path=ppt/charts/style6.xml><?xml version="1.0" encoding="utf-8"?>
<cs:chartStyle xmlns:cs="http://schemas.microsoft.com/office/drawing/2012/chartStyle" xmlns:a="http://schemas.openxmlformats.org/drawingml/2006/main" id="254">
  <cs:axisTitle>
    <cs:lnRef idx="0"/>
    <cs:fillRef idx="0"/>
    <cs:effectRef idx="0"/>
    <cs:fontRef idx="minor">
      <a:schemeClr val="tx1">
        <a:lumMod val="50000"/>
        <a:lumOff val="50000"/>
      </a:schemeClr>
    </cs:fontRef>
    <cs:defRPr sz="1197" kern="1200" cap="all"/>
  </cs:axisTitle>
  <cs:category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65000"/>
        <a:lumOff val="3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
  <cs:dataPoint3D>
    <cs:lnRef idx="0"/>
    <cs:fillRef idx="2">
      <cs:styleClr val="auto"/>
    </cs:fillRef>
    <cs:effectRef idx="1"/>
    <cs:fontRef idx="minor">
      <a:schemeClr val="dk1"/>
    </cs:fontRef>
    <cs:spPr/>
  </cs:dataPoint3D>
  <cs:dataPointLine>
    <cs:lnRef idx="0">
      <cs:styleClr val="auto"/>
    </cs:lnRef>
    <cs:fillRef idx="2">
      <cs:styleClr val="auto"/>
    </cs:fillRef>
    <cs:effectRef idx="1"/>
    <cs:fontRef idx="minor">
      <a:schemeClr val="dk1"/>
    </cs:fontRef>
    <cs:spPr>
      <a:ln w="15875" cap="rnd">
        <a:solidFill>
          <a:schemeClr val="phClr"/>
        </a:solidFill>
        <a:round/>
      </a:ln>
    </cs:spPr>
  </cs:dataPointLine>
  <cs:dataPointMarker>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Marker>
  <cs:dataPointMarkerLayout symbol="circle" size="4"/>
  <cs:dataPointWireframe>
    <cs:lnRef idx="0">
      <cs:styleClr val="auto"/>
    </cs:lnRef>
    <cs:fillRef idx="2"/>
    <cs:effectRef idx="0"/>
    <cs:fontRef idx="minor">
      <a:schemeClr val="dk1"/>
    </cs:fontRef>
    <cs:spPr>
      <a:ln w="9525" cap="rnd">
        <a:solidFill>
          <a:schemeClr val="phClr"/>
        </a:solidFill>
        <a:round/>
      </a:ln>
    </cs:spPr>
  </cs:dataPointWireframe>
  <cs:dataTable>
    <cs:lnRef idx="0"/>
    <cs:fillRef idx="0"/>
    <cs:effectRef idx="0"/>
    <cs:fontRef idx="minor">
      <a:schemeClr val="tx1">
        <a:lumMod val="50000"/>
        <a:lumOff val="50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prstDash val="dash"/>
      </a:ln>
    </cs:spPr>
  </cs:dropLine>
  <cs:errorBar>
    <cs:lnRef idx="0"/>
    <cs:fillRef idx="0"/>
    <cs:effectRef idx="0"/>
    <cs:fontRef idx="minor">
      <a:schemeClr val="dk1"/>
    </cs:fontRef>
    <cs:spPr>
      <a:ln w="9525">
        <a:solidFill>
          <a:schemeClr val="tx1">
            <a:lumMod val="50000"/>
            <a:lumOff val="50000"/>
          </a:schemeClr>
        </a:solidFill>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50000"/>
        <a:lumOff val="50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prstDash val="dash"/>
      </a:ln>
    </cs:spPr>
  </cs:seriesLine>
  <cs:title>
    <cs:lnRef idx="0"/>
    <cs:fillRef idx="0"/>
    <cs:effectRef idx="0"/>
    <cs:fontRef idx="minor">
      <a:schemeClr val="tx1">
        <a:lumMod val="50000"/>
        <a:lumOff val="50000"/>
      </a:schemeClr>
    </cs:fontRef>
    <cs:defRPr sz="1862" kern="1200" cap="none" spc="20" baseline="0"/>
  </cs:title>
  <cs:trendline>
    <cs:lnRef idx="0">
      <cs:styleClr val="auto"/>
    </cs:lnRef>
    <cs:fillRef idx="2"/>
    <cs:effectRef idx="0"/>
    <cs:fontRef idx="minor">
      <a:schemeClr val="dk1"/>
    </cs:fontRef>
    <cs:spPr>
      <a:ln w="9525" cap="rnd">
        <a:solidFill>
          <a:schemeClr val="phClr"/>
        </a:solidFill>
      </a:ln>
    </cs:spPr>
  </cs:trendline>
  <cs:trendlineLabel>
    <cs:lnRef idx="0"/>
    <cs:fillRef idx="0"/>
    <cs:effectRef idx="0"/>
    <cs:fontRef idx="minor">
      <a:schemeClr val="tx1">
        <a:lumMod val="50000"/>
        <a:lumOff val="50000"/>
      </a:schemeClr>
    </cs:fontRef>
    <cs:defRPr sz="1197"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50000"/>
        <a:lumOff val="50000"/>
      </a:schemeClr>
    </cs:fontRef>
    <cs:defRPr sz="1197" kern="1200"/>
  </cs:valueAxis>
  <cs:wall>
    <cs:lnRef idx="0"/>
    <cs:fillRef idx="0"/>
    <cs:effectRef idx="0"/>
    <cs:fontRef idx="minor">
      <a:schemeClr val="dk1"/>
    </cs:fontRef>
  </cs:wall>
</cs:chartStyle>
</file>

<file path=ppt/charts/style7.xml><?xml version="1.0" encoding="utf-8"?>
<cs:chartStyle xmlns:cs="http://schemas.microsoft.com/office/drawing/2012/chartStyle" xmlns:a="http://schemas.openxmlformats.org/drawingml/2006/main" id="254">
  <cs:axisTitle>
    <cs:lnRef idx="0"/>
    <cs:fillRef idx="0"/>
    <cs:effectRef idx="0"/>
    <cs:fontRef idx="minor">
      <a:schemeClr val="tx1">
        <a:lumMod val="50000"/>
        <a:lumOff val="50000"/>
      </a:schemeClr>
    </cs:fontRef>
    <cs:defRPr sz="1197" kern="1200" cap="all"/>
  </cs:axisTitle>
  <cs:category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65000"/>
        <a:lumOff val="3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
  <cs:dataPoint3D>
    <cs:lnRef idx="0"/>
    <cs:fillRef idx="2">
      <cs:styleClr val="auto"/>
    </cs:fillRef>
    <cs:effectRef idx="1"/>
    <cs:fontRef idx="minor">
      <a:schemeClr val="dk1"/>
    </cs:fontRef>
    <cs:spPr/>
  </cs:dataPoint3D>
  <cs:dataPointLine>
    <cs:lnRef idx="0">
      <cs:styleClr val="auto"/>
    </cs:lnRef>
    <cs:fillRef idx="2">
      <cs:styleClr val="auto"/>
    </cs:fillRef>
    <cs:effectRef idx="1"/>
    <cs:fontRef idx="minor">
      <a:schemeClr val="dk1"/>
    </cs:fontRef>
    <cs:spPr>
      <a:ln w="15875" cap="rnd">
        <a:solidFill>
          <a:schemeClr val="phClr"/>
        </a:solidFill>
        <a:round/>
      </a:ln>
    </cs:spPr>
  </cs:dataPointLine>
  <cs:dataPointMarker>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Marker>
  <cs:dataPointMarkerLayout symbol="circle" size="4"/>
  <cs:dataPointWireframe>
    <cs:lnRef idx="0">
      <cs:styleClr val="auto"/>
    </cs:lnRef>
    <cs:fillRef idx="2"/>
    <cs:effectRef idx="0"/>
    <cs:fontRef idx="minor">
      <a:schemeClr val="dk1"/>
    </cs:fontRef>
    <cs:spPr>
      <a:ln w="9525" cap="rnd">
        <a:solidFill>
          <a:schemeClr val="phClr"/>
        </a:solidFill>
        <a:round/>
      </a:ln>
    </cs:spPr>
  </cs:dataPointWireframe>
  <cs:dataTable>
    <cs:lnRef idx="0"/>
    <cs:fillRef idx="0"/>
    <cs:effectRef idx="0"/>
    <cs:fontRef idx="minor">
      <a:schemeClr val="tx1">
        <a:lumMod val="50000"/>
        <a:lumOff val="50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prstDash val="dash"/>
      </a:ln>
    </cs:spPr>
  </cs:dropLine>
  <cs:errorBar>
    <cs:lnRef idx="0"/>
    <cs:fillRef idx="0"/>
    <cs:effectRef idx="0"/>
    <cs:fontRef idx="minor">
      <a:schemeClr val="dk1"/>
    </cs:fontRef>
    <cs:spPr>
      <a:ln w="9525">
        <a:solidFill>
          <a:schemeClr val="tx1">
            <a:lumMod val="50000"/>
            <a:lumOff val="50000"/>
          </a:schemeClr>
        </a:solidFill>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50000"/>
        <a:lumOff val="50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prstDash val="dash"/>
      </a:ln>
    </cs:spPr>
  </cs:seriesLine>
  <cs:title>
    <cs:lnRef idx="0"/>
    <cs:fillRef idx="0"/>
    <cs:effectRef idx="0"/>
    <cs:fontRef idx="minor">
      <a:schemeClr val="tx1">
        <a:lumMod val="50000"/>
        <a:lumOff val="50000"/>
      </a:schemeClr>
    </cs:fontRef>
    <cs:defRPr sz="1862" kern="1200" cap="none" spc="20" baseline="0"/>
  </cs:title>
  <cs:trendline>
    <cs:lnRef idx="0">
      <cs:styleClr val="auto"/>
    </cs:lnRef>
    <cs:fillRef idx="2"/>
    <cs:effectRef idx="0"/>
    <cs:fontRef idx="minor">
      <a:schemeClr val="dk1"/>
    </cs:fontRef>
    <cs:spPr>
      <a:ln w="9525" cap="rnd">
        <a:solidFill>
          <a:schemeClr val="phClr"/>
        </a:solidFill>
      </a:ln>
    </cs:spPr>
  </cs:trendline>
  <cs:trendlineLabel>
    <cs:lnRef idx="0"/>
    <cs:fillRef idx="0"/>
    <cs:effectRef idx="0"/>
    <cs:fontRef idx="minor">
      <a:schemeClr val="tx1">
        <a:lumMod val="50000"/>
        <a:lumOff val="50000"/>
      </a:schemeClr>
    </cs:fontRef>
    <cs:defRPr sz="1197"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50000"/>
        <a:lumOff val="50000"/>
      </a:schemeClr>
    </cs:fontRef>
    <cs:defRPr sz="1197" kern="1200"/>
  </cs:valueAxis>
  <cs:wall>
    <cs:lnRef idx="0"/>
    <cs:fillRef idx="0"/>
    <cs:effectRef idx="0"/>
    <cs:fontRef idx="minor">
      <a:schemeClr val="dk1"/>
    </cs:fontRef>
  </cs:wall>
</cs:chartStyle>
</file>

<file path=ppt/charts/style8.xml><?xml version="1.0" encoding="utf-8"?>
<cs:chartStyle xmlns:cs="http://schemas.microsoft.com/office/drawing/2012/chartStyle" xmlns:a="http://schemas.openxmlformats.org/drawingml/2006/main" id="258">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lt1"/>
    </cs:fontRef>
    <cs:defRPr sz="1197" b="1"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scene3d>
        <a:camera prst="orthographicFront"/>
        <a:lightRig rig="brightRoom" dir="t"/>
      </a:scene3d>
      <a:sp3d prstMaterial="flat">
        <a:bevelT w="50800" h="101600" prst="angle"/>
        <a:contourClr>
          <a:srgbClr val="000000"/>
        </a:contourClr>
      </a:sp3d>
    </cs:spPr>
  </cs:dataPoint>
  <cs:dataPoint3D>
    <cs:lnRef idx="0"/>
    <cs:fillRef idx="0">
      <cs:styleClr val="auto"/>
    </cs:fillRef>
    <cs:effectRef idx="0"/>
    <cs:fontRef idx="minor">
      <a:schemeClr val="tx1"/>
    </cs:fontRef>
    <cs:spPr>
      <a:solidFill>
        <a:schemeClr val="phClr"/>
      </a:solidFill>
      <a:ln w="1905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1" i="0" kern="1200" cap="all" spc="50"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52">
  <cs:axisTitle>
    <cs:lnRef idx="0"/>
    <cs:fillRef idx="0"/>
    <cs:effectRef idx="0"/>
    <cs:fontRef idx="minor">
      <a:schemeClr val="tx1">
        <a:lumMod val="65000"/>
        <a:lumOff val="35000"/>
      </a:schemeClr>
    </cs:fontRef>
    <cs:defRPr sz="1197" b="1" kern="1200"/>
  </cs:axisTitle>
  <cs:categoryAxis>
    <cs:lnRef idx="0"/>
    <cs:fillRef idx="0"/>
    <cs:effectRef idx="0"/>
    <cs:fontRef idx="minor">
      <a:schemeClr val="tx1">
        <a:lumMod val="65000"/>
        <a:lumOff val="35000"/>
      </a:schemeClr>
    </cs:fontRef>
    <cs:spPr>
      <a:ln w="19050"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styleClr val="auto"/>
    </cs:effectRef>
    <cs:fontRef idx="minor">
      <a:schemeClr val="dk1"/>
    </cs:fontRef>
    <cs:spPr>
      <a:pattFill prst="ltUpDiag">
        <a:fgClr>
          <a:schemeClr val="phClr"/>
        </a:fgClr>
        <a:bgClr>
          <a:schemeClr val="phClr">
            <a:lumMod val="20000"/>
            <a:lumOff val="80000"/>
          </a:schemeClr>
        </a:bgClr>
      </a:pattFill>
      <a:ln w="19050">
        <a:solidFill>
          <a:schemeClr val="lt1"/>
        </a:solidFill>
      </a:ln>
      <a:effectLst>
        <a:innerShdw blurRad="114300">
          <a:schemeClr val="phClr"/>
        </a:innerShdw>
      </a:effectLst>
    </cs:spPr>
  </cs:dataPoint>
  <cs:dataPoint3D>
    <cs:lnRef idx="0"/>
    <cs:fillRef idx="0">
      <cs:styleClr val="auto"/>
    </cs:fillRef>
    <cs:effectRef idx="0"/>
    <cs:fontRef idx="minor">
      <a:schemeClr val="dk1"/>
    </cs:fontRef>
    <cs:spPr>
      <a:pattFill prst="ltUpDiag">
        <a:fgClr>
          <a:schemeClr val="phClr"/>
        </a:fgClr>
        <a:bgClr>
          <a:schemeClr val="phClr">
            <a:lumMod val="20000"/>
            <a:lumOff val="80000"/>
          </a:schemeClr>
        </a:bgClr>
      </a:pattFill>
      <a:ln w="19050">
        <a:solidFill>
          <a:schemeClr val="lt1"/>
        </a:solidFill>
      </a:ln>
      <a:effectLst>
        <a:innerShdw blurRad="114300">
          <a:schemeClr val="phClr"/>
        </a:innerShdw>
      </a:effectLst>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round/>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a:solidFill>
          <a:schemeClr val="tx1">
            <a:lumMod val="15000"/>
            <a:lumOff val="85000"/>
          </a:schemeClr>
        </a:solidFill>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35000"/>
            <a:lumOff val="65000"/>
          </a:schemeClr>
        </a:solidFill>
        <a:round/>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50000"/>
        <a:lumOff val="50000"/>
      </a:schemeClr>
    </cs:fontRef>
    <cs:defRPr sz="2200" b="1" kern="1200" cap="all" spc="15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dk1"/>
    </cs:fontRef>
  </cs:wall>
</cs:chartStyle>
</file>

<file path=ppt/diagrams/_rels/data1.xml.rels><?xml version="1.0" encoding="UTF-8" standalone="yes"?>
<Relationships xmlns="http://schemas.openxmlformats.org/package/2006/relationships"><Relationship Id="rId2" Type="http://schemas.openxmlformats.org/officeDocument/2006/relationships/image" Target="../media/image37.jpg"/><Relationship Id="rId1" Type="http://schemas.openxmlformats.org/officeDocument/2006/relationships/image" Target="../media/image36.jpg"/></Relationships>
</file>

<file path=ppt/diagrams/_rels/drawing1.xml.rels><?xml version="1.0" encoding="UTF-8" standalone="yes"?>
<Relationships xmlns="http://schemas.openxmlformats.org/package/2006/relationships"><Relationship Id="rId2" Type="http://schemas.openxmlformats.org/officeDocument/2006/relationships/image" Target="../media/image37.jpg"/><Relationship Id="rId1" Type="http://schemas.openxmlformats.org/officeDocument/2006/relationships/image" Target="../media/image36.jp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86A223F-7D47-4094-BBB5-F9CD16FBC9D6}" type="doc">
      <dgm:prSet loTypeId="urn:microsoft.com/office/officeart/2008/layout/AlternatingPictureCircles" loCatId="picture" qsTypeId="urn:microsoft.com/office/officeart/2005/8/quickstyle/simple1" qsCatId="simple" csTypeId="urn:microsoft.com/office/officeart/2005/8/colors/accent1_2" csCatId="accent1" phldr="1"/>
      <dgm:spPr/>
      <dgm:t>
        <a:bodyPr/>
        <a:lstStyle/>
        <a:p>
          <a:endParaRPr lang="es-CO"/>
        </a:p>
      </dgm:t>
    </dgm:pt>
    <dgm:pt modelId="{1B251073-9689-496D-BF8A-16A5AC51C406}">
      <dgm:prSet phldrT="[Texto]"/>
      <dgm:spPr>
        <a:solidFill>
          <a:schemeClr val="accent3">
            <a:lumMod val="40000"/>
            <a:lumOff val="60000"/>
            <a:alpha val="90000"/>
          </a:schemeClr>
        </a:solidFill>
        <a:ln>
          <a:solidFill>
            <a:schemeClr val="accent3">
              <a:lumMod val="40000"/>
              <a:lumOff val="60000"/>
              <a:alpha val="90000"/>
            </a:schemeClr>
          </a:solidFill>
        </a:ln>
      </dgm:spPr>
      <dgm:t>
        <a:bodyPr/>
        <a:lstStyle/>
        <a:p>
          <a:r>
            <a:rPr lang="es-CO" dirty="0"/>
            <a:t>Atención de PQRS</a:t>
          </a:r>
        </a:p>
      </dgm:t>
    </dgm:pt>
    <dgm:pt modelId="{041BFF8B-7C77-4991-BC20-CB6120ACD3E2}" type="parTrans" cxnId="{3D5B252C-CE64-4777-AD1E-47F6AC53084B}">
      <dgm:prSet/>
      <dgm:spPr/>
      <dgm:t>
        <a:bodyPr/>
        <a:lstStyle/>
        <a:p>
          <a:endParaRPr lang="es-CO"/>
        </a:p>
      </dgm:t>
    </dgm:pt>
    <dgm:pt modelId="{B7FF9F5F-BD88-4C31-BE00-63B9565F9025}" type="sibTrans" cxnId="{3D5B252C-CE64-4777-AD1E-47F6AC53084B}">
      <dgm:prSet/>
      <dgm:spPr/>
      <dgm:t>
        <a:bodyPr/>
        <a:lstStyle/>
        <a:p>
          <a:endParaRPr lang="es-CO"/>
        </a:p>
      </dgm:t>
    </dgm:pt>
    <dgm:pt modelId="{064658B9-FB29-4188-B0AA-506CAFD54291}">
      <dgm:prSet phldrT="[Texto]"/>
      <dgm:spPr>
        <a:solidFill>
          <a:schemeClr val="accent2">
            <a:lumMod val="60000"/>
            <a:lumOff val="40000"/>
            <a:alpha val="90000"/>
          </a:schemeClr>
        </a:solidFill>
        <a:ln>
          <a:solidFill>
            <a:schemeClr val="accent2">
              <a:lumMod val="60000"/>
              <a:lumOff val="40000"/>
              <a:alpha val="90000"/>
            </a:schemeClr>
          </a:solidFill>
        </a:ln>
      </dgm:spPr>
      <dgm:t>
        <a:bodyPr/>
        <a:lstStyle/>
        <a:p>
          <a:r>
            <a:rPr lang="es-CO" dirty="0"/>
            <a:t>Participación Ciudadana</a:t>
          </a:r>
        </a:p>
      </dgm:t>
    </dgm:pt>
    <dgm:pt modelId="{2EFF2742-1340-4750-AE76-C76885B4C34D}" type="parTrans" cxnId="{0AF36C77-C541-4924-A9E2-B5BE7F53B1B0}">
      <dgm:prSet/>
      <dgm:spPr/>
      <dgm:t>
        <a:bodyPr/>
        <a:lstStyle/>
        <a:p>
          <a:endParaRPr lang="es-CO"/>
        </a:p>
      </dgm:t>
    </dgm:pt>
    <dgm:pt modelId="{3E96E81E-9953-4634-9DB6-77A954E15BF2}" type="sibTrans" cxnId="{0AF36C77-C541-4924-A9E2-B5BE7F53B1B0}">
      <dgm:prSet/>
      <dgm:spPr/>
      <dgm:t>
        <a:bodyPr/>
        <a:lstStyle/>
        <a:p>
          <a:endParaRPr lang="es-CO"/>
        </a:p>
      </dgm:t>
    </dgm:pt>
    <dgm:pt modelId="{87C6CAC7-0203-4FDD-A946-AB75BC9E925A}" type="pres">
      <dgm:prSet presAssocID="{A86A223F-7D47-4094-BBB5-F9CD16FBC9D6}" presName="Name0" presStyleCnt="0">
        <dgm:presLayoutVars>
          <dgm:chMax/>
          <dgm:chPref/>
          <dgm:dir/>
        </dgm:presLayoutVars>
      </dgm:prSet>
      <dgm:spPr/>
      <dgm:t>
        <a:bodyPr/>
        <a:lstStyle/>
        <a:p>
          <a:endParaRPr lang="es-ES"/>
        </a:p>
      </dgm:t>
    </dgm:pt>
    <dgm:pt modelId="{C5DACA44-4E28-4D46-BFBE-3A015A91F1E1}" type="pres">
      <dgm:prSet presAssocID="{1B251073-9689-496D-BF8A-16A5AC51C406}" presName="composite" presStyleCnt="0"/>
      <dgm:spPr/>
    </dgm:pt>
    <dgm:pt modelId="{88C49E67-BED5-4EF4-BD3D-7AB21323DFD0}" type="pres">
      <dgm:prSet presAssocID="{1B251073-9689-496D-BF8A-16A5AC51C406}" presName="Accent" presStyleLbl="alignNode1" presStyleIdx="0" presStyleCnt="3">
        <dgm:presLayoutVars>
          <dgm:chMax val="0"/>
          <dgm:chPref val="0"/>
        </dgm:presLayoutVars>
      </dgm:prSet>
      <dgm:spPr>
        <a:solidFill>
          <a:schemeClr val="accent3">
            <a:lumMod val="75000"/>
          </a:schemeClr>
        </a:solidFill>
        <a:ln>
          <a:solidFill>
            <a:schemeClr val="accent3">
              <a:lumMod val="75000"/>
            </a:schemeClr>
          </a:solidFill>
        </a:ln>
      </dgm:spPr>
    </dgm:pt>
    <dgm:pt modelId="{3F9BB55F-32F7-4F68-A36D-824D08D8AFDC}" type="pres">
      <dgm:prSet presAssocID="{1B251073-9689-496D-BF8A-16A5AC51C406}" presName="Image" presStyleLbl="bgImgPlace1" presStyleIdx="0" presStyleCnt="2">
        <dgm:presLayoutVars>
          <dgm:chMax val="0"/>
          <dgm:chPref val="0"/>
          <dgm:bulletEnabled val="1"/>
        </dgm:presLayoutVars>
      </dgm:prSet>
      <dgm:spPr>
        <a:blipFill>
          <a:blip xmlns:r="http://schemas.openxmlformats.org/officeDocument/2006/relationships" r:embed="rId1"/>
          <a:srcRect/>
          <a:stretch>
            <a:fillRect t="-16000" b="-16000"/>
          </a:stretch>
        </a:blipFill>
      </dgm:spPr>
    </dgm:pt>
    <dgm:pt modelId="{089FDD85-C457-419A-89A0-CB59683B640E}" type="pres">
      <dgm:prSet presAssocID="{1B251073-9689-496D-BF8A-16A5AC51C406}" presName="Parent" presStyleLbl="fgAccFollowNode1" presStyleIdx="0" presStyleCnt="2">
        <dgm:presLayoutVars>
          <dgm:chMax val="0"/>
          <dgm:chPref val="0"/>
          <dgm:bulletEnabled val="1"/>
        </dgm:presLayoutVars>
      </dgm:prSet>
      <dgm:spPr/>
      <dgm:t>
        <a:bodyPr/>
        <a:lstStyle/>
        <a:p>
          <a:endParaRPr lang="es-ES"/>
        </a:p>
      </dgm:t>
    </dgm:pt>
    <dgm:pt modelId="{118EF023-15DA-42F0-8E72-AE897599A14D}" type="pres">
      <dgm:prSet presAssocID="{1B251073-9689-496D-BF8A-16A5AC51C406}" presName="Space" presStyleCnt="0">
        <dgm:presLayoutVars>
          <dgm:chMax val="0"/>
          <dgm:chPref val="0"/>
        </dgm:presLayoutVars>
      </dgm:prSet>
      <dgm:spPr/>
    </dgm:pt>
    <dgm:pt modelId="{5405E02B-9655-414B-8132-0B0900498857}" type="pres">
      <dgm:prSet presAssocID="{B7FF9F5F-BD88-4C31-BE00-63B9565F9025}" presName="ConnectorComposite" presStyleCnt="0"/>
      <dgm:spPr/>
    </dgm:pt>
    <dgm:pt modelId="{710ABD95-8BA6-43CF-826E-677EDCB46498}" type="pres">
      <dgm:prSet presAssocID="{B7FF9F5F-BD88-4C31-BE00-63B9565F9025}" presName="TopSpacing" presStyleCnt="0"/>
      <dgm:spPr/>
    </dgm:pt>
    <dgm:pt modelId="{6AB641E4-A998-4C41-994F-55F70651982D}" type="pres">
      <dgm:prSet presAssocID="{B7FF9F5F-BD88-4C31-BE00-63B9565F9025}" presName="Connector" presStyleLbl="alignNode1" presStyleIdx="1" presStyleCnt="3"/>
      <dgm:spPr/>
    </dgm:pt>
    <dgm:pt modelId="{62DBEE16-73D0-4E8D-9724-FA4D331B46C6}" type="pres">
      <dgm:prSet presAssocID="{B7FF9F5F-BD88-4C31-BE00-63B9565F9025}" presName="BottomSpacing" presStyleCnt="0"/>
      <dgm:spPr/>
    </dgm:pt>
    <dgm:pt modelId="{B3071F54-1F01-4CF4-9B8A-2112CE030A6A}" type="pres">
      <dgm:prSet presAssocID="{064658B9-FB29-4188-B0AA-506CAFD54291}" presName="composite" presStyleCnt="0"/>
      <dgm:spPr/>
    </dgm:pt>
    <dgm:pt modelId="{EC32D863-EE8D-4740-96CC-C31FD3914C77}" type="pres">
      <dgm:prSet presAssocID="{064658B9-FB29-4188-B0AA-506CAFD54291}" presName="Accent" presStyleLbl="alignNode1" presStyleIdx="2" presStyleCnt="3">
        <dgm:presLayoutVars>
          <dgm:chMax val="0"/>
          <dgm:chPref val="0"/>
        </dgm:presLayoutVars>
      </dgm:prSet>
      <dgm:spPr>
        <a:solidFill>
          <a:schemeClr val="accent2">
            <a:lumMod val="75000"/>
          </a:schemeClr>
        </a:solidFill>
        <a:ln>
          <a:solidFill>
            <a:schemeClr val="accent2">
              <a:lumMod val="75000"/>
            </a:schemeClr>
          </a:solidFill>
        </a:ln>
      </dgm:spPr>
    </dgm:pt>
    <dgm:pt modelId="{8F5FFC17-733D-42AD-9846-97877AE255BD}" type="pres">
      <dgm:prSet presAssocID="{064658B9-FB29-4188-B0AA-506CAFD54291}" presName="Image" presStyleLbl="bgImgPlace1" presStyleIdx="1" presStyleCnt="2" custLinFactNeighborX="2633" custLinFactNeighborY="3229">
        <dgm:presLayoutVars>
          <dgm:chMax val="0"/>
          <dgm:chPref val="0"/>
          <dgm:bulletEnabled val="1"/>
        </dgm:presLayoutVars>
      </dgm:prSet>
      <dgm:spPr>
        <a:blipFill>
          <a:blip xmlns:r="http://schemas.openxmlformats.org/officeDocument/2006/relationships" r:embed="rId2"/>
          <a:srcRect/>
          <a:stretch>
            <a:fillRect l="-5000" r="-5000"/>
          </a:stretch>
        </a:blipFill>
      </dgm:spPr>
    </dgm:pt>
    <dgm:pt modelId="{0B4F1FCD-6B50-496C-96E5-9FB75F43D6DD}" type="pres">
      <dgm:prSet presAssocID="{064658B9-FB29-4188-B0AA-506CAFD54291}" presName="Parent" presStyleLbl="fgAccFollowNode1" presStyleIdx="1" presStyleCnt="2" custLinFactNeighborX="676" custLinFactNeighborY="-913">
        <dgm:presLayoutVars>
          <dgm:chMax val="0"/>
          <dgm:chPref val="0"/>
          <dgm:bulletEnabled val="1"/>
        </dgm:presLayoutVars>
      </dgm:prSet>
      <dgm:spPr/>
      <dgm:t>
        <a:bodyPr/>
        <a:lstStyle/>
        <a:p>
          <a:endParaRPr lang="es-ES"/>
        </a:p>
      </dgm:t>
    </dgm:pt>
    <dgm:pt modelId="{5E98CAB1-F055-4171-9F0A-4A5915BC46A2}" type="pres">
      <dgm:prSet presAssocID="{064658B9-FB29-4188-B0AA-506CAFD54291}" presName="Space" presStyleCnt="0">
        <dgm:presLayoutVars>
          <dgm:chMax val="0"/>
          <dgm:chPref val="0"/>
        </dgm:presLayoutVars>
      </dgm:prSet>
      <dgm:spPr/>
    </dgm:pt>
  </dgm:ptLst>
  <dgm:cxnLst>
    <dgm:cxn modelId="{6C0B4AC8-C1C3-4392-BEAF-EBFB94618222}" type="presOf" srcId="{1B251073-9689-496D-BF8A-16A5AC51C406}" destId="{089FDD85-C457-419A-89A0-CB59683B640E}" srcOrd="0" destOrd="0" presId="urn:microsoft.com/office/officeart/2008/layout/AlternatingPictureCircles"/>
    <dgm:cxn modelId="{0C284BFB-4697-47DB-B867-4C62C70B2BAB}" type="presOf" srcId="{A86A223F-7D47-4094-BBB5-F9CD16FBC9D6}" destId="{87C6CAC7-0203-4FDD-A946-AB75BC9E925A}" srcOrd="0" destOrd="0" presId="urn:microsoft.com/office/officeart/2008/layout/AlternatingPictureCircles"/>
    <dgm:cxn modelId="{3D5B252C-CE64-4777-AD1E-47F6AC53084B}" srcId="{A86A223F-7D47-4094-BBB5-F9CD16FBC9D6}" destId="{1B251073-9689-496D-BF8A-16A5AC51C406}" srcOrd="0" destOrd="0" parTransId="{041BFF8B-7C77-4991-BC20-CB6120ACD3E2}" sibTransId="{B7FF9F5F-BD88-4C31-BE00-63B9565F9025}"/>
    <dgm:cxn modelId="{487B154C-7DE3-451C-A7D6-807F299F96F2}" type="presOf" srcId="{064658B9-FB29-4188-B0AA-506CAFD54291}" destId="{0B4F1FCD-6B50-496C-96E5-9FB75F43D6DD}" srcOrd="0" destOrd="0" presId="urn:microsoft.com/office/officeart/2008/layout/AlternatingPictureCircles"/>
    <dgm:cxn modelId="{0AF36C77-C541-4924-A9E2-B5BE7F53B1B0}" srcId="{A86A223F-7D47-4094-BBB5-F9CD16FBC9D6}" destId="{064658B9-FB29-4188-B0AA-506CAFD54291}" srcOrd="1" destOrd="0" parTransId="{2EFF2742-1340-4750-AE76-C76885B4C34D}" sibTransId="{3E96E81E-9953-4634-9DB6-77A954E15BF2}"/>
    <dgm:cxn modelId="{630ACF8F-E048-4E69-BC4B-A631CFDA9F03}" type="presParOf" srcId="{87C6CAC7-0203-4FDD-A946-AB75BC9E925A}" destId="{C5DACA44-4E28-4D46-BFBE-3A015A91F1E1}" srcOrd="0" destOrd="0" presId="urn:microsoft.com/office/officeart/2008/layout/AlternatingPictureCircles"/>
    <dgm:cxn modelId="{BD0AB4EF-8551-4B01-A18C-8D35724EEFD0}" type="presParOf" srcId="{C5DACA44-4E28-4D46-BFBE-3A015A91F1E1}" destId="{88C49E67-BED5-4EF4-BD3D-7AB21323DFD0}" srcOrd="0" destOrd="0" presId="urn:microsoft.com/office/officeart/2008/layout/AlternatingPictureCircles"/>
    <dgm:cxn modelId="{38F0AF5A-0DE3-4D3F-8CBA-41C87FD12605}" type="presParOf" srcId="{C5DACA44-4E28-4D46-BFBE-3A015A91F1E1}" destId="{3F9BB55F-32F7-4F68-A36D-824D08D8AFDC}" srcOrd="1" destOrd="0" presId="urn:microsoft.com/office/officeart/2008/layout/AlternatingPictureCircles"/>
    <dgm:cxn modelId="{E60277C3-967D-45B4-9B85-55C230BCC232}" type="presParOf" srcId="{C5DACA44-4E28-4D46-BFBE-3A015A91F1E1}" destId="{089FDD85-C457-419A-89A0-CB59683B640E}" srcOrd="2" destOrd="0" presId="urn:microsoft.com/office/officeart/2008/layout/AlternatingPictureCircles"/>
    <dgm:cxn modelId="{16BCF19C-773C-4BAB-8378-EFE69816AF64}" type="presParOf" srcId="{C5DACA44-4E28-4D46-BFBE-3A015A91F1E1}" destId="{118EF023-15DA-42F0-8E72-AE897599A14D}" srcOrd="3" destOrd="0" presId="urn:microsoft.com/office/officeart/2008/layout/AlternatingPictureCircles"/>
    <dgm:cxn modelId="{9045894B-2B95-4150-9284-7713C347FA94}" type="presParOf" srcId="{87C6CAC7-0203-4FDD-A946-AB75BC9E925A}" destId="{5405E02B-9655-414B-8132-0B0900498857}" srcOrd="1" destOrd="0" presId="urn:microsoft.com/office/officeart/2008/layout/AlternatingPictureCircles"/>
    <dgm:cxn modelId="{CC27926A-3384-4BA0-A602-AC8B52182455}" type="presParOf" srcId="{5405E02B-9655-414B-8132-0B0900498857}" destId="{710ABD95-8BA6-43CF-826E-677EDCB46498}" srcOrd="0" destOrd="0" presId="urn:microsoft.com/office/officeart/2008/layout/AlternatingPictureCircles"/>
    <dgm:cxn modelId="{8BF9FDF5-17B6-448D-BE28-B55E16449952}" type="presParOf" srcId="{5405E02B-9655-414B-8132-0B0900498857}" destId="{6AB641E4-A998-4C41-994F-55F70651982D}" srcOrd="1" destOrd="0" presId="urn:microsoft.com/office/officeart/2008/layout/AlternatingPictureCircles"/>
    <dgm:cxn modelId="{473D327A-9BE5-4FE2-A17A-3DC74EB1B244}" type="presParOf" srcId="{5405E02B-9655-414B-8132-0B0900498857}" destId="{62DBEE16-73D0-4E8D-9724-FA4D331B46C6}" srcOrd="2" destOrd="0" presId="urn:microsoft.com/office/officeart/2008/layout/AlternatingPictureCircles"/>
    <dgm:cxn modelId="{751FF79B-A527-4D83-A3BA-5529B60B9387}" type="presParOf" srcId="{87C6CAC7-0203-4FDD-A946-AB75BC9E925A}" destId="{B3071F54-1F01-4CF4-9B8A-2112CE030A6A}" srcOrd="2" destOrd="0" presId="urn:microsoft.com/office/officeart/2008/layout/AlternatingPictureCircles"/>
    <dgm:cxn modelId="{5623E584-C058-4476-8CD2-2552A3789534}" type="presParOf" srcId="{B3071F54-1F01-4CF4-9B8A-2112CE030A6A}" destId="{EC32D863-EE8D-4740-96CC-C31FD3914C77}" srcOrd="0" destOrd="0" presId="urn:microsoft.com/office/officeart/2008/layout/AlternatingPictureCircles"/>
    <dgm:cxn modelId="{F1F31DFA-36BA-476B-85ED-3DDB16F95A17}" type="presParOf" srcId="{B3071F54-1F01-4CF4-9B8A-2112CE030A6A}" destId="{8F5FFC17-733D-42AD-9846-97877AE255BD}" srcOrd="1" destOrd="0" presId="urn:microsoft.com/office/officeart/2008/layout/AlternatingPictureCircles"/>
    <dgm:cxn modelId="{81BAF60A-30F8-454C-9CC1-B77487A696AA}" type="presParOf" srcId="{B3071F54-1F01-4CF4-9B8A-2112CE030A6A}" destId="{0B4F1FCD-6B50-496C-96E5-9FB75F43D6DD}" srcOrd="2" destOrd="0" presId="urn:microsoft.com/office/officeart/2008/layout/AlternatingPictureCircles"/>
    <dgm:cxn modelId="{60A796D3-9CA2-48D4-8B70-B91E39CCA98E}" type="presParOf" srcId="{B3071F54-1F01-4CF4-9B8A-2112CE030A6A}" destId="{5E98CAB1-F055-4171-9F0A-4A5915BC46A2}" srcOrd="3" destOrd="0" presId="urn:microsoft.com/office/officeart/2008/layout/AlternatingPictureCircles"/>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3E06CE7-9D8B-4F13-A405-C87C15243ECE}"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s-CO"/>
        </a:p>
      </dgm:t>
    </dgm:pt>
    <dgm:pt modelId="{71B22E44-3410-4D79-BEE0-2E4E71B1931A}">
      <dgm:prSet phldrT="[Texto]"/>
      <dgm:spPr>
        <a:solidFill>
          <a:schemeClr val="accent6">
            <a:lumMod val="75000"/>
          </a:schemeClr>
        </a:solidFill>
        <a:ln>
          <a:solidFill>
            <a:schemeClr val="accent6">
              <a:lumMod val="75000"/>
            </a:schemeClr>
          </a:solidFill>
        </a:ln>
      </dgm:spPr>
      <dgm:t>
        <a:bodyPr/>
        <a:lstStyle/>
        <a:p>
          <a:r>
            <a:rPr lang="es-CO" dirty="0"/>
            <a:t>1</a:t>
          </a:r>
        </a:p>
      </dgm:t>
    </dgm:pt>
    <dgm:pt modelId="{0426980A-F52F-4C6C-BD22-23DD93805C6C}" type="parTrans" cxnId="{010C6E7E-8640-40B4-9266-F17288D7F7CE}">
      <dgm:prSet/>
      <dgm:spPr/>
      <dgm:t>
        <a:bodyPr/>
        <a:lstStyle/>
        <a:p>
          <a:endParaRPr lang="es-CO"/>
        </a:p>
      </dgm:t>
    </dgm:pt>
    <dgm:pt modelId="{EFC747A1-E7AF-4EA4-9B88-C1C10801187A}" type="sibTrans" cxnId="{010C6E7E-8640-40B4-9266-F17288D7F7CE}">
      <dgm:prSet/>
      <dgm:spPr/>
      <dgm:t>
        <a:bodyPr/>
        <a:lstStyle/>
        <a:p>
          <a:endParaRPr lang="es-CO"/>
        </a:p>
      </dgm:t>
    </dgm:pt>
    <dgm:pt modelId="{3EEEAE7D-A204-4CFD-A71D-D779378DCCB4}">
      <dgm:prSet phldrT="[Texto]"/>
      <dgm:spPr>
        <a:ln>
          <a:solidFill>
            <a:schemeClr val="accent6">
              <a:lumMod val="75000"/>
            </a:schemeClr>
          </a:solidFill>
        </a:ln>
      </dgm:spPr>
      <dgm:t>
        <a:bodyPr/>
        <a:lstStyle/>
        <a:p>
          <a:r>
            <a:rPr lang="es-CO" dirty="0"/>
            <a:t>Denuncias</a:t>
          </a:r>
        </a:p>
      </dgm:t>
    </dgm:pt>
    <dgm:pt modelId="{F6B24793-385C-45C1-B1FB-79B1B552D365}" type="parTrans" cxnId="{6408F17F-5C3C-4C2D-B246-DA3954D108CB}">
      <dgm:prSet/>
      <dgm:spPr/>
      <dgm:t>
        <a:bodyPr/>
        <a:lstStyle/>
        <a:p>
          <a:endParaRPr lang="es-CO"/>
        </a:p>
      </dgm:t>
    </dgm:pt>
    <dgm:pt modelId="{73E64055-FF14-4AF2-BB3E-BCA6DA798E70}" type="sibTrans" cxnId="{6408F17F-5C3C-4C2D-B246-DA3954D108CB}">
      <dgm:prSet/>
      <dgm:spPr/>
      <dgm:t>
        <a:bodyPr/>
        <a:lstStyle/>
        <a:p>
          <a:endParaRPr lang="es-CO"/>
        </a:p>
      </dgm:t>
    </dgm:pt>
    <dgm:pt modelId="{09C7EB75-538E-45F4-B750-E5EB1274F2B5}">
      <dgm:prSet phldrT="[Texto]"/>
      <dgm:spPr>
        <a:solidFill>
          <a:schemeClr val="accent4">
            <a:lumMod val="75000"/>
          </a:schemeClr>
        </a:solidFill>
        <a:ln>
          <a:solidFill>
            <a:schemeClr val="accent4">
              <a:lumMod val="75000"/>
            </a:schemeClr>
          </a:solidFill>
        </a:ln>
      </dgm:spPr>
      <dgm:t>
        <a:bodyPr/>
        <a:lstStyle/>
        <a:p>
          <a:r>
            <a:rPr lang="es-CO" dirty="0"/>
            <a:t>3</a:t>
          </a:r>
        </a:p>
      </dgm:t>
    </dgm:pt>
    <dgm:pt modelId="{CF1E8B1B-D882-45B8-9A52-5C61E9BE72EC}" type="parTrans" cxnId="{6BFDFA59-9678-4DC0-9BFB-0A61F3C52BB8}">
      <dgm:prSet/>
      <dgm:spPr/>
      <dgm:t>
        <a:bodyPr/>
        <a:lstStyle/>
        <a:p>
          <a:endParaRPr lang="es-CO"/>
        </a:p>
      </dgm:t>
    </dgm:pt>
    <dgm:pt modelId="{4EDBD353-BD69-416A-9862-1E0A6EE81BEA}" type="sibTrans" cxnId="{6BFDFA59-9678-4DC0-9BFB-0A61F3C52BB8}">
      <dgm:prSet/>
      <dgm:spPr/>
      <dgm:t>
        <a:bodyPr/>
        <a:lstStyle/>
        <a:p>
          <a:endParaRPr lang="es-CO"/>
        </a:p>
      </dgm:t>
    </dgm:pt>
    <dgm:pt modelId="{82134CD5-E131-42EE-BC07-46040BD61C37}">
      <dgm:prSet phldrT="[Texto]"/>
      <dgm:spPr>
        <a:ln>
          <a:solidFill>
            <a:schemeClr val="accent4">
              <a:lumMod val="75000"/>
            </a:schemeClr>
          </a:solidFill>
        </a:ln>
      </dgm:spPr>
      <dgm:t>
        <a:bodyPr/>
        <a:lstStyle/>
        <a:p>
          <a:r>
            <a:rPr lang="es-CO" dirty="0"/>
            <a:t>Peticiones</a:t>
          </a:r>
        </a:p>
      </dgm:t>
    </dgm:pt>
    <dgm:pt modelId="{BF6FD267-1A4B-4F62-B173-1163E1602068}" type="parTrans" cxnId="{71B120F8-74D0-4F6F-A2EF-99E1A56B5CEB}">
      <dgm:prSet/>
      <dgm:spPr/>
      <dgm:t>
        <a:bodyPr/>
        <a:lstStyle/>
        <a:p>
          <a:endParaRPr lang="es-CO"/>
        </a:p>
      </dgm:t>
    </dgm:pt>
    <dgm:pt modelId="{936916C0-A160-47E8-8DD1-C259C2511460}" type="sibTrans" cxnId="{71B120F8-74D0-4F6F-A2EF-99E1A56B5CEB}">
      <dgm:prSet/>
      <dgm:spPr/>
      <dgm:t>
        <a:bodyPr/>
        <a:lstStyle/>
        <a:p>
          <a:endParaRPr lang="es-CO"/>
        </a:p>
      </dgm:t>
    </dgm:pt>
    <dgm:pt modelId="{25EE6CC2-C9B5-455E-A438-2F4830554700}">
      <dgm:prSet phldrT="[Texto]"/>
      <dgm:spPr>
        <a:solidFill>
          <a:srgbClr val="00B0F0"/>
        </a:solidFill>
        <a:ln>
          <a:solidFill>
            <a:srgbClr val="00B0F0"/>
          </a:solidFill>
        </a:ln>
      </dgm:spPr>
      <dgm:t>
        <a:bodyPr/>
        <a:lstStyle/>
        <a:p>
          <a:r>
            <a:rPr lang="es-CO" dirty="0"/>
            <a:t>47</a:t>
          </a:r>
        </a:p>
      </dgm:t>
    </dgm:pt>
    <dgm:pt modelId="{5D9A10CC-DB9F-4C74-B831-ED349B707ED9}" type="parTrans" cxnId="{98E1ECB4-3A50-4351-8D24-B85768A4F542}">
      <dgm:prSet/>
      <dgm:spPr/>
      <dgm:t>
        <a:bodyPr/>
        <a:lstStyle/>
        <a:p>
          <a:endParaRPr lang="es-CO"/>
        </a:p>
      </dgm:t>
    </dgm:pt>
    <dgm:pt modelId="{CEDAB7A5-2584-4EE0-9021-E4DF21CA2C79}" type="sibTrans" cxnId="{98E1ECB4-3A50-4351-8D24-B85768A4F542}">
      <dgm:prSet/>
      <dgm:spPr/>
      <dgm:t>
        <a:bodyPr/>
        <a:lstStyle/>
        <a:p>
          <a:endParaRPr lang="es-CO"/>
        </a:p>
      </dgm:t>
    </dgm:pt>
    <dgm:pt modelId="{118F423A-9FE5-45C0-96BA-7847296C222B}">
      <dgm:prSet phldrT="[Texto]"/>
      <dgm:spPr>
        <a:ln>
          <a:solidFill>
            <a:srgbClr val="00B0F0"/>
          </a:solidFill>
        </a:ln>
      </dgm:spPr>
      <dgm:t>
        <a:bodyPr/>
        <a:lstStyle/>
        <a:p>
          <a:r>
            <a:rPr lang="es-CO" dirty="0"/>
            <a:t>Certificaciones Laborales</a:t>
          </a:r>
        </a:p>
      </dgm:t>
    </dgm:pt>
    <dgm:pt modelId="{CD69E4B5-C7E7-499F-A4E7-CE82DCF3620D}" type="parTrans" cxnId="{487EE44A-4C88-4CB2-9D4B-473696867147}">
      <dgm:prSet/>
      <dgm:spPr/>
      <dgm:t>
        <a:bodyPr/>
        <a:lstStyle/>
        <a:p>
          <a:endParaRPr lang="es-CO"/>
        </a:p>
      </dgm:t>
    </dgm:pt>
    <dgm:pt modelId="{93D89149-3262-4499-8D03-6BB78F1950C8}" type="sibTrans" cxnId="{487EE44A-4C88-4CB2-9D4B-473696867147}">
      <dgm:prSet/>
      <dgm:spPr/>
      <dgm:t>
        <a:bodyPr/>
        <a:lstStyle/>
        <a:p>
          <a:endParaRPr lang="es-CO"/>
        </a:p>
      </dgm:t>
    </dgm:pt>
    <dgm:pt modelId="{0CDB13DE-FBD3-490B-9F77-B37D4CB65C43}" type="pres">
      <dgm:prSet presAssocID="{F3E06CE7-9D8B-4F13-A405-C87C15243ECE}" presName="linearFlow" presStyleCnt="0">
        <dgm:presLayoutVars>
          <dgm:dir/>
          <dgm:animLvl val="lvl"/>
          <dgm:resizeHandles val="exact"/>
        </dgm:presLayoutVars>
      </dgm:prSet>
      <dgm:spPr/>
      <dgm:t>
        <a:bodyPr/>
        <a:lstStyle/>
        <a:p>
          <a:endParaRPr lang="es-ES"/>
        </a:p>
      </dgm:t>
    </dgm:pt>
    <dgm:pt modelId="{6A9F6CB4-7800-4E9C-88B6-E53BC35B1F90}" type="pres">
      <dgm:prSet presAssocID="{71B22E44-3410-4D79-BEE0-2E4E71B1931A}" presName="composite" presStyleCnt="0"/>
      <dgm:spPr/>
    </dgm:pt>
    <dgm:pt modelId="{284CA2C0-7D79-4080-8B70-2B3274DCD324}" type="pres">
      <dgm:prSet presAssocID="{71B22E44-3410-4D79-BEE0-2E4E71B1931A}" presName="parentText" presStyleLbl="alignNode1" presStyleIdx="0" presStyleCnt="3">
        <dgm:presLayoutVars>
          <dgm:chMax val="1"/>
          <dgm:bulletEnabled val="1"/>
        </dgm:presLayoutVars>
      </dgm:prSet>
      <dgm:spPr/>
      <dgm:t>
        <a:bodyPr/>
        <a:lstStyle/>
        <a:p>
          <a:endParaRPr lang="es-ES"/>
        </a:p>
      </dgm:t>
    </dgm:pt>
    <dgm:pt modelId="{C5EEDDBC-49CD-4664-8B08-ABBB39F699B7}" type="pres">
      <dgm:prSet presAssocID="{71B22E44-3410-4D79-BEE0-2E4E71B1931A}" presName="descendantText" presStyleLbl="alignAcc1" presStyleIdx="0" presStyleCnt="3">
        <dgm:presLayoutVars>
          <dgm:bulletEnabled val="1"/>
        </dgm:presLayoutVars>
      </dgm:prSet>
      <dgm:spPr/>
      <dgm:t>
        <a:bodyPr/>
        <a:lstStyle/>
        <a:p>
          <a:endParaRPr lang="es-ES"/>
        </a:p>
      </dgm:t>
    </dgm:pt>
    <dgm:pt modelId="{85C31DCE-4A56-4AD6-9408-AD75B6BE7B2B}" type="pres">
      <dgm:prSet presAssocID="{EFC747A1-E7AF-4EA4-9B88-C1C10801187A}" presName="sp" presStyleCnt="0"/>
      <dgm:spPr/>
    </dgm:pt>
    <dgm:pt modelId="{0F7C1ED7-D3FC-4A56-96E4-A5DDCBBA0EB5}" type="pres">
      <dgm:prSet presAssocID="{09C7EB75-538E-45F4-B750-E5EB1274F2B5}" presName="composite" presStyleCnt="0"/>
      <dgm:spPr/>
    </dgm:pt>
    <dgm:pt modelId="{1E81BBA2-ADDB-4E75-AC07-D62DF9197C2C}" type="pres">
      <dgm:prSet presAssocID="{09C7EB75-538E-45F4-B750-E5EB1274F2B5}" presName="parentText" presStyleLbl="alignNode1" presStyleIdx="1" presStyleCnt="3">
        <dgm:presLayoutVars>
          <dgm:chMax val="1"/>
          <dgm:bulletEnabled val="1"/>
        </dgm:presLayoutVars>
      </dgm:prSet>
      <dgm:spPr/>
      <dgm:t>
        <a:bodyPr/>
        <a:lstStyle/>
        <a:p>
          <a:endParaRPr lang="es-ES"/>
        </a:p>
      </dgm:t>
    </dgm:pt>
    <dgm:pt modelId="{55AB010A-FCB2-4687-BE76-5413AF3AEA58}" type="pres">
      <dgm:prSet presAssocID="{09C7EB75-538E-45F4-B750-E5EB1274F2B5}" presName="descendantText" presStyleLbl="alignAcc1" presStyleIdx="1" presStyleCnt="3" custLinFactNeighborX="1126" custLinFactNeighborY="282">
        <dgm:presLayoutVars>
          <dgm:bulletEnabled val="1"/>
        </dgm:presLayoutVars>
      </dgm:prSet>
      <dgm:spPr/>
      <dgm:t>
        <a:bodyPr/>
        <a:lstStyle/>
        <a:p>
          <a:endParaRPr lang="es-ES"/>
        </a:p>
      </dgm:t>
    </dgm:pt>
    <dgm:pt modelId="{29527730-9318-41F0-8B02-641D5371AEF0}" type="pres">
      <dgm:prSet presAssocID="{4EDBD353-BD69-416A-9862-1E0A6EE81BEA}" presName="sp" presStyleCnt="0"/>
      <dgm:spPr/>
    </dgm:pt>
    <dgm:pt modelId="{01ECF0E0-A11D-4BBC-AE7D-2034E87AF06C}" type="pres">
      <dgm:prSet presAssocID="{25EE6CC2-C9B5-455E-A438-2F4830554700}" presName="composite" presStyleCnt="0"/>
      <dgm:spPr/>
    </dgm:pt>
    <dgm:pt modelId="{47FB3A06-4615-4A28-9E8F-372BBC4C13A9}" type="pres">
      <dgm:prSet presAssocID="{25EE6CC2-C9B5-455E-A438-2F4830554700}" presName="parentText" presStyleLbl="alignNode1" presStyleIdx="2" presStyleCnt="3">
        <dgm:presLayoutVars>
          <dgm:chMax val="1"/>
          <dgm:bulletEnabled val="1"/>
        </dgm:presLayoutVars>
      </dgm:prSet>
      <dgm:spPr/>
      <dgm:t>
        <a:bodyPr/>
        <a:lstStyle/>
        <a:p>
          <a:endParaRPr lang="es-ES"/>
        </a:p>
      </dgm:t>
    </dgm:pt>
    <dgm:pt modelId="{BDDE8629-4633-413E-AC2A-37F08A29F0EB}" type="pres">
      <dgm:prSet presAssocID="{25EE6CC2-C9B5-455E-A438-2F4830554700}" presName="descendantText" presStyleLbl="alignAcc1" presStyleIdx="2" presStyleCnt="3" custLinFactNeighborX="265" custLinFactNeighborY="150">
        <dgm:presLayoutVars>
          <dgm:bulletEnabled val="1"/>
        </dgm:presLayoutVars>
      </dgm:prSet>
      <dgm:spPr/>
      <dgm:t>
        <a:bodyPr/>
        <a:lstStyle/>
        <a:p>
          <a:endParaRPr lang="es-ES"/>
        </a:p>
      </dgm:t>
    </dgm:pt>
  </dgm:ptLst>
  <dgm:cxnLst>
    <dgm:cxn modelId="{49D21355-88D8-4D02-A37C-EF5E3803BE32}" type="presOf" srcId="{82134CD5-E131-42EE-BC07-46040BD61C37}" destId="{55AB010A-FCB2-4687-BE76-5413AF3AEA58}" srcOrd="0" destOrd="0" presId="urn:microsoft.com/office/officeart/2005/8/layout/chevron2"/>
    <dgm:cxn modelId="{6BFDFA59-9678-4DC0-9BFB-0A61F3C52BB8}" srcId="{F3E06CE7-9D8B-4F13-A405-C87C15243ECE}" destId="{09C7EB75-538E-45F4-B750-E5EB1274F2B5}" srcOrd="1" destOrd="0" parTransId="{CF1E8B1B-D882-45B8-9A52-5C61E9BE72EC}" sibTransId="{4EDBD353-BD69-416A-9862-1E0A6EE81BEA}"/>
    <dgm:cxn modelId="{487EE44A-4C88-4CB2-9D4B-473696867147}" srcId="{25EE6CC2-C9B5-455E-A438-2F4830554700}" destId="{118F423A-9FE5-45C0-96BA-7847296C222B}" srcOrd="0" destOrd="0" parTransId="{CD69E4B5-C7E7-499F-A4E7-CE82DCF3620D}" sibTransId="{93D89149-3262-4499-8D03-6BB78F1950C8}"/>
    <dgm:cxn modelId="{ED8EAF19-DD9E-4569-908C-2538B1413AD0}" type="presOf" srcId="{3EEEAE7D-A204-4CFD-A71D-D779378DCCB4}" destId="{C5EEDDBC-49CD-4664-8B08-ABBB39F699B7}" srcOrd="0" destOrd="0" presId="urn:microsoft.com/office/officeart/2005/8/layout/chevron2"/>
    <dgm:cxn modelId="{56873DA6-350D-452F-92D5-C17BC2BC3A71}" type="presOf" srcId="{71B22E44-3410-4D79-BEE0-2E4E71B1931A}" destId="{284CA2C0-7D79-4080-8B70-2B3274DCD324}" srcOrd="0" destOrd="0" presId="urn:microsoft.com/office/officeart/2005/8/layout/chevron2"/>
    <dgm:cxn modelId="{AB52C0CB-07B2-4051-A2E9-622D4EB3160F}" type="presOf" srcId="{09C7EB75-538E-45F4-B750-E5EB1274F2B5}" destId="{1E81BBA2-ADDB-4E75-AC07-D62DF9197C2C}" srcOrd="0" destOrd="0" presId="urn:microsoft.com/office/officeart/2005/8/layout/chevron2"/>
    <dgm:cxn modelId="{7B8A3EF1-E11B-4AAF-BEA2-211BDB782920}" type="presOf" srcId="{F3E06CE7-9D8B-4F13-A405-C87C15243ECE}" destId="{0CDB13DE-FBD3-490B-9F77-B37D4CB65C43}" srcOrd="0" destOrd="0" presId="urn:microsoft.com/office/officeart/2005/8/layout/chevron2"/>
    <dgm:cxn modelId="{71B120F8-74D0-4F6F-A2EF-99E1A56B5CEB}" srcId="{09C7EB75-538E-45F4-B750-E5EB1274F2B5}" destId="{82134CD5-E131-42EE-BC07-46040BD61C37}" srcOrd="0" destOrd="0" parTransId="{BF6FD267-1A4B-4F62-B173-1163E1602068}" sibTransId="{936916C0-A160-47E8-8DD1-C259C2511460}"/>
    <dgm:cxn modelId="{010C6E7E-8640-40B4-9266-F17288D7F7CE}" srcId="{F3E06CE7-9D8B-4F13-A405-C87C15243ECE}" destId="{71B22E44-3410-4D79-BEE0-2E4E71B1931A}" srcOrd="0" destOrd="0" parTransId="{0426980A-F52F-4C6C-BD22-23DD93805C6C}" sibTransId="{EFC747A1-E7AF-4EA4-9B88-C1C10801187A}"/>
    <dgm:cxn modelId="{98E1ECB4-3A50-4351-8D24-B85768A4F542}" srcId="{F3E06CE7-9D8B-4F13-A405-C87C15243ECE}" destId="{25EE6CC2-C9B5-455E-A438-2F4830554700}" srcOrd="2" destOrd="0" parTransId="{5D9A10CC-DB9F-4C74-B831-ED349B707ED9}" sibTransId="{CEDAB7A5-2584-4EE0-9021-E4DF21CA2C79}"/>
    <dgm:cxn modelId="{2438E6AE-8788-48EF-BF36-023F116B138D}" type="presOf" srcId="{25EE6CC2-C9B5-455E-A438-2F4830554700}" destId="{47FB3A06-4615-4A28-9E8F-372BBC4C13A9}" srcOrd="0" destOrd="0" presId="urn:microsoft.com/office/officeart/2005/8/layout/chevron2"/>
    <dgm:cxn modelId="{6408F17F-5C3C-4C2D-B246-DA3954D108CB}" srcId="{71B22E44-3410-4D79-BEE0-2E4E71B1931A}" destId="{3EEEAE7D-A204-4CFD-A71D-D779378DCCB4}" srcOrd="0" destOrd="0" parTransId="{F6B24793-385C-45C1-B1FB-79B1B552D365}" sibTransId="{73E64055-FF14-4AF2-BB3E-BCA6DA798E70}"/>
    <dgm:cxn modelId="{0557FB69-4215-4949-9DE4-6B1C40BB5D72}" type="presOf" srcId="{118F423A-9FE5-45C0-96BA-7847296C222B}" destId="{BDDE8629-4633-413E-AC2A-37F08A29F0EB}" srcOrd="0" destOrd="0" presId="urn:microsoft.com/office/officeart/2005/8/layout/chevron2"/>
    <dgm:cxn modelId="{D2DDBAB4-7EBA-4CE5-8F4B-8F027BD7D3DB}" type="presParOf" srcId="{0CDB13DE-FBD3-490B-9F77-B37D4CB65C43}" destId="{6A9F6CB4-7800-4E9C-88B6-E53BC35B1F90}" srcOrd="0" destOrd="0" presId="urn:microsoft.com/office/officeart/2005/8/layout/chevron2"/>
    <dgm:cxn modelId="{AB7F9046-4B53-4A91-87C6-198C69819FD3}" type="presParOf" srcId="{6A9F6CB4-7800-4E9C-88B6-E53BC35B1F90}" destId="{284CA2C0-7D79-4080-8B70-2B3274DCD324}" srcOrd="0" destOrd="0" presId="urn:microsoft.com/office/officeart/2005/8/layout/chevron2"/>
    <dgm:cxn modelId="{BD997E04-0046-4B5C-B260-1435C92D26DC}" type="presParOf" srcId="{6A9F6CB4-7800-4E9C-88B6-E53BC35B1F90}" destId="{C5EEDDBC-49CD-4664-8B08-ABBB39F699B7}" srcOrd="1" destOrd="0" presId="urn:microsoft.com/office/officeart/2005/8/layout/chevron2"/>
    <dgm:cxn modelId="{E76C3529-AD32-46E5-AEBA-27C6993F3DB6}" type="presParOf" srcId="{0CDB13DE-FBD3-490B-9F77-B37D4CB65C43}" destId="{85C31DCE-4A56-4AD6-9408-AD75B6BE7B2B}" srcOrd="1" destOrd="0" presId="urn:microsoft.com/office/officeart/2005/8/layout/chevron2"/>
    <dgm:cxn modelId="{9ACD5947-A2C9-4808-9B99-7084D053EA37}" type="presParOf" srcId="{0CDB13DE-FBD3-490B-9F77-B37D4CB65C43}" destId="{0F7C1ED7-D3FC-4A56-96E4-A5DDCBBA0EB5}" srcOrd="2" destOrd="0" presId="urn:microsoft.com/office/officeart/2005/8/layout/chevron2"/>
    <dgm:cxn modelId="{4EA1D71F-AC71-4053-ABDB-78E1BB36A2DE}" type="presParOf" srcId="{0F7C1ED7-D3FC-4A56-96E4-A5DDCBBA0EB5}" destId="{1E81BBA2-ADDB-4E75-AC07-D62DF9197C2C}" srcOrd="0" destOrd="0" presId="urn:microsoft.com/office/officeart/2005/8/layout/chevron2"/>
    <dgm:cxn modelId="{3EC367FD-6509-41C9-A567-817B782DB912}" type="presParOf" srcId="{0F7C1ED7-D3FC-4A56-96E4-A5DDCBBA0EB5}" destId="{55AB010A-FCB2-4687-BE76-5413AF3AEA58}" srcOrd="1" destOrd="0" presId="urn:microsoft.com/office/officeart/2005/8/layout/chevron2"/>
    <dgm:cxn modelId="{DA6EA9D6-CB1A-4056-8482-493960E9B138}" type="presParOf" srcId="{0CDB13DE-FBD3-490B-9F77-B37D4CB65C43}" destId="{29527730-9318-41F0-8B02-641D5371AEF0}" srcOrd="3" destOrd="0" presId="urn:microsoft.com/office/officeart/2005/8/layout/chevron2"/>
    <dgm:cxn modelId="{0A215460-110A-4044-BE8F-3A2981ED75DB}" type="presParOf" srcId="{0CDB13DE-FBD3-490B-9F77-B37D4CB65C43}" destId="{01ECF0E0-A11D-4BBC-AE7D-2034E87AF06C}" srcOrd="4" destOrd="0" presId="urn:microsoft.com/office/officeart/2005/8/layout/chevron2"/>
    <dgm:cxn modelId="{05FCB0A4-A2E4-4132-A6E4-87D22F76F1DD}" type="presParOf" srcId="{01ECF0E0-A11D-4BBC-AE7D-2034E87AF06C}" destId="{47FB3A06-4615-4A28-9E8F-372BBC4C13A9}" srcOrd="0" destOrd="0" presId="urn:microsoft.com/office/officeart/2005/8/layout/chevron2"/>
    <dgm:cxn modelId="{821C777B-94B2-4CCD-8025-C2CFFB4EC183}" type="presParOf" srcId="{01ECF0E0-A11D-4BBC-AE7D-2034E87AF06C}" destId="{BDDE8629-4633-413E-AC2A-37F08A29F0EB}" srcOrd="1" destOrd="0" presId="urn:microsoft.com/office/officeart/2005/8/layout/chevron2"/>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C49E67-BED5-4EF4-BD3D-7AB21323DFD0}">
      <dsp:nvSpPr>
        <dsp:cNvPr id="0" name=""/>
        <dsp:cNvSpPr/>
      </dsp:nvSpPr>
      <dsp:spPr>
        <a:xfrm>
          <a:off x="1593602" y="348"/>
          <a:ext cx="1384794" cy="1384772"/>
        </a:xfrm>
        <a:prstGeom prst="donut">
          <a:avLst>
            <a:gd name="adj" fmla="val 11010"/>
          </a:avLst>
        </a:prstGeom>
        <a:solidFill>
          <a:schemeClr val="accent3">
            <a:lumMod val="75000"/>
          </a:schemeClr>
        </a:solidFill>
        <a:ln w="25400" cap="flat" cmpd="sng" algn="ctr">
          <a:solidFill>
            <a:schemeClr val="accent3">
              <a:lumMod val="75000"/>
            </a:schemeClr>
          </a:solidFill>
          <a:prstDash val="solid"/>
        </a:ln>
        <a:effectLst/>
      </dsp:spPr>
      <dsp:style>
        <a:lnRef idx="2">
          <a:scrgbClr r="0" g="0" b="0"/>
        </a:lnRef>
        <a:fillRef idx="1">
          <a:scrgbClr r="0" g="0" b="0"/>
        </a:fillRef>
        <a:effectRef idx="0">
          <a:scrgbClr r="0" g="0" b="0"/>
        </a:effectRef>
        <a:fontRef idx="minor">
          <a:schemeClr val="lt1"/>
        </a:fontRef>
      </dsp:style>
    </dsp:sp>
    <dsp:sp modelId="{3F9BB55F-32F7-4F68-A36D-824D08D8AFDC}">
      <dsp:nvSpPr>
        <dsp:cNvPr id="0" name=""/>
        <dsp:cNvSpPr/>
      </dsp:nvSpPr>
      <dsp:spPr>
        <a:xfrm>
          <a:off x="243529" y="48814"/>
          <a:ext cx="1703011" cy="1287817"/>
        </a:xfrm>
        <a:prstGeom prst="rect">
          <a:avLst/>
        </a:prstGeom>
        <a:blipFill>
          <a:blip xmlns:r="http://schemas.openxmlformats.org/officeDocument/2006/relationships" r:embed="rId1"/>
          <a:srcRect/>
          <a:stretch>
            <a:fillRect t="-16000" b="-16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89FDD85-C457-419A-89A0-CB59683B640E}">
      <dsp:nvSpPr>
        <dsp:cNvPr id="0" name=""/>
        <dsp:cNvSpPr/>
      </dsp:nvSpPr>
      <dsp:spPr>
        <a:xfrm>
          <a:off x="1745970" y="152713"/>
          <a:ext cx="1080058" cy="1080040"/>
        </a:xfrm>
        <a:prstGeom prst="ellipse">
          <a:avLst/>
        </a:prstGeom>
        <a:solidFill>
          <a:schemeClr val="accent3">
            <a:lumMod val="40000"/>
            <a:lumOff val="60000"/>
            <a:alpha val="90000"/>
          </a:schemeClr>
        </a:solidFill>
        <a:ln w="25400" cap="flat" cmpd="sng" algn="ctr">
          <a:solidFill>
            <a:schemeClr val="accent3">
              <a:lumMod val="40000"/>
              <a:lumOff val="60000"/>
              <a:alpha val="9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r>
            <a:rPr lang="es-CO" sz="1100" kern="1200" dirty="0"/>
            <a:t>Atención de PQRS</a:t>
          </a:r>
        </a:p>
      </dsp:txBody>
      <dsp:txXfrm>
        <a:off x="1904141" y="310881"/>
        <a:ext cx="763716" cy="763704"/>
      </dsp:txXfrm>
    </dsp:sp>
    <dsp:sp modelId="{6AB641E4-A998-4C41-994F-55F70651982D}">
      <dsp:nvSpPr>
        <dsp:cNvPr id="0" name=""/>
        <dsp:cNvSpPr/>
      </dsp:nvSpPr>
      <dsp:spPr>
        <a:xfrm>
          <a:off x="2148337" y="1591614"/>
          <a:ext cx="275325" cy="275325"/>
        </a:xfrm>
        <a:prstGeom prst="flowChartConnector">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C32D863-EE8D-4740-96CC-C31FD3914C77}">
      <dsp:nvSpPr>
        <dsp:cNvPr id="0" name=""/>
        <dsp:cNvSpPr/>
      </dsp:nvSpPr>
      <dsp:spPr>
        <a:xfrm>
          <a:off x="1593602" y="2073433"/>
          <a:ext cx="1384794" cy="1384772"/>
        </a:xfrm>
        <a:prstGeom prst="donut">
          <a:avLst>
            <a:gd name="adj" fmla="val 11010"/>
          </a:avLst>
        </a:prstGeom>
        <a:solidFill>
          <a:schemeClr val="accent2">
            <a:lumMod val="75000"/>
          </a:schemeClr>
        </a:solidFill>
        <a:ln w="25400" cap="flat" cmpd="sng" algn="ctr">
          <a:solidFill>
            <a:schemeClr val="accent2">
              <a:lumMod val="75000"/>
            </a:schemeClr>
          </a:solidFill>
          <a:prstDash val="solid"/>
        </a:ln>
        <a:effectLst/>
      </dsp:spPr>
      <dsp:style>
        <a:lnRef idx="2">
          <a:scrgbClr r="0" g="0" b="0"/>
        </a:lnRef>
        <a:fillRef idx="1">
          <a:scrgbClr r="0" g="0" b="0"/>
        </a:fillRef>
        <a:effectRef idx="0">
          <a:scrgbClr r="0" g="0" b="0"/>
        </a:effectRef>
        <a:fontRef idx="minor">
          <a:schemeClr val="lt1"/>
        </a:fontRef>
      </dsp:style>
    </dsp:sp>
    <dsp:sp modelId="{8F5FFC17-733D-42AD-9846-97877AE255BD}">
      <dsp:nvSpPr>
        <dsp:cNvPr id="0" name=""/>
        <dsp:cNvSpPr/>
      </dsp:nvSpPr>
      <dsp:spPr>
        <a:xfrm>
          <a:off x="2670298" y="2163483"/>
          <a:ext cx="1703011" cy="1287817"/>
        </a:xfrm>
        <a:prstGeom prst="rect">
          <a:avLst/>
        </a:prstGeom>
        <a:blipFill>
          <a:blip xmlns:r="http://schemas.openxmlformats.org/officeDocument/2006/relationships" r:embed="rId2"/>
          <a:srcRect/>
          <a:stretch>
            <a:fillRect l="-5000" r="-5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B4F1FCD-6B50-496C-96E5-9FB75F43D6DD}">
      <dsp:nvSpPr>
        <dsp:cNvPr id="0" name=""/>
        <dsp:cNvSpPr/>
      </dsp:nvSpPr>
      <dsp:spPr>
        <a:xfrm>
          <a:off x="1753272" y="2215938"/>
          <a:ext cx="1080058" cy="1080040"/>
        </a:xfrm>
        <a:prstGeom prst="ellipse">
          <a:avLst/>
        </a:prstGeom>
        <a:solidFill>
          <a:schemeClr val="accent2">
            <a:lumMod val="60000"/>
            <a:lumOff val="40000"/>
            <a:alpha val="90000"/>
          </a:schemeClr>
        </a:solidFill>
        <a:ln w="25400" cap="flat" cmpd="sng" algn="ctr">
          <a:solidFill>
            <a:schemeClr val="accent2">
              <a:lumMod val="60000"/>
              <a:lumOff val="40000"/>
              <a:alpha val="9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r>
            <a:rPr lang="es-CO" sz="1100" kern="1200" dirty="0"/>
            <a:t>Participación Ciudadana</a:t>
          </a:r>
        </a:p>
      </dsp:txBody>
      <dsp:txXfrm>
        <a:off x="1911443" y="2374106"/>
        <a:ext cx="763716" cy="76370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4CA2C0-7D79-4080-8B70-2B3274DCD324}">
      <dsp:nvSpPr>
        <dsp:cNvPr id="0" name=""/>
        <dsp:cNvSpPr/>
      </dsp:nvSpPr>
      <dsp:spPr>
        <a:xfrm rot="5400000">
          <a:off x="-126611" y="127708"/>
          <a:ext cx="844079" cy="590855"/>
        </a:xfrm>
        <a:prstGeom prst="chevron">
          <a:avLst/>
        </a:prstGeom>
        <a:solidFill>
          <a:schemeClr val="accent6">
            <a:lumMod val="75000"/>
          </a:schemeClr>
        </a:solidFill>
        <a:ln w="25400" cap="flat" cmpd="sng" algn="ctr">
          <a:solidFill>
            <a:schemeClr val="accent6">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CO" sz="1600" kern="1200" dirty="0"/>
            <a:t>1</a:t>
          </a:r>
        </a:p>
      </dsp:txBody>
      <dsp:txXfrm rot="-5400000">
        <a:off x="2" y="296524"/>
        <a:ext cx="590855" cy="253224"/>
      </dsp:txXfrm>
    </dsp:sp>
    <dsp:sp modelId="{C5EEDDBC-49CD-4664-8B08-ABBB39F699B7}">
      <dsp:nvSpPr>
        <dsp:cNvPr id="0" name=""/>
        <dsp:cNvSpPr/>
      </dsp:nvSpPr>
      <dsp:spPr>
        <a:xfrm rot="5400000">
          <a:off x="2361076" y="-1769125"/>
          <a:ext cx="548651" cy="4089094"/>
        </a:xfrm>
        <a:prstGeom prst="round2SameRect">
          <a:avLst/>
        </a:prstGeom>
        <a:solidFill>
          <a:schemeClr val="lt1">
            <a:alpha val="90000"/>
            <a:hueOff val="0"/>
            <a:satOff val="0"/>
            <a:lumOff val="0"/>
            <a:alphaOff val="0"/>
          </a:schemeClr>
        </a:solidFill>
        <a:ln w="25400" cap="flat" cmpd="sng" algn="ctr">
          <a:solidFill>
            <a:schemeClr val="accent6">
              <a:lumMod val="7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2024" tIns="17145" rIns="17145" bIns="17145" numCol="1" spcCol="1270" anchor="ctr" anchorCtr="0">
          <a:noAutofit/>
        </a:bodyPr>
        <a:lstStyle/>
        <a:p>
          <a:pPr marL="228600" lvl="1" indent="-228600" algn="l" defTabSz="1200150">
            <a:lnSpc>
              <a:spcPct val="90000"/>
            </a:lnSpc>
            <a:spcBef>
              <a:spcPct val="0"/>
            </a:spcBef>
            <a:spcAft>
              <a:spcPct val="15000"/>
            </a:spcAft>
            <a:buChar char="••"/>
          </a:pPr>
          <a:r>
            <a:rPr lang="es-CO" sz="2700" kern="1200" dirty="0"/>
            <a:t>Denuncias</a:t>
          </a:r>
        </a:p>
      </dsp:txBody>
      <dsp:txXfrm rot="-5400000">
        <a:off x="590855" y="27879"/>
        <a:ext cx="4062311" cy="495085"/>
      </dsp:txXfrm>
    </dsp:sp>
    <dsp:sp modelId="{1E81BBA2-ADDB-4E75-AC07-D62DF9197C2C}">
      <dsp:nvSpPr>
        <dsp:cNvPr id="0" name=""/>
        <dsp:cNvSpPr/>
      </dsp:nvSpPr>
      <dsp:spPr>
        <a:xfrm rot="5400000">
          <a:off x="-126611" y="794530"/>
          <a:ext cx="844079" cy="590855"/>
        </a:xfrm>
        <a:prstGeom prst="chevron">
          <a:avLst/>
        </a:prstGeom>
        <a:solidFill>
          <a:schemeClr val="accent4">
            <a:lumMod val="75000"/>
          </a:schemeClr>
        </a:solidFill>
        <a:ln w="25400" cap="flat" cmpd="sng" algn="ctr">
          <a:solidFill>
            <a:schemeClr val="accent4">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CO" sz="1600" kern="1200" dirty="0"/>
            <a:t>3</a:t>
          </a:r>
        </a:p>
      </dsp:txBody>
      <dsp:txXfrm rot="-5400000">
        <a:off x="2" y="963346"/>
        <a:ext cx="590855" cy="253224"/>
      </dsp:txXfrm>
    </dsp:sp>
    <dsp:sp modelId="{55AB010A-FCB2-4687-BE76-5413AF3AEA58}">
      <dsp:nvSpPr>
        <dsp:cNvPr id="0" name=""/>
        <dsp:cNvSpPr/>
      </dsp:nvSpPr>
      <dsp:spPr>
        <a:xfrm rot="5400000">
          <a:off x="2361076" y="-1100755"/>
          <a:ext cx="548651" cy="4089094"/>
        </a:xfrm>
        <a:prstGeom prst="round2SameRect">
          <a:avLst/>
        </a:prstGeom>
        <a:solidFill>
          <a:schemeClr val="lt1">
            <a:alpha val="90000"/>
            <a:hueOff val="0"/>
            <a:satOff val="0"/>
            <a:lumOff val="0"/>
            <a:alphaOff val="0"/>
          </a:schemeClr>
        </a:solidFill>
        <a:ln w="25400" cap="flat" cmpd="sng" algn="ctr">
          <a:solidFill>
            <a:schemeClr val="accent4">
              <a:lumMod val="7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2024" tIns="17145" rIns="17145" bIns="17145" numCol="1" spcCol="1270" anchor="ctr" anchorCtr="0">
          <a:noAutofit/>
        </a:bodyPr>
        <a:lstStyle/>
        <a:p>
          <a:pPr marL="228600" lvl="1" indent="-228600" algn="l" defTabSz="1200150">
            <a:lnSpc>
              <a:spcPct val="90000"/>
            </a:lnSpc>
            <a:spcBef>
              <a:spcPct val="0"/>
            </a:spcBef>
            <a:spcAft>
              <a:spcPct val="15000"/>
            </a:spcAft>
            <a:buChar char="••"/>
          </a:pPr>
          <a:r>
            <a:rPr lang="es-CO" sz="2700" kern="1200" dirty="0"/>
            <a:t>Peticiones</a:t>
          </a:r>
        </a:p>
      </dsp:txBody>
      <dsp:txXfrm rot="-5400000">
        <a:off x="590855" y="696249"/>
        <a:ext cx="4062311" cy="495085"/>
      </dsp:txXfrm>
    </dsp:sp>
    <dsp:sp modelId="{47FB3A06-4615-4A28-9E8F-372BBC4C13A9}">
      <dsp:nvSpPr>
        <dsp:cNvPr id="0" name=""/>
        <dsp:cNvSpPr/>
      </dsp:nvSpPr>
      <dsp:spPr>
        <a:xfrm rot="5400000">
          <a:off x="-126611" y="1461353"/>
          <a:ext cx="844079" cy="590855"/>
        </a:xfrm>
        <a:prstGeom prst="chevron">
          <a:avLst/>
        </a:prstGeom>
        <a:solidFill>
          <a:srgbClr val="00B0F0"/>
        </a:solidFill>
        <a:ln w="25400" cap="flat" cmpd="sng" algn="ctr">
          <a:solidFill>
            <a:srgbClr val="00B0F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CO" sz="1600" kern="1200" dirty="0"/>
            <a:t>47</a:t>
          </a:r>
        </a:p>
      </dsp:txBody>
      <dsp:txXfrm rot="-5400000">
        <a:off x="2" y="1630169"/>
        <a:ext cx="590855" cy="253224"/>
      </dsp:txXfrm>
    </dsp:sp>
    <dsp:sp modelId="{BDDE8629-4633-413E-AC2A-37F08A29F0EB}">
      <dsp:nvSpPr>
        <dsp:cNvPr id="0" name=""/>
        <dsp:cNvSpPr/>
      </dsp:nvSpPr>
      <dsp:spPr>
        <a:xfrm rot="5400000">
          <a:off x="2361076" y="-434657"/>
          <a:ext cx="548651" cy="4089094"/>
        </a:xfrm>
        <a:prstGeom prst="round2SameRect">
          <a:avLst/>
        </a:prstGeom>
        <a:solidFill>
          <a:schemeClr val="lt1">
            <a:alpha val="90000"/>
            <a:hueOff val="0"/>
            <a:satOff val="0"/>
            <a:lumOff val="0"/>
            <a:alphaOff val="0"/>
          </a:schemeClr>
        </a:solidFill>
        <a:ln w="25400" cap="flat" cmpd="sng" algn="ctr">
          <a:solidFill>
            <a:srgbClr val="00B0F0"/>
          </a:solidFill>
          <a:prstDash val="solid"/>
        </a:ln>
        <a:effectLst/>
      </dsp:spPr>
      <dsp:style>
        <a:lnRef idx="2">
          <a:scrgbClr r="0" g="0" b="0"/>
        </a:lnRef>
        <a:fillRef idx="1">
          <a:scrgbClr r="0" g="0" b="0"/>
        </a:fillRef>
        <a:effectRef idx="0">
          <a:scrgbClr r="0" g="0" b="0"/>
        </a:effectRef>
        <a:fontRef idx="minor"/>
      </dsp:style>
      <dsp:txBody>
        <a:bodyPr spcFirstLastPara="0" vert="horz" wrap="square" lIns="192024" tIns="17145" rIns="17145" bIns="17145" numCol="1" spcCol="1270" anchor="ctr" anchorCtr="0">
          <a:noAutofit/>
        </a:bodyPr>
        <a:lstStyle/>
        <a:p>
          <a:pPr marL="228600" lvl="1" indent="-228600" algn="l" defTabSz="1200150">
            <a:lnSpc>
              <a:spcPct val="90000"/>
            </a:lnSpc>
            <a:spcBef>
              <a:spcPct val="0"/>
            </a:spcBef>
            <a:spcAft>
              <a:spcPct val="15000"/>
            </a:spcAft>
            <a:buChar char="••"/>
          </a:pPr>
          <a:r>
            <a:rPr lang="es-CO" sz="2700" kern="1200" dirty="0"/>
            <a:t>Certificaciones Laborales</a:t>
          </a:r>
        </a:p>
      </dsp:txBody>
      <dsp:txXfrm rot="-5400000">
        <a:off x="590855" y="1362347"/>
        <a:ext cx="4062311" cy="495085"/>
      </dsp:txXfrm>
    </dsp:sp>
  </dsp:spTree>
</dsp:drawing>
</file>

<file path=ppt/diagrams/layout1.xml><?xml version="1.0" encoding="utf-8"?>
<dgm:layoutDef xmlns:dgm="http://schemas.openxmlformats.org/drawingml/2006/diagram" xmlns:a="http://schemas.openxmlformats.org/drawingml/2006/main" uniqueId="urn:microsoft.com/office/officeart/2008/layout/AlternatingPictureCircles">
  <dgm:title val=""/>
  <dgm:desc val=""/>
  <dgm:catLst>
    <dgm:cat type="picture" pri="17000"/>
    <dgm:cat type="pictureconvert" pri="17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3" destOrd="0"/>
      </dgm:cxnLst>
      <dgm:bg/>
      <dgm:whole/>
    </dgm:dataModel>
  </dgm:clrData>
  <dgm:layoutNode name="Name0">
    <dgm:varLst>
      <dgm:chMax/>
      <dgm:chPref/>
      <dgm:dir/>
    </dgm:varLst>
    <dgm:alg type="lin">
      <dgm:param type="linDir" val="fromT"/>
      <dgm:param type="fallback" val="2D"/>
      <dgm:param type="horzAlign" val="ctr"/>
      <dgm:param type="nodeVertAlign" val="t"/>
    </dgm:alg>
    <dgm:shape xmlns:r="http://schemas.openxmlformats.org/officeDocument/2006/relationships" r:blip="">
      <dgm:adjLst/>
    </dgm:shape>
    <dgm:choose name="Name1">
      <dgm:if name="Name2" axis="ch" ptType="node" func="cnt" op="gte" val="2">
        <dgm:constrLst>
          <dgm:constr type="primFontSz" for="des" ptType="node" op="equ" val="65"/>
          <dgm:constr type="w" for="ch" forName="composite" refType="h" refFor="ch" refForName="composite" fact="2.9499"/>
          <dgm:constr type="h" for="ch" forName="composite" refType="h"/>
          <dgm:constr type="h" for="ch" forName="ConnectorComposite" refType="w" refFor="ch" refForName="composite" op="equ" fact="0.1685"/>
          <dgm:constr type="w" for="ch" forName="ConnectorComposite" refType="h" refFor="ch" refForName="ConnectorComposite" op="equ"/>
        </dgm:constrLst>
      </dgm:if>
      <dgm:else name="Name3">
        <dgm:constrLst>
          <dgm:constr type="primFontSz" for="des" ptType="node" op="equ" val="65"/>
          <dgm:constr type="w" for="ch" forName="composite" refType="h" refFor="ch" refForName="composite" fact="1.9752"/>
          <dgm:constr type="h" for="ch" forName="composite" refType="h"/>
          <dgm:constr type="h" for="ch" forName="ConnectorComposite" refType="w" refFor="ch" refForName="composite" op="equ" fact="0.1685"/>
          <dgm:constr type="w" for="ch" forName="ConnectorComposite" refType="h" refFor="ch" refForName="ConnectorComposite" op="equ"/>
        </dgm:constrLst>
      </dgm:else>
    </dgm:choose>
    <dgm:forEach name="nodesForEach" axis="ch" ptType="node">
      <dgm:layoutNode name="composite">
        <dgm:alg type="composite"/>
        <dgm:shape xmlns:r="http://schemas.openxmlformats.org/officeDocument/2006/relationships" r:blip="">
          <dgm:adjLst/>
        </dgm:shape>
        <dgm:choose name="Name4">
          <dgm:if name="Name5" axis="precedSib" ptType="sibTrans" func="cnt" op="lte" val="0">
            <dgm:choose name="Name6">
              <dgm:if name="Name7" axis="followSib" ptType="sibTrans" func="cnt" op="lte" val="0">
                <dgm:choose name="Name8">
                  <dgm:if name="Name9" func="var" arg="dir" op="equ" val="norm">
                    <dgm:constrLst>
                      <dgm:constr type="l" for="ch" forName="Accent" refType="w" fact="0.4937"/>
                      <dgm:constr type="t" for="ch" forName="Accent" refType="h" fact="0"/>
                      <dgm:constr type="h" for="ch" forName="Accent" refType="w" refFor="ch" refForName="Accent"/>
                      <dgm:constr type="w" for="ch" forName="Accent" refType="w" fact="0.5063"/>
                      <dgm:constr type="l" for="ch" forName="Parent" refType="w" fact="0.5494"/>
                      <dgm:constr type="t" for="ch" forName="Parent" refType="h" fact="0.11"/>
                      <dgm:constr type="h" for="ch" forName="Parent" refType="w" refFor="ch" refForName="Parent"/>
                      <dgm:constr type="w" for="ch" forName="Parent" refType="w" fact="0.3949"/>
                      <dgm:constr type="l" for="ch" forName="Image" refType="w" fact="0"/>
                      <dgm:constr type="t" for="ch" forName="Image" refType="h" fact="0.035"/>
                      <dgm:constr type="h" for="ch" forName="Image" refType="h" fact="0.93"/>
                      <dgm:constr type="w" for="ch" forName="Image" refType="w" fact="0.6227"/>
                    </dgm:constrLst>
                  </dgm:if>
                  <dgm:else name="Name10">
                    <dgm:constrLst>
                      <dgm:constr type="l" for="ch" forName="Accent" refType="w" fact="0"/>
                      <dgm:constr type="t" for="ch" forName="Accent" refType="h" fact="0"/>
                      <dgm:constr type="h" for="ch" forName="Accent" refType="w" refFor="ch" refForName="Accent"/>
                      <dgm:constr type="w" for="ch" forName="Accent" refType="w" fact="0.5063"/>
                      <dgm:constr type="l" for="ch" forName="Parent" refType="w" fact="0.0557"/>
                      <dgm:constr type="t" for="ch" forName="Parent" refType="h" fact="0.11"/>
                      <dgm:constr type="h" for="ch" forName="Parent" refType="w" refFor="ch" refForName="Parent"/>
                      <dgm:constr type="w" for="ch" forName="Parent" refType="w" fact="0.3949"/>
                      <dgm:constr type="l" for="ch" forName="Image" refType="w" fact="0.3773"/>
                      <dgm:constr type="t" for="ch" forName="Image" refType="h" fact="0.035"/>
                      <dgm:constr type="h" for="ch" forName="Image" refType="h" fact="0.93"/>
                      <dgm:constr type="w" for="ch" forName="Image" refType="w" fact="0.6227"/>
                    </dgm:constrLst>
                  </dgm:else>
                </dgm:choose>
              </dgm:if>
              <dgm:else name="Name11">
                <dgm:choose name="Name12">
                  <dgm:if name="Name13" func="var" arg="dir" op="equ" val="norm">
                    <dgm:choose name="Name14">
                      <dgm:if name="Name15" axis="self" ptType="node" func="posOdd" op="equ" val="1">
                        <dgm:constrLst>
                          <dgm:constr type="l" for="ch" forName="Accent" refType="w" fact="0.3305"/>
                          <dgm:constr type="t" for="ch" forName="Accent" refType="w" fact="0"/>
                          <dgm:constr type="h" for="ch" forName="Accent" refType="w" refFor="ch" refForName="Accent"/>
                          <dgm:constr type="w" for="ch" forName="Accent" refType="w" fact="0.339"/>
                          <dgm:constr type="l" for="ch" forName="Parent" refType="w" fact="0.3678"/>
                          <dgm:constr type="t" for="ch" forName="Parent" refType="w" fact="0.0373"/>
                          <dgm:constr type="h" for="ch" forName="Parent" refType="w" refFor="ch" refForName="Parent"/>
                          <dgm:constr type="w" for="ch" forName="Parent" refType="w" fact="0.2644"/>
                          <dgm:constr type="l" for="ch" forName="Image" refType="w" fact="0"/>
                          <dgm:constr type="t" for="ch" forName="Image" refType="h" fact="0.035"/>
                          <dgm:constr type="h" for="ch" forName="Image" refType="h" fact="0.93"/>
                          <dgm:constr type="w" for="ch" forName="Image" refType="w" fact="0.4169"/>
                          <dgm:constr type="r" for="ch" forName="Space" refType="w"/>
                          <dgm:constr type="t" for="ch" forName="Space" refType="h" fact="0"/>
                          <dgm:constr type="h" for="ch" forName="Space" refType="h"/>
                          <dgm:constr type="w" for="ch" forName="Space" refType="w" fact="0.3305"/>
                        </dgm:constrLst>
                      </dgm:if>
                      <dgm:else name="Name16">
                        <dgm:constrLst>
                          <dgm:constr type="l" for="ch" forName="Accent" refType="w" fact="0.3305"/>
                          <dgm:constr type="t" for="ch" forName="Accent" refType="w" fact="0"/>
                          <dgm:constr type="h" for="ch" forName="Accent" refType="w" refFor="ch" refForName="Accent"/>
                          <dgm:constr type="w" for="ch" forName="Accent" refType="w" fact="0.339"/>
                          <dgm:constr type="l" for="ch" forName="Parent" refType="w" fact="0.3678"/>
                          <dgm:constr type="t" for="ch" forName="Parent" refType="w" fact="0.0373"/>
                          <dgm:constr type="h" for="ch" forName="Parent" refType="w" refFor="ch" refForName="Parent"/>
                          <dgm:constr type="w" for="ch" forName="Parent" refType="w" fact="0.2644"/>
                          <dgm:constr type="r" for="ch" forName="Image" refType="w"/>
                          <dgm:constr type="t" for="ch" forName="Image" refType="h" fact="0.035"/>
                          <dgm:constr type="h" for="ch" forName="Image" refType="h" fact="0.93"/>
                          <dgm:constr type="w" for="ch" forName="Image" refType="w" fact="0.4169"/>
                          <dgm:constr type="l" for="ch" forName="Space" refType="w" fact="0"/>
                          <dgm:constr type="t" for="ch" forName="Space" refType="h" fact="0"/>
                          <dgm:constr type="h" for="ch" forName="Space" refType="h"/>
                          <dgm:constr type="w" for="ch" forName="Space" refType="w" fact="0.3305"/>
                        </dgm:constrLst>
                      </dgm:else>
                    </dgm:choose>
                  </dgm:if>
                  <dgm:else name="Name17">
                    <dgm:choose name="Name18">
                      <dgm:if name="Name19" axis="self" ptType="node" func="posOdd" op="equ" val="1">
                        <dgm:constrLst>
                          <dgm:constr type="l" for="ch" forName="Accent" refType="w" fact="0.3305"/>
                          <dgm:constr type="t" for="ch" forName="Accent" refType="w" fact="0"/>
                          <dgm:constr type="h" for="ch" forName="Accent" refType="w" refFor="ch" refForName="Accent"/>
                          <dgm:constr type="w" for="ch" forName="Accent" refType="w" fact="0.339"/>
                          <dgm:constr type="l" for="ch" forName="Parent" refType="w" fact="0.3678"/>
                          <dgm:constr type="t" for="ch" forName="Parent" refType="w" fact="0.0373"/>
                          <dgm:constr type="h" for="ch" forName="Parent" refType="w" refFor="ch" refForName="Parent"/>
                          <dgm:constr type="w" for="ch" forName="Parent" refType="w" fact="0.2644"/>
                          <dgm:constr type="r" for="ch" forName="Image" refType="w"/>
                          <dgm:constr type="t" for="ch" forName="Image" refType="h" fact="0.035"/>
                          <dgm:constr type="h" for="ch" forName="Image" refType="h" fact="0.93"/>
                          <dgm:constr type="w" for="ch" forName="Image" refType="w" fact="0.4169"/>
                          <dgm:constr type="l" for="ch" forName="Space" refType="w" fact="0"/>
                          <dgm:constr type="t" for="ch" forName="Space" refType="h" fact="0"/>
                          <dgm:constr type="h" for="ch" forName="Space" refType="h"/>
                          <dgm:constr type="w" for="ch" forName="Space" refType="w" fact="0.3305"/>
                        </dgm:constrLst>
                      </dgm:if>
                      <dgm:else name="Name20">
                        <dgm:constrLst>
                          <dgm:constr type="l" for="ch" forName="Accent" refType="w" fact="0.3305"/>
                          <dgm:constr type="t" for="ch" forName="Accent" refType="w" fact="0"/>
                          <dgm:constr type="h" for="ch" forName="Accent" refType="w" refFor="ch" refForName="Accent"/>
                          <dgm:constr type="w" for="ch" forName="Accent" refType="w" fact="0.339"/>
                          <dgm:constr type="l" for="ch" forName="Parent" refType="w" fact="0.3678"/>
                          <dgm:constr type="t" for="ch" forName="Parent" refType="w" fact="0.0373"/>
                          <dgm:constr type="h" for="ch" forName="Parent" refType="w" refFor="ch" refForName="Parent"/>
                          <dgm:constr type="w" for="ch" forName="Parent" refType="w" fact="0.2644"/>
                          <dgm:constr type="l" for="ch" forName="Image" refType="w" fact="0"/>
                          <dgm:constr type="t" for="ch" forName="Image" refType="h" fact="0.035"/>
                          <dgm:constr type="h" for="ch" forName="Image" refType="h" fact="0.93"/>
                          <dgm:constr type="w" for="ch" forName="Image" refType="w" fact="0.4169"/>
                          <dgm:constr type="r" for="ch" forName="Space" refType="w"/>
                          <dgm:constr type="t" for="ch" forName="Space" refType="h" fact="0"/>
                          <dgm:constr type="h" for="ch" forName="Space" refType="h"/>
                          <dgm:constr type="w" for="ch" forName="Space" refType="w" fact="0.3305"/>
                        </dgm:constrLst>
                      </dgm:else>
                    </dgm:choose>
                  </dgm:else>
                </dgm:choose>
              </dgm:else>
            </dgm:choose>
          </dgm:if>
          <dgm:else name="Name21">
            <dgm:choose name="Name22">
              <dgm:if name="Name23" func="var" arg="dir" op="equ" val="norm">
                <dgm:choose name="Name24">
                  <dgm:if name="Name25" axis="self" ptType="node" func="posOdd" op="equ" val="1">
                    <dgm:constrLst>
                      <dgm:constr type="l" for="ch" forName="Accent" refType="w" fact="0.3305"/>
                      <dgm:constr type="t" for="ch" forName="Accent" refType="w" fact="0"/>
                      <dgm:constr type="h" for="ch" forName="Accent" refType="w" refFor="ch" refForName="Accent"/>
                      <dgm:constr type="w" for="ch" forName="Accent" refType="w" fact="0.339"/>
                      <dgm:constr type="l" for="ch" forName="Parent" refType="w" fact="0.3678"/>
                      <dgm:constr type="t" for="ch" forName="Parent" refType="w" fact="0.0373"/>
                      <dgm:constr type="h" for="ch" forName="Parent" refType="w" refFor="ch" refForName="Parent"/>
                      <dgm:constr type="w" for="ch" forName="Parent" refType="w" fact="0.2644"/>
                      <dgm:constr type="l" for="ch" forName="Image" refType="w" fact="0"/>
                      <dgm:constr type="t" for="ch" forName="Image" refType="h" fact="0.035"/>
                      <dgm:constr type="h" for="ch" forName="Image" refType="h" fact="0.93"/>
                      <dgm:constr type="w" for="ch" forName="Image" refType="w" fact="0.4169"/>
                      <dgm:constr type="r" for="ch" forName="Space" refType="w"/>
                      <dgm:constr type="t" for="ch" forName="Space" refType="h" fact="0"/>
                      <dgm:constr type="h" for="ch" forName="Space" refType="h"/>
                      <dgm:constr type="w" for="ch" forName="Space" refType="w" fact="0.3305"/>
                    </dgm:constrLst>
                  </dgm:if>
                  <dgm:else name="Name26">
                    <dgm:constrLst>
                      <dgm:constr type="l" for="ch" forName="Accent" refType="w" fact="0.3305"/>
                      <dgm:constr type="t" for="ch" forName="Accent" refType="w" fact="0"/>
                      <dgm:constr type="h" for="ch" forName="Accent" refType="w" refFor="ch" refForName="Accent"/>
                      <dgm:constr type="w" for="ch" forName="Accent" refType="w" fact="0.339"/>
                      <dgm:constr type="l" for="ch" forName="Parent" refType="w" fact="0.3678"/>
                      <dgm:constr type="t" for="ch" forName="Parent" refType="w" fact="0.0373"/>
                      <dgm:constr type="h" for="ch" forName="Parent" refType="w" refFor="ch" refForName="Parent"/>
                      <dgm:constr type="w" for="ch" forName="Parent" refType="w" fact="0.2644"/>
                      <dgm:constr type="r" for="ch" forName="Image" refType="w"/>
                      <dgm:constr type="t" for="ch" forName="Image" refType="h" fact="0.035"/>
                      <dgm:constr type="h" for="ch" forName="Image" refType="h" fact="0.93"/>
                      <dgm:constr type="w" for="ch" forName="Image" refType="w" fact="0.4169"/>
                      <dgm:constr type="l" for="ch" forName="Space" refType="w" fact="0"/>
                      <dgm:constr type="t" for="ch" forName="Space" refType="h" fact="0"/>
                      <dgm:constr type="h" for="ch" forName="Space" refType="h"/>
                      <dgm:constr type="w" for="ch" forName="Space" refType="w" fact="0.3305"/>
                    </dgm:constrLst>
                  </dgm:else>
                </dgm:choose>
              </dgm:if>
              <dgm:else name="Name27">
                <dgm:choose name="Name28">
                  <dgm:if name="Name29" axis="self" ptType="node" func="posOdd" op="equ" val="1">
                    <dgm:constrLst>
                      <dgm:constr type="l" for="ch" forName="Accent" refType="w" fact="0.3305"/>
                      <dgm:constr type="t" for="ch" forName="Accent" refType="w" fact="0"/>
                      <dgm:constr type="h" for="ch" forName="Accent" refType="w" refFor="ch" refForName="Accent"/>
                      <dgm:constr type="w" for="ch" forName="Accent" refType="w" fact="0.339"/>
                      <dgm:constr type="l" for="ch" forName="Parent" refType="w" fact="0.3678"/>
                      <dgm:constr type="t" for="ch" forName="Parent" refType="w" fact="0.0373"/>
                      <dgm:constr type="h" for="ch" forName="Parent" refType="w" refFor="ch" refForName="Parent"/>
                      <dgm:constr type="w" for="ch" forName="Parent" refType="w" fact="0.2644"/>
                      <dgm:constr type="r" for="ch" forName="Image" refType="w"/>
                      <dgm:constr type="t" for="ch" forName="Image" refType="h" fact="0.035"/>
                      <dgm:constr type="h" for="ch" forName="Image" refType="h" fact="0.93"/>
                      <dgm:constr type="w" for="ch" forName="Image" refType="w" fact="0.4169"/>
                      <dgm:constr type="l" for="ch" forName="Space" refType="w" fact="0"/>
                      <dgm:constr type="t" for="ch" forName="Space" refType="h" fact="0"/>
                      <dgm:constr type="h" for="ch" forName="Space" refType="h"/>
                      <dgm:constr type="w" for="ch" forName="Space" refType="w" fact="0.3305"/>
                    </dgm:constrLst>
                  </dgm:if>
                  <dgm:else name="Name30">
                    <dgm:constrLst>
                      <dgm:constr type="l" for="ch" forName="Accent" refType="w" fact="0.3305"/>
                      <dgm:constr type="t" for="ch" forName="Accent" refType="w" fact="0"/>
                      <dgm:constr type="h" for="ch" forName="Accent" refType="w" refFor="ch" refForName="Accent"/>
                      <dgm:constr type="w" for="ch" forName="Accent" refType="w" fact="0.339"/>
                      <dgm:constr type="l" for="ch" forName="Parent" refType="w" fact="0.3678"/>
                      <dgm:constr type="t" for="ch" forName="Parent" refType="w" fact="0.0373"/>
                      <dgm:constr type="h" for="ch" forName="Parent" refType="w" refFor="ch" refForName="Parent"/>
                      <dgm:constr type="w" for="ch" forName="Parent" refType="w" fact="0.2644"/>
                      <dgm:constr type="l" for="ch" forName="Image" refType="w" fact="0"/>
                      <dgm:constr type="t" for="ch" forName="Image" refType="h" fact="0.035"/>
                      <dgm:constr type="h" for="ch" forName="Image" refType="h" fact="0.93"/>
                      <dgm:constr type="w" for="ch" forName="Image" refType="w" fact="0.4169"/>
                      <dgm:constr type="r" for="ch" forName="Space" refType="w"/>
                      <dgm:constr type="t" for="ch" forName="Space" refType="h" fact="0"/>
                      <dgm:constr type="h" for="ch" forName="Space" refType="h"/>
                      <dgm:constr type="w" for="ch" forName="Space" refType="w" fact="0.3305"/>
                    </dgm:constrLst>
                  </dgm:else>
                </dgm:choose>
              </dgm:else>
            </dgm:choose>
          </dgm:else>
        </dgm:choose>
        <dgm:layoutNode name="Accent" styleLbl="alignNode1">
          <dgm:varLst>
            <dgm:chMax val="0"/>
            <dgm:chPref val="0"/>
          </dgm:varLst>
          <dgm:alg type="sp"/>
          <dgm:shape xmlns:r="http://schemas.openxmlformats.org/officeDocument/2006/relationships" type="donut" r:blip="">
            <dgm:adjLst>
              <dgm:adj idx="1" val="0.1101"/>
            </dgm:adjLst>
          </dgm:shape>
          <dgm:presOf/>
        </dgm:layoutNode>
        <dgm:layoutNode name="Image" styleLbl="bgImgPlace1">
          <dgm:varLst>
            <dgm:chMax val="0"/>
            <dgm:chPref val="0"/>
            <dgm:bulletEnabled val="1"/>
          </dgm:varLst>
          <dgm:alg type="sp"/>
          <dgm:shape xmlns:r="http://schemas.openxmlformats.org/officeDocument/2006/relationships" type="rect" r:blip="" blipPhldr="1">
            <dgm:adjLst/>
          </dgm:shape>
          <dgm:presOf/>
        </dgm:layoutNode>
        <dgm:layoutNode name="Parent" styleLbl="fgAccFollowNode1">
          <dgm:varLst>
            <dgm:chMax val="0"/>
            <dgm:chPref val="0"/>
            <dgm:bulletEnabled val="1"/>
          </dgm:varLst>
          <dgm:alg type="tx">
            <dgm:param type="txAnchorVertCh" val="mid"/>
          </dgm:alg>
          <dgm:shape xmlns:r="http://schemas.openxmlformats.org/officeDocument/2006/relationships" type="ellipse"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layoutNode name="Space">
          <dgm:varLst>
            <dgm:chMax val="0"/>
            <dgm:chPref val="0"/>
          </dgm:varLst>
          <dgm:alg type="sp"/>
          <dgm:shape xmlns:r="http://schemas.openxmlformats.org/officeDocument/2006/relationships" r:blip="">
            <dgm:adjLst/>
          </dgm:shape>
          <dgm:presOf/>
        </dgm:layoutNode>
      </dgm:layoutNode>
      <dgm:forEach name="Name31" axis="followSib" ptType="sibTrans" cnt="1">
        <dgm:layoutNode name="ConnectorComposite">
          <dgm:alg type="composite">
            <dgm:param type="ar" val=".4"/>
          </dgm:alg>
          <dgm:shape xmlns:r="http://schemas.openxmlformats.org/officeDocument/2006/relationships" r:blip="">
            <dgm:adjLst/>
          </dgm:shape>
          <dgm:constrLst>
            <dgm:constr type="l" for="ch" forName="TopSpacing" refType="w" fact="0"/>
            <dgm:constr type="t" for="ch" forName="TopSpacing" refType="h" fact="0"/>
            <dgm:constr type="h" for="ch" forName="TopSpacing" refType="h" fact="0.3"/>
            <dgm:constr type="w" for="ch" forName="TopSpacing" refType="w"/>
            <dgm:constr type="l" for="ch" forName="Connector" refType="w" fact="0"/>
            <dgm:constr type="t" for="ch" forName="Connector" refType="h" fact="0.3"/>
            <dgm:constr type="h" for="ch" forName="Connector" refType="h" fact="0.4"/>
            <dgm:constr type="w" for="ch" forName="Connector" refType="h" refFor="ch" refForName="Connector"/>
            <dgm:constr type="l" for="ch" forName="BottomSpacing" refType="w" fact="0"/>
            <dgm:constr type="t" for="ch" forName="BottomSpacing" refType="h" fact="0.7"/>
            <dgm:constr type="h" for="ch" forName="BottomSpacing" refType="h" fact="0.3"/>
            <dgm:constr type="w" for="ch" forName="BottomSpacing" refType="w"/>
          </dgm:constrLst>
          <dgm:layoutNode name="TopSpacing">
            <dgm:alg type="sp"/>
            <dgm:shape xmlns:r="http://schemas.openxmlformats.org/officeDocument/2006/relationships" r:blip="">
              <dgm:adjLst/>
            </dgm:shape>
          </dgm:layoutNode>
          <dgm:layoutNode name="Connector" styleLbl="alignNode1">
            <dgm:alg type="sp"/>
            <dgm:shape xmlns:r="http://schemas.openxmlformats.org/officeDocument/2006/relationships" type="flowChartConnector" r:blip="">
              <dgm:adjLst/>
            </dgm:shape>
            <dgm:presOf/>
          </dgm:layoutNode>
          <dgm:layoutNode name="BottomSpacing">
            <dgm:alg type="sp"/>
            <dgm:shape xmlns:r="http://schemas.openxmlformats.org/officeDocument/2006/relationships" r:blip="">
              <dgm:adjLst/>
            </dgm:shape>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914400" y="2125980"/>
            <a:ext cx="10363200" cy="1440180"/>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828800" y="3840480"/>
            <a:ext cx="8534400" cy="17145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12/20/2023</a:t>
            </a:fld>
            <a:endParaRPr lang="en-US"/>
          </a:p>
        </p:txBody>
      </p:sp>
      <p:sp>
        <p:nvSpPr>
          <p:cNvPr id="6" name="Holder 6"/>
          <p:cNvSpPr>
            <a:spLocks noGrp="1"/>
          </p:cNvSpPr>
          <p:nvPr>
            <p:ph type="sldNum" sz="quarter" idx="7"/>
          </p:nvPr>
        </p:nvSpPr>
        <p:spPr/>
        <p:txBody>
          <a:bodyPr lIns="0" tIns="0" rIns="0" bIns="0"/>
          <a:lstStyle>
            <a:lvl1pPr>
              <a:defRPr sz="1800" b="1" i="0">
                <a:solidFill>
                  <a:srgbClr val="171717"/>
                </a:solidFill>
                <a:latin typeface="Arial"/>
                <a:cs typeface="Arial"/>
              </a:defRPr>
            </a:lvl1pPr>
          </a:lstStyle>
          <a:p>
            <a:pPr marL="38100">
              <a:lnSpc>
                <a:spcPts val="2090"/>
              </a:lnSpc>
            </a:pPr>
            <a:fld id="{81D60167-4931-47E6-BA6A-407CBD079E47}" type="slidenum">
              <a:rPr dirty="0"/>
              <a:t>‹Nº›</a:t>
            </a:fld>
            <a:endParaRP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600" b="0" i="0">
                <a:solidFill>
                  <a:schemeClr val="tx1"/>
                </a:solidFill>
                <a:latin typeface="Verdana"/>
                <a:cs typeface="Verdana"/>
              </a:defRPr>
            </a:lvl1pPr>
          </a:lstStyle>
          <a:p>
            <a:endParaRPr/>
          </a:p>
        </p:txBody>
      </p:sp>
      <p:sp>
        <p:nvSpPr>
          <p:cNvPr id="3" name="Holder 3"/>
          <p:cNvSpPr>
            <a:spLocks noGrp="1"/>
          </p:cNvSpPr>
          <p:nvPr>
            <p:ph type="body" idx="1"/>
          </p:nvPr>
        </p:nvSpPr>
        <p:spPr/>
        <p:txBody>
          <a:bodyPr lIns="0" tIns="0" rIns="0" bIns="0"/>
          <a:lstStyle>
            <a:lvl1pPr>
              <a:defRPr sz="2000" b="0" i="0">
                <a:solidFill>
                  <a:schemeClr val="tx1"/>
                </a:solidFill>
                <a:latin typeface="Verdana"/>
                <a:cs typeface="Verdana"/>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12/20/2023</a:t>
            </a:fld>
            <a:endParaRPr lang="en-US"/>
          </a:p>
        </p:txBody>
      </p:sp>
      <p:sp>
        <p:nvSpPr>
          <p:cNvPr id="6" name="Holder 6"/>
          <p:cNvSpPr>
            <a:spLocks noGrp="1"/>
          </p:cNvSpPr>
          <p:nvPr>
            <p:ph type="sldNum" sz="quarter" idx="7"/>
          </p:nvPr>
        </p:nvSpPr>
        <p:spPr/>
        <p:txBody>
          <a:bodyPr lIns="0" tIns="0" rIns="0" bIns="0"/>
          <a:lstStyle>
            <a:lvl1pPr>
              <a:defRPr sz="1800" b="1" i="0">
                <a:solidFill>
                  <a:srgbClr val="171717"/>
                </a:solidFill>
                <a:latin typeface="Arial"/>
                <a:cs typeface="Arial"/>
              </a:defRPr>
            </a:lvl1pPr>
          </a:lstStyle>
          <a:p>
            <a:pPr marL="38100">
              <a:lnSpc>
                <a:spcPts val="2090"/>
              </a:lnSpc>
            </a:pPr>
            <a:fld id="{81D60167-4931-47E6-BA6A-407CBD079E47}" type="slidenum">
              <a:rPr dirty="0"/>
              <a:t>‹Nº›</a:t>
            </a:fld>
            <a:endParaRP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Two Content">
    <p:bg>
      <p:bgPr>
        <a:solidFill>
          <a:schemeClr val="bg1"/>
        </a:solidFill>
        <a:effectLst/>
      </p:bgPr>
    </p:bg>
    <p:spTree>
      <p:nvGrpSpPr>
        <p:cNvPr id="1" name=""/>
        <p:cNvGrpSpPr/>
        <p:nvPr/>
      </p:nvGrpSpPr>
      <p:grpSpPr>
        <a:xfrm>
          <a:off x="0" y="0"/>
          <a:ext cx="0" cy="0"/>
          <a:chOff x="0" y="0"/>
          <a:chExt cx="0" cy="0"/>
        </a:xfrm>
      </p:grpSpPr>
      <p:pic>
        <p:nvPicPr>
          <p:cNvPr id="16" name="bg object 16"/>
          <p:cNvPicPr/>
          <p:nvPr/>
        </p:nvPicPr>
        <p:blipFill>
          <a:blip r:embed="rId2" cstate="print"/>
          <a:stretch>
            <a:fillRect/>
          </a:stretch>
        </p:blipFill>
        <p:spPr>
          <a:xfrm>
            <a:off x="11177016" y="0"/>
            <a:ext cx="1014983" cy="6857996"/>
          </a:xfrm>
          <a:prstGeom prst="rect">
            <a:avLst/>
          </a:prstGeom>
        </p:spPr>
      </p:pic>
      <p:sp>
        <p:nvSpPr>
          <p:cNvPr id="2" name="Holder 2"/>
          <p:cNvSpPr>
            <a:spLocks noGrp="1"/>
          </p:cNvSpPr>
          <p:nvPr>
            <p:ph type="title"/>
          </p:nvPr>
        </p:nvSpPr>
        <p:spPr/>
        <p:txBody>
          <a:bodyPr lIns="0" tIns="0" rIns="0" bIns="0"/>
          <a:lstStyle>
            <a:lvl1pPr>
              <a:defRPr sz="3600" b="0" i="0">
                <a:solidFill>
                  <a:schemeClr val="tx1"/>
                </a:solidFill>
                <a:latin typeface="Verdana"/>
                <a:cs typeface="Verdana"/>
              </a:defRPr>
            </a:lvl1pPr>
          </a:lstStyle>
          <a:p>
            <a:endParaRPr/>
          </a:p>
        </p:txBody>
      </p:sp>
      <p:sp>
        <p:nvSpPr>
          <p:cNvPr id="3" name="Holder 3"/>
          <p:cNvSpPr>
            <a:spLocks noGrp="1"/>
          </p:cNvSpPr>
          <p:nvPr>
            <p:ph sz="half" idx="2"/>
          </p:nvPr>
        </p:nvSpPr>
        <p:spPr>
          <a:xfrm>
            <a:off x="609600" y="1577340"/>
            <a:ext cx="530352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6278880" y="1577340"/>
            <a:ext cx="5303520" cy="452628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12/20/2023</a:t>
            </a:fld>
            <a:endParaRPr lang="en-US"/>
          </a:p>
        </p:txBody>
      </p:sp>
      <p:sp>
        <p:nvSpPr>
          <p:cNvPr id="7" name="Holder 7"/>
          <p:cNvSpPr>
            <a:spLocks noGrp="1"/>
          </p:cNvSpPr>
          <p:nvPr>
            <p:ph type="sldNum" sz="quarter" idx="7"/>
          </p:nvPr>
        </p:nvSpPr>
        <p:spPr/>
        <p:txBody>
          <a:bodyPr lIns="0" tIns="0" rIns="0" bIns="0"/>
          <a:lstStyle>
            <a:lvl1pPr>
              <a:defRPr sz="1800" b="1" i="0">
                <a:solidFill>
                  <a:srgbClr val="171717"/>
                </a:solidFill>
                <a:latin typeface="Arial"/>
                <a:cs typeface="Arial"/>
              </a:defRPr>
            </a:lvl1pPr>
          </a:lstStyle>
          <a:p>
            <a:pPr marL="38100">
              <a:lnSpc>
                <a:spcPts val="2090"/>
              </a:lnSpc>
            </a:pPr>
            <a:fld id="{81D60167-4931-47E6-BA6A-407CBD079E47}" type="slidenum">
              <a:rPr dirty="0"/>
              <a:t>‹Nº›</a:t>
            </a:fld>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600" b="0" i="0">
                <a:solidFill>
                  <a:schemeClr val="tx1"/>
                </a:solidFill>
                <a:latin typeface="Verdana"/>
                <a:cs typeface="Verdana"/>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12/20/2023</a:t>
            </a:fld>
            <a:endParaRPr lang="en-US"/>
          </a:p>
        </p:txBody>
      </p:sp>
      <p:sp>
        <p:nvSpPr>
          <p:cNvPr id="5" name="Holder 5"/>
          <p:cNvSpPr>
            <a:spLocks noGrp="1"/>
          </p:cNvSpPr>
          <p:nvPr>
            <p:ph type="sldNum" sz="quarter" idx="7"/>
          </p:nvPr>
        </p:nvSpPr>
        <p:spPr/>
        <p:txBody>
          <a:bodyPr lIns="0" tIns="0" rIns="0" bIns="0"/>
          <a:lstStyle>
            <a:lvl1pPr>
              <a:defRPr sz="1800" b="1" i="0">
                <a:solidFill>
                  <a:srgbClr val="171717"/>
                </a:solidFill>
                <a:latin typeface="Arial"/>
                <a:cs typeface="Arial"/>
              </a:defRPr>
            </a:lvl1pPr>
          </a:lstStyle>
          <a:p>
            <a:pPr marL="38100">
              <a:lnSpc>
                <a:spcPts val="2090"/>
              </a:lnSpc>
            </a:pPr>
            <a:fld id="{81D60167-4931-47E6-BA6A-407CBD079E47}" type="slidenum">
              <a:rPr dirty="0"/>
              <a:t>‹Nº›</a:t>
            </a:fld>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12/20/2023</a:t>
            </a:fld>
            <a:endParaRPr lang="en-US"/>
          </a:p>
        </p:txBody>
      </p:sp>
      <p:sp>
        <p:nvSpPr>
          <p:cNvPr id="4" name="Holder 4"/>
          <p:cNvSpPr>
            <a:spLocks noGrp="1"/>
          </p:cNvSpPr>
          <p:nvPr>
            <p:ph type="sldNum" sz="quarter" idx="7"/>
          </p:nvPr>
        </p:nvSpPr>
        <p:spPr/>
        <p:txBody>
          <a:bodyPr lIns="0" tIns="0" rIns="0" bIns="0"/>
          <a:lstStyle>
            <a:lvl1pPr>
              <a:defRPr sz="1800" b="1" i="0">
                <a:solidFill>
                  <a:srgbClr val="171717"/>
                </a:solidFill>
                <a:latin typeface="Arial"/>
                <a:cs typeface="Arial"/>
              </a:defRPr>
            </a:lvl1pPr>
          </a:lstStyle>
          <a:p>
            <a:pPr marL="38100">
              <a:lnSpc>
                <a:spcPts val="2090"/>
              </a:lnSpc>
            </a:pPr>
            <a:fld id="{81D60167-4931-47E6-BA6A-407CBD079E47}" type="slidenum">
              <a:rPr dirty="0"/>
              <a:t>‹Nº›</a:t>
            </a:fld>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6" name="bg object 16"/>
          <p:cNvPicPr/>
          <p:nvPr/>
        </p:nvPicPr>
        <p:blipFill>
          <a:blip r:embed="rId7" cstate="print"/>
          <a:stretch>
            <a:fillRect/>
          </a:stretch>
        </p:blipFill>
        <p:spPr>
          <a:xfrm>
            <a:off x="0" y="0"/>
            <a:ext cx="963166" cy="6847329"/>
          </a:xfrm>
          <a:prstGeom prst="rect">
            <a:avLst/>
          </a:prstGeom>
        </p:spPr>
      </p:pic>
      <p:sp>
        <p:nvSpPr>
          <p:cNvPr id="2" name="Holder 2"/>
          <p:cNvSpPr>
            <a:spLocks noGrp="1"/>
          </p:cNvSpPr>
          <p:nvPr>
            <p:ph type="title"/>
          </p:nvPr>
        </p:nvSpPr>
        <p:spPr>
          <a:xfrm>
            <a:off x="3122167" y="806272"/>
            <a:ext cx="5947664" cy="574675"/>
          </a:xfrm>
          <a:prstGeom prst="rect">
            <a:avLst/>
          </a:prstGeom>
        </p:spPr>
        <p:txBody>
          <a:bodyPr wrap="square" lIns="0" tIns="0" rIns="0" bIns="0">
            <a:spAutoFit/>
          </a:bodyPr>
          <a:lstStyle>
            <a:lvl1pPr>
              <a:defRPr sz="3600" b="0" i="0">
                <a:solidFill>
                  <a:schemeClr val="tx1"/>
                </a:solidFill>
                <a:latin typeface="Verdana"/>
                <a:cs typeface="Verdana"/>
              </a:defRPr>
            </a:lvl1pPr>
          </a:lstStyle>
          <a:p>
            <a:endParaRPr/>
          </a:p>
        </p:txBody>
      </p:sp>
      <p:sp>
        <p:nvSpPr>
          <p:cNvPr id="3" name="Holder 3"/>
          <p:cNvSpPr>
            <a:spLocks noGrp="1"/>
          </p:cNvSpPr>
          <p:nvPr>
            <p:ph type="body" idx="1"/>
          </p:nvPr>
        </p:nvSpPr>
        <p:spPr>
          <a:xfrm>
            <a:off x="1330833" y="2358339"/>
            <a:ext cx="8899525" cy="1884679"/>
          </a:xfrm>
          <a:prstGeom prst="rect">
            <a:avLst/>
          </a:prstGeom>
        </p:spPr>
        <p:txBody>
          <a:bodyPr wrap="square" lIns="0" tIns="0" rIns="0" bIns="0">
            <a:spAutoFit/>
          </a:bodyPr>
          <a:lstStyle>
            <a:lvl1pPr>
              <a:defRPr sz="2000" b="0" i="0">
                <a:solidFill>
                  <a:schemeClr val="tx1"/>
                </a:solidFill>
                <a:latin typeface="Verdana"/>
                <a:cs typeface="Verdana"/>
              </a:defRPr>
            </a:lvl1pPr>
          </a:lstStyle>
          <a:p>
            <a:endParaRPr/>
          </a:p>
        </p:txBody>
      </p:sp>
      <p:sp>
        <p:nvSpPr>
          <p:cNvPr id="4" name="Holder 4"/>
          <p:cNvSpPr>
            <a:spLocks noGrp="1"/>
          </p:cNvSpPr>
          <p:nvPr>
            <p:ph type="ftr" sz="quarter" idx="5"/>
          </p:nvPr>
        </p:nvSpPr>
        <p:spPr>
          <a:xfrm>
            <a:off x="4145280" y="6377940"/>
            <a:ext cx="3901440" cy="34290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609600" y="6377940"/>
            <a:ext cx="2804160" cy="34290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12/20/2023</a:t>
            </a:fld>
            <a:endParaRPr lang="en-US"/>
          </a:p>
        </p:txBody>
      </p:sp>
      <p:sp>
        <p:nvSpPr>
          <p:cNvPr id="6" name="Holder 6"/>
          <p:cNvSpPr>
            <a:spLocks noGrp="1"/>
          </p:cNvSpPr>
          <p:nvPr>
            <p:ph type="sldNum" sz="quarter" idx="7"/>
          </p:nvPr>
        </p:nvSpPr>
        <p:spPr>
          <a:xfrm>
            <a:off x="11809476" y="6514910"/>
            <a:ext cx="329565" cy="281304"/>
          </a:xfrm>
          <a:prstGeom prst="rect">
            <a:avLst/>
          </a:prstGeom>
        </p:spPr>
        <p:txBody>
          <a:bodyPr wrap="square" lIns="0" tIns="0" rIns="0" bIns="0">
            <a:spAutoFit/>
          </a:bodyPr>
          <a:lstStyle>
            <a:lvl1pPr>
              <a:defRPr sz="1800" b="1" i="0">
                <a:solidFill>
                  <a:srgbClr val="171717"/>
                </a:solidFill>
                <a:latin typeface="Arial"/>
                <a:cs typeface="Arial"/>
              </a:defRPr>
            </a:lvl1pPr>
          </a:lstStyle>
          <a:p>
            <a:pPr marL="38100">
              <a:lnSpc>
                <a:spcPts val="2090"/>
              </a:lnSpc>
            </a:pPr>
            <a:fld id="{81D60167-4931-47E6-BA6A-407CBD079E47}" type="slidenum">
              <a:rPr dirty="0"/>
              <a:t>‹Nº›</a:t>
            </a:fld>
            <a:endParaRPr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11.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21.emf"/><Relationship Id="rId5" Type="http://schemas.openxmlformats.org/officeDocument/2006/relationships/image" Target="../media/image20.emf"/><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22.emf"/></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23.emf"/></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25.emf"/><Relationship Id="rId4" Type="http://schemas.openxmlformats.org/officeDocument/2006/relationships/image" Target="../media/image24.emf"/></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1.jpg"/><Relationship Id="rId4" Type="http://schemas.openxmlformats.org/officeDocument/2006/relationships/image" Target="../media/image6.jpeg"/></Relationships>
</file>

<file path=ppt/slides/_rels/slide20.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10.png"/><Relationship Id="rId4" Type="http://schemas.openxmlformats.org/officeDocument/2006/relationships/image" Target="../media/image29.png"/></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0.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2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32.png"/><Relationship Id="rId4" Type="http://schemas.openxmlformats.org/officeDocument/2006/relationships/image" Target="../media/image31.png"/></Relationships>
</file>

<file path=ppt/slides/_rels/slide24.xml.rels><?xml version="1.0" encoding="UTF-8" standalone="yes"?>
<Relationships xmlns="http://schemas.openxmlformats.org/package/2006/relationships"><Relationship Id="rId2" Type="http://schemas.openxmlformats.org/officeDocument/2006/relationships/image" Target="../media/image33.jpg"/><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8" Type="http://schemas.openxmlformats.org/officeDocument/2006/relationships/diagramLayout" Target="../diagrams/layout1.xml"/><Relationship Id="rId3" Type="http://schemas.openxmlformats.org/officeDocument/2006/relationships/image" Target="../media/image34.png"/><Relationship Id="rId7" Type="http://schemas.openxmlformats.org/officeDocument/2006/relationships/diagramData" Target="../diagrams/data1.xml"/><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9.png"/><Relationship Id="rId11" Type="http://schemas.microsoft.com/office/2007/relationships/diagramDrawing" Target="../diagrams/drawing1.xml"/><Relationship Id="rId5" Type="http://schemas.openxmlformats.org/officeDocument/2006/relationships/image" Target="../media/image10.png"/><Relationship Id="rId10" Type="http://schemas.openxmlformats.org/officeDocument/2006/relationships/diagramColors" Target="../diagrams/colors1.xml"/><Relationship Id="rId4" Type="http://schemas.openxmlformats.org/officeDocument/2006/relationships/image" Target="../media/image35.png"/><Relationship Id="rId9" Type="http://schemas.openxmlformats.org/officeDocument/2006/relationships/diagramQuickStyle" Target="../diagrams/quickStyle1.xml"/></Relationships>
</file>

<file path=ppt/slides/_rels/slide2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chart" Target="../charts/chart1.xml"/></Relationships>
</file>

<file path=ppt/slides/_rels/slide2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28.xml.rels><?xml version="1.0" encoding="UTF-8" standalone="yes"?>
<Relationships xmlns="http://schemas.openxmlformats.org/package/2006/relationships"><Relationship Id="rId8" Type="http://schemas.openxmlformats.org/officeDocument/2006/relationships/diagramQuickStyle" Target="../diagrams/quickStyle2.xml"/><Relationship Id="rId3" Type="http://schemas.openxmlformats.org/officeDocument/2006/relationships/image" Target="../media/image38.png"/><Relationship Id="rId7" Type="http://schemas.openxmlformats.org/officeDocument/2006/relationships/diagramLayout" Target="../diagrams/layout2.xml"/><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diagramData" Target="../diagrams/data2.xml"/><Relationship Id="rId5" Type="http://schemas.openxmlformats.org/officeDocument/2006/relationships/image" Target="../media/image9.png"/><Relationship Id="rId10" Type="http://schemas.microsoft.com/office/2007/relationships/diagramDrawing" Target="../diagrams/drawing2.xml"/><Relationship Id="rId4" Type="http://schemas.openxmlformats.org/officeDocument/2006/relationships/image" Target="../media/image10.png"/><Relationship Id="rId9" Type="http://schemas.openxmlformats.org/officeDocument/2006/relationships/diagramColors" Target="../diagrams/colors2.xml"/></Relationships>
</file>

<file path=ppt/slides/_rels/slide2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40.jpeg"/><Relationship Id="rId4" Type="http://schemas.openxmlformats.org/officeDocument/2006/relationships/image" Target="../media/image39.jpe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41.jpeg"/></Relationships>
</file>

<file path=ppt/slides/_rels/slide3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43.jpeg"/><Relationship Id="rId5" Type="http://schemas.openxmlformats.org/officeDocument/2006/relationships/image" Target="../media/image42.jpeg"/><Relationship Id="rId4" Type="http://schemas.openxmlformats.org/officeDocument/2006/relationships/image" Target="../media/image9.png"/></Relationships>
</file>

<file path=ppt/slides/_rels/slide3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44.jpeg"/></Relationships>
</file>

<file path=ppt/slides/_rels/slide3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45.jpg"/><Relationship Id="rId1" Type="http://schemas.openxmlformats.org/officeDocument/2006/relationships/slideLayout" Target="../slideLayouts/slideLayout2.xml"/><Relationship Id="rId5" Type="http://schemas.openxmlformats.org/officeDocument/2006/relationships/image" Target="../media/image46.png"/><Relationship Id="rId4" Type="http://schemas.openxmlformats.org/officeDocument/2006/relationships/image" Target="../media/image9.png"/></Relationships>
</file>

<file path=ppt/slides/_rels/slide3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47.png"/></Relationships>
</file>

<file path=ppt/slides/_rels/slide3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49.png"/><Relationship Id="rId4" Type="http://schemas.openxmlformats.org/officeDocument/2006/relationships/image" Target="../media/image48.png"/></Relationships>
</file>

<file path=ppt/slides/_rels/slide36.xml.rels><?xml version="1.0" encoding="UTF-8" standalone="yes"?>
<Relationships xmlns="http://schemas.openxmlformats.org/package/2006/relationships"><Relationship Id="rId2" Type="http://schemas.openxmlformats.org/officeDocument/2006/relationships/image" Target="../media/image50.jpg"/><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jp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41.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53.pn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52.jpeg"/><Relationship Id="rId5" Type="http://schemas.openxmlformats.org/officeDocument/2006/relationships/image" Target="../media/image51.jpeg"/><Relationship Id="rId4" Type="http://schemas.openxmlformats.org/officeDocument/2006/relationships/image" Target="../media/image9.png"/></Relationships>
</file>

<file path=ppt/slides/_rels/slide42.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56.jpe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55.jpeg"/><Relationship Id="rId5" Type="http://schemas.openxmlformats.org/officeDocument/2006/relationships/image" Target="../media/image54.jpeg"/><Relationship Id="rId4" Type="http://schemas.openxmlformats.org/officeDocument/2006/relationships/image" Target="../media/image9.png"/></Relationships>
</file>

<file path=ppt/slides/_rels/slide4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chart" Target="../charts/chart3.xml"/></Relationships>
</file>

<file path=ppt/slides/_rels/slide44.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10.png"/><Relationship Id="rId7" Type="http://schemas.openxmlformats.org/officeDocument/2006/relationships/image" Target="../media/image59.pn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58.jpeg"/><Relationship Id="rId5" Type="http://schemas.openxmlformats.org/officeDocument/2006/relationships/image" Target="../media/image57.jpeg"/><Relationship Id="rId4" Type="http://schemas.openxmlformats.org/officeDocument/2006/relationships/image" Target="../media/image9.png"/></Relationships>
</file>

<file path=ppt/slides/_rels/slide45.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62.jpe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61.png"/><Relationship Id="rId5" Type="http://schemas.openxmlformats.org/officeDocument/2006/relationships/image" Target="../media/image60.jpeg"/><Relationship Id="rId4" Type="http://schemas.openxmlformats.org/officeDocument/2006/relationships/image" Target="../media/image9.png"/></Relationships>
</file>

<file path=ppt/slides/_rels/slide4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65.jpeg"/><Relationship Id="rId5" Type="http://schemas.openxmlformats.org/officeDocument/2006/relationships/image" Target="../media/image64.jpeg"/><Relationship Id="rId4" Type="http://schemas.openxmlformats.org/officeDocument/2006/relationships/image" Target="../media/image63.png"/></Relationships>
</file>

<file path=ppt/slides/_rels/slide4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jp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4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jpg"/><Relationship Id="rId1" Type="http://schemas.openxmlformats.org/officeDocument/2006/relationships/slideLayout" Target="../slideLayouts/slideLayout2.xml"/><Relationship Id="rId5" Type="http://schemas.openxmlformats.org/officeDocument/2006/relationships/chart" Target="../charts/chart4.xml"/><Relationship Id="rId4" Type="http://schemas.openxmlformats.org/officeDocument/2006/relationships/image" Target="../media/image9.png"/></Relationships>
</file>

<file path=ppt/slides/_rels/slide4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66.jp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jp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5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67.jpeg"/></Relationships>
</file>

<file path=ppt/slides/_rels/slide5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68.png"/></Relationships>
</file>

<file path=ppt/slides/_rels/slide5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chart" Target="../charts/chart5.xml"/></Relationships>
</file>

<file path=ppt/slides/_rels/slide5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chart" Target="../charts/chart6.xml"/></Relationships>
</file>

<file path=ppt/slides/_rels/slide5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chart" Target="../charts/chart7.xml"/></Relationships>
</file>

<file path=ppt/slides/_rels/slide5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chart" Target="../charts/chart8.xml"/></Relationships>
</file>

<file path=ppt/slides/_rels/slide5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chart" Target="../charts/chart9.xml"/></Relationships>
</file>

<file path=ppt/slides/_rels/slide5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69.jp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5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70.jp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71.jpg"/><Relationship Id="rId1" Type="http://schemas.openxmlformats.org/officeDocument/2006/relationships/slideLayout" Target="../slideLayouts/slideLayout5.xml"/></Relationships>
</file>

<file path=ppt/slides/_rels/slide6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jp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6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jp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6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jp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6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jp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6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jp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66.xml.rels><?xml version="1.0" encoding="UTF-8" standalone="yes"?>
<Relationships xmlns="http://schemas.openxmlformats.org/package/2006/relationships"><Relationship Id="rId8" Type="http://schemas.openxmlformats.org/officeDocument/2006/relationships/hyperlink" Target="http://www.contraloriabarrancabermeja.gov.co/atencion-al-ciudadano/pqrsd" TargetMode="External"/><Relationship Id="rId3" Type="http://schemas.openxmlformats.org/officeDocument/2006/relationships/image" Target="../media/image1.jpg"/><Relationship Id="rId7" Type="http://schemas.openxmlformats.org/officeDocument/2006/relationships/image" Target="../media/image74.png"/><Relationship Id="rId2" Type="http://schemas.openxmlformats.org/officeDocument/2006/relationships/image" Target="../media/image72.jpeg"/><Relationship Id="rId1" Type="http://schemas.openxmlformats.org/officeDocument/2006/relationships/slideLayout" Target="../slideLayouts/slideLayout2.xml"/><Relationship Id="rId6" Type="http://schemas.openxmlformats.org/officeDocument/2006/relationships/image" Target="../media/image73.png"/><Relationship Id="rId11" Type="http://schemas.openxmlformats.org/officeDocument/2006/relationships/image" Target="../media/image76.png"/><Relationship Id="rId5" Type="http://schemas.openxmlformats.org/officeDocument/2006/relationships/image" Target="../media/image9.png"/><Relationship Id="rId10" Type="http://schemas.openxmlformats.org/officeDocument/2006/relationships/image" Target="../media/image75.png"/><Relationship Id="rId4" Type="http://schemas.openxmlformats.org/officeDocument/2006/relationships/image" Target="../media/image10.png"/><Relationship Id="rId9" Type="http://schemas.openxmlformats.org/officeDocument/2006/relationships/hyperlink" Target="mailto:info@contraloriabarrancabermeja.gov.co" TargetMode="External"/></Relationships>
</file>

<file path=ppt/slides/_rels/slide67.xml.rels><?xml version="1.0" encoding="UTF-8" standalone="yes"?>
<Relationships xmlns="http://schemas.openxmlformats.org/package/2006/relationships"><Relationship Id="rId2" Type="http://schemas.openxmlformats.org/officeDocument/2006/relationships/image" Target="../media/image77.jp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11171681" y="6426809"/>
            <a:ext cx="102870" cy="208915"/>
          </a:xfrm>
          <a:prstGeom prst="rect">
            <a:avLst/>
          </a:prstGeom>
        </p:spPr>
        <p:txBody>
          <a:bodyPr vert="horz" wrap="square" lIns="0" tIns="12700" rIns="0" bIns="0" rtlCol="0">
            <a:spAutoFit/>
          </a:bodyPr>
          <a:lstStyle/>
          <a:p>
            <a:pPr marL="12700">
              <a:lnSpc>
                <a:spcPct val="100000"/>
              </a:lnSpc>
              <a:spcBef>
                <a:spcPts val="100"/>
              </a:spcBef>
            </a:pPr>
            <a:r>
              <a:rPr sz="1200" dirty="0">
                <a:solidFill>
                  <a:srgbClr val="888888"/>
                </a:solidFill>
                <a:latin typeface="Calibri"/>
                <a:cs typeface="Calibri"/>
              </a:rPr>
              <a:t>1</a:t>
            </a:r>
            <a:endParaRPr sz="1200">
              <a:latin typeface="Calibri"/>
              <a:cs typeface="Calibri"/>
            </a:endParaRPr>
          </a:p>
        </p:txBody>
      </p:sp>
      <p:pic>
        <p:nvPicPr>
          <p:cNvPr id="7" name="Imagen 6">
            <a:extLst>
              <a:ext uri="{FF2B5EF4-FFF2-40B4-BE49-F238E27FC236}">
                <a16:creationId xmlns:a16="http://schemas.microsoft.com/office/drawing/2014/main" id="{72ECACB2-35C5-4075-B547-24964E0E43E3}"/>
              </a:ext>
            </a:extLst>
          </p:cNvPr>
          <p:cNvPicPr>
            <a:picLocks noChangeAspect="1"/>
          </p:cNvPicPr>
          <p:nvPr/>
        </p:nvPicPr>
        <p:blipFill>
          <a:blip r:embed="rId2"/>
          <a:stretch>
            <a:fillRect/>
          </a:stretch>
        </p:blipFill>
        <p:spPr>
          <a:xfrm>
            <a:off x="0" y="4205"/>
            <a:ext cx="12192000" cy="684959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FFFE7"/>
        </a:solidFill>
        <a:effectLst/>
      </p:bgPr>
    </p:bg>
    <p:spTree>
      <p:nvGrpSpPr>
        <p:cNvPr id="1" name=""/>
        <p:cNvGrpSpPr/>
        <p:nvPr/>
      </p:nvGrpSpPr>
      <p:grpSpPr>
        <a:xfrm>
          <a:off x="0" y="0"/>
          <a:ext cx="0" cy="0"/>
          <a:chOff x="0" y="0"/>
          <a:chExt cx="0" cy="0"/>
        </a:xfrm>
      </p:grpSpPr>
      <p:sp>
        <p:nvSpPr>
          <p:cNvPr id="4" name="object 2"/>
          <p:cNvSpPr txBox="1">
            <a:spLocks/>
          </p:cNvSpPr>
          <p:nvPr/>
        </p:nvSpPr>
        <p:spPr>
          <a:xfrm>
            <a:off x="571245" y="716026"/>
            <a:ext cx="9444990" cy="873316"/>
          </a:xfrm>
          <a:prstGeom prst="rect">
            <a:avLst/>
          </a:prstGeom>
          <a:solidFill>
            <a:srgbClr val="FDEA2A"/>
          </a:solidFill>
        </p:spPr>
        <p:txBody>
          <a:bodyPr vert="horz" wrap="square" lIns="0" tIns="133350" rIns="0" bIns="0" rtlCol="0">
            <a:spAutoFit/>
          </a:bodyPr>
          <a:lstStyle>
            <a:lvl1pPr>
              <a:defRPr sz="3600" b="0" i="0">
                <a:solidFill>
                  <a:schemeClr val="tx1"/>
                </a:solidFill>
                <a:latin typeface="Verdana"/>
                <a:ea typeface="+mj-ea"/>
                <a:cs typeface="Verdana"/>
              </a:defRPr>
            </a:lvl1pPr>
          </a:lstStyle>
          <a:p>
            <a:r>
              <a:rPr lang="es-ES" sz="2400" b="1" dirty="0"/>
              <a:t>Recertificación del Sistema de Gestión de Calidad en la Contraloría Municipal de Barrancabermeja- ICONTEC</a:t>
            </a:r>
          </a:p>
        </p:txBody>
      </p:sp>
      <p:pic>
        <p:nvPicPr>
          <p:cNvPr id="8" name="object 10"/>
          <p:cNvPicPr/>
          <p:nvPr/>
        </p:nvPicPr>
        <p:blipFill>
          <a:blip r:embed="rId2" cstate="print"/>
          <a:stretch>
            <a:fillRect/>
          </a:stretch>
        </p:blipFill>
        <p:spPr>
          <a:xfrm>
            <a:off x="10908791" y="5791200"/>
            <a:ext cx="1054609" cy="919397"/>
          </a:xfrm>
          <a:prstGeom prst="rect">
            <a:avLst/>
          </a:prstGeom>
        </p:spPr>
      </p:pic>
      <p:pic>
        <p:nvPicPr>
          <p:cNvPr id="9" name="object 2"/>
          <p:cNvPicPr/>
          <p:nvPr/>
        </p:nvPicPr>
        <p:blipFill>
          <a:blip r:embed="rId3" cstate="print"/>
          <a:stretch>
            <a:fillRect/>
          </a:stretch>
        </p:blipFill>
        <p:spPr>
          <a:xfrm>
            <a:off x="201168" y="5544312"/>
            <a:ext cx="560832" cy="780288"/>
          </a:xfrm>
          <a:prstGeom prst="rect">
            <a:avLst/>
          </a:prstGeom>
        </p:spPr>
      </p:pic>
      <p:sp>
        <p:nvSpPr>
          <p:cNvPr id="10" name="object 9"/>
          <p:cNvSpPr txBox="1"/>
          <p:nvPr/>
        </p:nvSpPr>
        <p:spPr>
          <a:xfrm>
            <a:off x="272288" y="6341065"/>
            <a:ext cx="565912" cy="135935"/>
          </a:xfrm>
          <a:prstGeom prst="rect">
            <a:avLst/>
          </a:prstGeom>
        </p:spPr>
        <p:txBody>
          <a:bodyPr vert="horz" wrap="square" lIns="0" tIns="12700" rIns="0" bIns="0" rtlCol="0">
            <a:spAutoFit/>
          </a:bodyPr>
          <a:lstStyle/>
          <a:p>
            <a:pPr marL="12700">
              <a:lnSpc>
                <a:spcPct val="100000"/>
              </a:lnSpc>
              <a:spcBef>
                <a:spcPts val="100"/>
              </a:spcBef>
            </a:pPr>
            <a:r>
              <a:rPr sz="800" spc="-95" dirty="0">
                <a:latin typeface="Arial MT"/>
                <a:cs typeface="Arial MT"/>
              </a:rPr>
              <a:t>S</a:t>
            </a:r>
            <a:r>
              <a:rPr sz="800" spc="-105" dirty="0">
                <a:latin typeface="Arial MT"/>
                <a:cs typeface="Arial MT"/>
              </a:rPr>
              <a:t>C</a:t>
            </a:r>
            <a:r>
              <a:rPr sz="800" spc="-55" dirty="0">
                <a:latin typeface="Arial MT"/>
                <a:cs typeface="Arial MT"/>
              </a:rPr>
              <a:t> </a:t>
            </a:r>
            <a:r>
              <a:rPr sz="800" spc="-80" dirty="0">
                <a:latin typeface="Arial MT"/>
                <a:cs typeface="Arial MT"/>
              </a:rPr>
              <a:t>410</a:t>
            </a:r>
            <a:r>
              <a:rPr sz="800" spc="-75" dirty="0">
                <a:latin typeface="Arial MT"/>
                <a:cs typeface="Arial MT"/>
              </a:rPr>
              <a:t>0</a:t>
            </a:r>
            <a:r>
              <a:rPr sz="800" spc="-55" dirty="0">
                <a:latin typeface="Arial MT"/>
                <a:cs typeface="Arial MT"/>
              </a:rPr>
              <a:t>-</a:t>
            </a:r>
            <a:r>
              <a:rPr sz="800" spc="-80" dirty="0">
                <a:latin typeface="Arial MT"/>
                <a:cs typeface="Arial MT"/>
              </a:rPr>
              <a:t>1</a:t>
            </a:r>
            <a:endParaRPr sz="800" dirty="0">
              <a:latin typeface="Arial MT"/>
              <a:cs typeface="Arial MT"/>
            </a:endParaRPr>
          </a:p>
        </p:txBody>
      </p:sp>
      <p:sp>
        <p:nvSpPr>
          <p:cNvPr id="12" name="CuadroTexto 11"/>
          <p:cNvSpPr txBox="1"/>
          <p:nvPr/>
        </p:nvSpPr>
        <p:spPr>
          <a:xfrm>
            <a:off x="2286000" y="1905000"/>
            <a:ext cx="7730235" cy="2062103"/>
          </a:xfrm>
          <a:prstGeom prst="rect">
            <a:avLst/>
          </a:prstGeom>
          <a:noFill/>
        </p:spPr>
        <p:txBody>
          <a:bodyPr wrap="square" rtlCol="0">
            <a:spAutoFit/>
          </a:bodyPr>
          <a:lstStyle/>
          <a:p>
            <a:pPr algn="just"/>
            <a:r>
              <a:rPr lang="es-ES" sz="1600" dirty="0">
                <a:latin typeface="Verdana" panose="020B0604030504040204" pitchFamily="34" charset="0"/>
                <a:ea typeface="Verdana" panose="020B0604030504040204" pitchFamily="34" charset="0"/>
              </a:rPr>
              <a:t>El 7 de junio del presente año se ha llevado a cabo con éxito la auditoría de seguimiento para la recertificación del sistema de gestión de calidad bajo la norma ISO 9001:2015</a:t>
            </a:r>
            <a:r>
              <a:rPr lang="es-ES" sz="1600" b="1" dirty="0">
                <a:latin typeface="Verdana" panose="020B0604030504040204" pitchFamily="34" charset="0"/>
                <a:ea typeface="Verdana" panose="020B0604030504040204" pitchFamily="34" charset="0"/>
              </a:rPr>
              <a:t>. </a:t>
            </a:r>
          </a:p>
          <a:p>
            <a:pPr algn="just"/>
            <a:endParaRPr lang="es-ES" sz="1600" b="1" dirty="0">
              <a:latin typeface="Verdana" panose="020B0604030504040204" pitchFamily="34" charset="0"/>
              <a:ea typeface="Verdana" panose="020B0604030504040204" pitchFamily="34" charset="0"/>
            </a:endParaRPr>
          </a:p>
          <a:p>
            <a:pPr algn="just"/>
            <a:r>
              <a:rPr lang="es-ES" sz="1600" dirty="0">
                <a:latin typeface="Verdana" panose="020B0604030504040204" pitchFamily="34" charset="0"/>
                <a:ea typeface="Verdana" panose="020B0604030504040204" pitchFamily="34" charset="0"/>
              </a:rPr>
              <a:t>Esta auditoría fue realizada por el Instituto Colombiano de Normas Técnicas ICONTEC y tuvo como objetivo evaluar la eficacia y eficiencia del sistema de gestión de calidad implementado por la Contraloría Municipal de Barrancabermeja.</a:t>
            </a:r>
            <a:endParaRPr lang="en-US" sz="1600" dirty="0">
              <a:latin typeface="Verdana" panose="020B0604030504040204" pitchFamily="34" charset="0"/>
              <a:ea typeface="Verdana" panose="020B0604030504040204" pitchFamily="34" charset="0"/>
            </a:endParaRPr>
          </a:p>
        </p:txBody>
      </p:sp>
      <p:pic>
        <p:nvPicPr>
          <p:cNvPr id="5122" name="Picture 2" descr="Recertificación del Sistema de Gestión de Calidad en la Contraloría Municipal de Barrancabermej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40375" y="4191000"/>
            <a:ext cx="3221483" cy="24161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397812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bg>
      <p:bgPr>
        <a:solidFill>
          <a:srgbClr val="FFFFEF"/>
        </a:solidFill>
        <a:effectLst/>
      </p:bgPr>
    </p:bg>
    <p:spTree>
      <p:nvGrpSpPr>
        <p:cNvPr id="1" name=""/>
        <p:cNvGrpSpPr/>
        <p:nvPr/>
      </p:nvGrpSpPr>
      <p:grpSpPr>
        <a:xfrm>
          <a:off x="0" y="0"/>
          <a:ext cx="0" cy="0"/>
          <a:chOff x="0" y="0"/>
          <a:chExt cx="0" cy="0"/>
        </a:xfrm>
      </p:grpSpPr>
      <p:sp>
        <p:nvSpPr>
          <p:cNvPr id="30" name="Redondear rectángulo de esquina diagonal 15">
            <a:extLst>
              <a:ext uri="{FF2B5EF4-FFF2-40B4-BE49-F238E27FC236}">
                <a16:creationId xmlns:a16="http://schemas.microsoft.com/office/drawing/2014/main" id="{205E2809-95F1-4BE1-8271-373CB0F77C88}"/>
              </a:ext>
            </a:extLst>
          </p:cNvPr>
          <p:cNvSpPr/>
          <p:nvPr/>
        </p:nvSpPr>
        <p:spPr>
          <a:xfrm rot="16200000">
            <a:off x="2109559" y="3589785"/>
            <a:ext cx="523211" cy="717971"/>
          </a:xfrm>
          <a:prstGeom prst="round2DiagRect">
            <a:avLst>
              <a:gd name="adj1" fmla="val 16667"/>
              <a:gd name="adj2" fmla="val 0"/>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dondear rectángulo de esquina diagonal 17">
            <a:extLst>
              <a:ext uri="{FF2B5EF4-FFF2-40B4-BE49-F238E27FC236}">
                <a16:creationId xmlns:a16="http://schemas.microsoft.com/office/drawing/2014/main" id="{8F1B02D1-A655-460D-A055-421B5DFAC8CC}"/>
              </a:ext>
            </a:extLst>
          </p:cNvPr>
          <p:cNvSpPr/>
          <p:nvPr/>
        </p:nvSpPr>
        <p:spPr>
          <a:xfrm rot="16200000">
            <a:off x="2138798" y="5000805"/>
            <a:ext cx="523196" cy="701142"/>
          </a:xfrm>
          <a:prstGeom prst="round2Diag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object 2"/>
          <p:cNvPicPr/>
          <p:nvPr/>
        </p:nvPicPr>
        <p:blipFill>
          <a:blip r:embed="rId2" cstate="print"/>
          <a:stretch>
            <a:fillRect/>
          </a:stretch>
        </p:blipFill>
        <p:spPr>
          <a:xfrm>
            <a:off x="-65632" y="9733"/>
            <a:ext cx="714755" cy="6857996"/>
          </a:xfrm>
          <a:prstGeom prst="rect">
            <a:avLst/>
          </a:prstGeom>
        </p:spPr>
      </p:pic>
      <p:pic>
        <p:nvPicPr>
          <p:cNvPr id="3" name="object 3"/>
          <p:cNvPicPr/>
          <p:nvPr/>
        </p:nvPicPr>
        <p:blipFill>
          <a:blip r:embed="rId3" cstate="print"/>
          <a:stretch>
            <a:fillRect/>
          </a:stretch>
        </p:blipFill>
        <p:spPr>
          <a:xfrm>
            <a:off x="11260835" y="0"/>
            <a:ext cx="931164" cy="6857996"/>
          </a:xfrm>
          <a:prstGeom prst="rect">
            <a:avLst/>
          </a:prstGeom>
        </p:spPr>
      </p:pic>
      <p:pic>
        <p:nvPicPr>
          <p:cNvPr id="4" name="object 4"/>
          <p:cNvPicPr/>
          <p:nvPr/>
        </p:nvPicPr>
        <p:blipFill>
          <a:blip r:embed="rId4" cstate="print"/>
          <a:stretch>
            <a:fillRect/>
          </a:stretch>
        </p:blipFill>
        <p:spPr>
          <a:xfrm>
            <a:off x="76200" y="5594603"/>
            <a:ext cx="488618" cy="806197"/>
          </a:xfrm>
          <a:prstGeom prst="rect">
            <a:avLst/>
          </a:prstGeom>
        </p:spPr>
      </p:pic>
      <p:sp>
        <p:nvSpPr>
          <p:cNvPr id="5" name="object 5"/>
          <p:cNvSpPr txBox="1"/>
          <p:nvPr/>
        </p:nvSpPr>
        <p:spPr>
          <a:xfrm>
            <a:off x="76200" y="6400800"/>
            <a:ext cx="496723" cy="135935"/>
          </a:xfrm>
          <a:prstGeom prst="rect">
            <a:avLst/>
          </a:prstGeom>
        </p:spPr>
        <p:txBody>
          <a:bodyPr vert="horz" wrap="square" lIns="0" tIns="12700" rIns="0" bIns="0" rtlCol="0">
            <a:spAutoFit/>
          </a:bodyPr>
          <a:lstStyle/>
          <a:p>
            <a:pPr marL="12700">
              <a:lnSpc>
                <a:spcPct val="100000"/>
              </a:lnSpc>
              <a:spcBef>
                <a:spcPts val="100"/>
              </a:spcBef>
            </a:pPr>
            <a:r>
              <a:rPr sz="800" spc="-95" dirty="0">
                <a:latin typeface="Arial MT"/>
                <a:cs typeface="Arial MT"/>
              </a:rPr>
              <a:t>S</a:t>
            </a:r>
            <a:r>
              <a:rPr sz="800" spc="-105" dirty="0">
                <a:latin typeface="Arial MT"/>
                <a:cs typeface="Arial MT"/>
              </a:rPr>
              <a:t>C</a:t>
            </a:r>
            <a:r>
              <a:rPr sz="800" spc="-55" dirty="0">
                <a:latin typeface="Arial MT"/>
                <a:cs typeface="Arial MT"/>
              </a:rPr>
              <a:t> </a:t>
            </a:r>
            <a:r>
              <a:rPr sz="800" spc="-80" dirty="0">
                <a:latin typeface="Arial MT"/>
                <a:cs typeface="Arial MT"/>
              </a:rPr>
              <a:t>410</a:t>
            </a:r>
            <a:r>
              <a:rPr sz="800" spc="-75" dirty="0">
                <a:latin typeface="Arial MT"/>
                <a:cs typeface="Arial MT"/>
              </a:rPr>
              <a:t>0</a:t>
            </a:r>
            <a:r>
              <a:rPr sz="800" spc="-55" dirty="0">
                <a:latin typeface="Arial MT"/>
                <a:cs typeface="Arial MT"/>
              </a:rPr>
              <a:t>-</a:t>
            </a:r>
            <a:r>
              <a:rPr sz="800" spc="-80" dirty="0">
                <a:latin typeface="Arial MT"/>
                <a:cs typeface="Arial MT"/>
              </a:rPr>
              <a:t>1</a:t>
            </a:r>
            <a:endParaRPr sz="800" dirty="0">
              <a:latin typeface="Arial MT"/>
              <a:cs typeface="Arial MT"/>
            </a:endParaRPr>
          </a:p>
        </p:txBody>
      </p:sp>
      <p:sp>
        <p:nvSpPr>
          <p:cNvPr id="7" name="object 7"/>
          <p:cNvSpPr txBox="1">
            <a:spLocks noGrp="1"/>
          </p:cNvSpPr>
          <p:nvPr>
            <p:ph type="title"/>
          </p:nvPr>
        </p:nvSpPr>
        <p:spPr>
          <a:xfrm>
            <a:off x="3078790" y="584028"/>
            <a:ext cx="6041889" cy="751488"/>
          </a:xfrm>
          <a:prstGeom prst="rect">
            <a:avLst/>
          </a:prstGeom>
        </p:spPr>
        <p:txBody>
          <a:bodyPr vert="horz" wrap="square" lIns="0" tIns="12700" rIns="0" bIns="0" rtlCol="0">
            <a:spAutoFit/>
          </a:bodyPr>
          <a:lstStyle/>
          <a:p>
            <a:pPr marL="12700">
              <a:lnSpc>
                <a:spcPct val="100000"/>
              </a:lnSpc>
              <a:spcBef>
                <a:spcPts val="100"/>
              </a:spcBef>
            </a:pPr>
            <a:r>
              <a:rPr lang="es-CO" sz="4800" b="1" spc="-45" dirty="0">
                <a:latin typeface="Calibri Light"/>
                <a:cs typeface="Calibri Light"/>
              </a:rPr>
              <a:t>PROCESOS </a:t>
            </a:r>
            <a:r>
              <a:rPr sz="4800" b="1" spc="-45" dirty="0">
                <a:latin typeface="Calibri Light"/>
                <a:cs typeface="Calibri Light"/>
              </a:rPr>
              <a:t>MISIONALES</a:t>
            </a:r>
            <a:endParaRPr sz="4800" b="1" dirty="0">
              <a:latin typeface="Calibri Light"/>
              <a:cs typeface="Calibri Light"/>
            </a:endParaRPr>
          </a:p>
        </p:txBody>
      </p:sp>
      <p:sp>
        <p:nvSpPr>
          <p:cNvPr id="13" name="Redondear rectángulo de esquina diagonal 12"/>
          <p:cNvSpPr/>
          <p:nvPr/>
        </p:nvSpPr>
        <p:spPr>
          <a:xfrm rot="16200000">
            <a:off x="2107948" y="2065021"/>
            <a:ext cx="523217" cy="714754"/>
          </a:xfrm>
          <a:prstGeom prst="round2DiagRect">
            <a:avLst>
              <a:gd name="adj1" fmla="val 16667"/>
              <a:gd name="adj2" fmla="val 0"/>
            </a:avLst>
          </a:prstGeom>
          <a:solidFill>
            <a:schemeClr val="tx2">
              <a:lumMod val="40000"/>
              <a:lumOff val="6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5" name="Conector recto 14"/>
          <p:cNvCxnSpPr>
            <a:cxnSpLocks/>
          </p:cNvCxnSpPr>
          <p:nvPr/>
        </p:nvCxnSpPr>
        <p:spPr>
          <a:xfrm>
            <a:off x="2726934" y="2669774"/>
            <a:ext cx="7483866" cy="42732"/>
          </a:xfrm>
          <a:prstGeom prst="line">
            <a:avLst/>
          </a:prstGeom>
          <a:ln w="57150">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22" name="CuadroTexto 21"/>
          <p:cNvSpPr txBox="1"/>
          <p:nvPr/>
        </p:nvSpPr>
        <p:spPr>
          <a:xfrm>
            <a:off x="2144989" y="2145863"/>
            <a:ext cx="8217289" cy="584775"/>
          </a:xfrm>
          <a:prstGeom prst="rect">
            <a:avLst/>
          </a:prstGeom>
          <a:noFill/>
        </p:spPr>
        <p:txBody>
          <a:bodyPr wrap="square" rtlCol="0">
            <a:spAutoFit/>
          </a:bodyPr>
          <a:lstStyle/>
          <a:p>
            <a:r>
              <a:rPr lang="es-ES" sz="3200" dirty="0">
                <a:latin typeface="Verdana" panose="020B0604030504040204" pitchFamily="34" charset="0"/>
                <a:ea typeface="Verdana" panose="020B0604030504040204" pitchFamily="34" charset="0"/>
              </a:rPr>
              <a:t>1.   Dirección técnica de Fiscalización </a:t>
            </a:r>
            <a:endParaRPr lang="en-US" sz="2000" dirty="0">
              <a:latin typeface="Verdana" panose="020B0604030504040204" pitchFamily="34" charset="0"/>
              <a:ea typeface="Verdana" panose="020B0604030504040204" pitchFamily="34" charset="0"/>
            </a:endParaRPr>
          </a:p>
        </p:txBody>
      </p:sp>
      <p:sp>
        <p:nvSpPr>
          <p:cNvPr id="23" name="CuadroTexto 22"/>
          <p:cNvSpPr txBox="1"/>
          <p:nvPr/>
        </p:nvSpPr>
        <p:spPr>
          <a:xfrm>
            <a:off x="2111651" y="3656382"/>
            <a:ext cx="9360350" cy="584775"/>
          </a:xfrm>
          <a:prstGeom prst="rect">
            <a:avLst/>
          </a:prstGeom>
          <a:noFill/>
        </p:spPr>
        <p:txBody>
          <a:bodyPr wrap="square" rtlCol="0">
            <a:spAutoFit/>
          </a:bodyPr>
          <a:lstStyle/>
          <a:p>
            <a:r>
              <a:rPr lang="es-ES" sz="3200" dirty="0">
                <a:latin typeface="Verdana" panose="020B0604030504040204" pitchFamily="34" charset="0"/>
                <a:ea typeface="Verdana" panose="020B0604030504040204" pitchFamily="34" charset="0"/>
              </a:rPr>
              <a:t>2.   </a:t>
            </a:r>
            <a:r>
              <a:rPr lang="es-ES" sz="2400" dirty="0">
                <a:latin typeface="Verdana" panose="020B0604030504040204" pitchFamily="34" charset="0"/>
                <a:ea typeface="Verdana" panose="020B0604030504040204" pitchFamily="34" charset="0"/>
              </a:rPr>
              <a:t>Dirección técnica de Responsabilidad Fiscal y JC</a:t>
            </a:r>
            <a:endParaRPr lang="en-US" sz="2000" dirty="0">
              <a:latin typeface="Verdana" panose="020B0604030504040204" pitchFamily="34" charset="0"/>
              <a:ea typeface="Verdana" panose="020B0604030504040204" pitchFamily="34" charset="0"/>
            </a:endParaRPr>
          </a:p>
        </p:txBody>
      </p:sp>
      <p:sp>
        <p:nvSpPr>
          <p:cNvPr id="25" name="CuadroTexto 24"/>
          <p:cNvSpPr txBox="1"/>
          <p:nvPr/>
        </p:nvSpPr>
        <p:spPr>
          <a:xfrm>
            <a:off x="2144989" y="5095126"/>
            <a:ext cx="7226690" cy="584775"/>
          </a:xfrm>
          <a:prstGeom prst="rect">
            <a:avLst/>
          </a:prstGeom>
          <a:noFill/>
        </p:spPr>
        <p:txBody>
          <a:bodyPr wrap="square" rtlCol="0">
            <a:spAutoFit/>
          </a:bodyPr>
          <a:lstStyle/>
          <a:p>
            <a:r>
              <a:rPr lang="es-ES" sz="3200" dirty="0">
                <a:latin typeface="Verdana" panose="020B0604030504040204" pitchFamily="34" charset="0"/>
                <a:ea typeface="Verdana" panose="020B0604030504040204" pitchFamily="34" charset="0"/>
              </a:rPr>
              <a:t>3.   </a:t>
            </a:r>
            <a:r>
              <a:rPr lang="es-ES" sz="2800" dirty="0">
                <a:latin typeface="Verdana" panose="020B0604030504040204" pitchFamily="34" charset="0"/>
                <a:ea typeface="Verdana" panose="020B0604030504040204" pitchFamily="34" charset="0"/>
              </a:rPr>
              <a:t>Participación Ciudadana.</a:t>
            </a:r>
            <a:endParaRPr lang="en-US" sz="2000" dirty="0">
              <a:latin typeface="Verdana" panose="020B0604030504040204" pitchFamily="34" charset="0"/>
              <a:ea typeface="Verdana" panose="020B0604030504040204" pitchFamily="34" charset="0"/>
            </a:endParaRPr>
          </a:p>
        </p:txBody>
      </p:sp>
      <p:cxnSp>
        <p:nvCxnSpPr>
          <p:cNvPr id="26" name="Conector recto de flecha 25"/>
          <p:cNvCxnSpPr/>
          <p:nvPr/>
        </p:nvCxnSpPr>
        <p:spPr>
          <a:xfrm>
            <a:off x="1737677" y="1421028"/>
            <a:ext cx="8716645" cy="0"/>
          </a:xfrm>
          <a:prstGeom prst="straightConnector1">
            <a:avLst/>
          </a:prstGeom>
          <a:ln w="44450">
            <a:solidFill>
              <a:schemeClr val="accent6">
                <a:lumMod val="75000"/>
              </a:schemeClr>
            </a:solidFill>
            <a:headEnd type="oval"/>
            <a:tailEnd type="oval"/>
          </a:ln>
        </p:spPr>
        <p:style>
          <a:lnRef idx="1">
            <a:schemeClr val="accent1"/>
          </a:lnRef>
          <a:fillRef idx="0">
            <a:schemeClr val="accent1"/>
          </a:fillRef>
          <a:effectRef idx="0">
            <a:schemeClr val="accent1"/>
          </a:effectRef>
          <a:fontRef idx="minor">
            <a:schemeClr val="tx1"/>
          </a:fontRef>
        </p:style>
      </p:cxnSp>
      <p:pic>
        <p:nvPicPr>
          <p:cNvPr id="27" name="object 10"/>
          <p:cNvPicPr/>
          <p:nvPr/>
        </p:nvPicPr>
        <p:blipFill>
          <a:blip r:embed="rId5" cstate="print"/>
          <a:stretch>
            <a:fillRect/>
          </a:stretch>
        </p:blipFill>
        <p:spPr>
          <a:xfrm>
            <a:off x="11260835" y="5791200"/>
            <a:ext cx="902209" cy="919397"/>
          </a:xfrm>
          <a:prstGeom prst="rect">
            <a:avLst/>
          </a:prstGeom>
        </p:spPr>
      </p:pic>
      <p:cxnSp>
        <p:nvCxnSpPr>
          <p:cNvPr id="29" name="Conector recto 28">
            <a:extLst>
              <a:ext uri="{FF2B5EF4-FFF2-40B4-BE49-F238E27FC236}">
                <a16:creationId xmlns:a16="http://schemas.microsoft.com/office/drawing/2014/main" id="{4C99DF03-3DAE-4594-867B-0B9A238153EC}"/>
              </a:ext>
            </a:extLst>
          </p:cNvPr>
          <p:cNvCxnSpPr>
            <a:cxnSpLocks/>
          </p:cNvCxnSpPr>
          <p:nvPr/>
        </p:nvCxnSpPr>
        <p:spPr>
          <a:xfrm>
            <a:off x="2560691" y="5594603"/>
            <a:ext cx="7616776" cy="0"/>
          </a:xfrm>
          <a:prstGeom prst="line">
            <a:avLst/>
          </a:prstGeom>
          <a:ln w="57150">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31" name="Conector recto 30">
            <a:extLst>
              <a:ext uri="{FF2B5EF4-FFF2-40B4-BE49-F238E27FC236}">
                <a16:creationId xmlns:a16="http://schemas.microsoft.com/office/drawing/2014/main" id="{7BEA778F-CB36-484C-8F75-A674E5AF1CCB}"/>
              </a:ext>
            </a:extLst>
          </p:cNvPr>
          <p:cNvCxnSpPr>
            <a:cxnSpLocks/>
          </p:cNvCxnSpPr>
          <p:nvPr/>
        </p:nvCxnSpPr>
        <p:spPr>
          <a:xfrm>
            <a:off x="2560691" y="4210376"/>
            <a:ext cx="7650109" cy="0"/>
          </a:xfrm>
          <a:prstGeom prst="line">
            <a:avLst/>
          </a:prstGeom>
          <a:ln w="57150">
            <a:solidFill>
              <a:schemeClr val="accent3">
                <a:lumMod val="40000"/>
                <a:lumOff val="6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11093957" y="6426809"/>
            <a:ext cx="180975" cy="208915"/>
          </a:xfrm>
          <a:prstGeom prst="rect">
            <a:avLst/>
          </a:prstGeom>
        </p:spPr>
        <p:txBody>
          <a:bodyPr vert="horz" wrap="square" lIns="0" tIns="12700" rIns="0" bIns="0" rtlCol="0">
            <a:spAutoFit/>
          </a:bodyPr>
          <a:lstStyle/>
          <a:p>
            <a:pPr marL="12700">
              <a:lnSpc>
                <a:spcPct val="100000"/>
              </a:lnSpc>
              <a:spcBef>
                <a:spcPts val="100"/>
              </a:spcBef>
            </a:pPr>
            <a:r>
              <a:rPr sz="1200" dirty="0">
                <a:solidFill>
                  <a:srgbClr val="888888"/>
                </a:solidFill>
                <a:latin typeface="Calibri"/>
                <a:cs typeface="Calibri"/>
              </a:rPr>
              <a:t>11</a:t>
            </a:r>
            <a:endParaRPr sz="1200">
              <a:latin typeface="Calibri"/>
              <a:cs typeface="Calibri"/>
            </a:endParaRPr>
          </a:p>
        </p:txBody>
      </p:sp>
      <p:pic>
        <p:nvPicPr>
          <p:cNvPr id="3" name="object 3"/>
          <p:cNvPicPr/>
          <p:nvPr/>
        </p:nvPicPr>
        <p:blipFill>
          <a:blip r:embed="rId2" cstate="print"/>
          <a:stretch>
            <a:fillRect/>
          </a:stretch>
        </p:blipFill>
        <p:spPr>
          <a:xfrm>
            <a:off x="0" y="0"/>
            <a:ext cx="12191999" cy="6857997"/>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FFEF"/>
        </a:solidFill>
        <a:effectLst/>
      </p:bgPr>
    </p:bg>
    <p:spTree>
      <p:nvGrpSpPr>
        <p:cNvPr id="1" name=""/>
        <p:cNvGrpSpPr/>
        <p:nvPr/>
      </p:nvGrpSpPr>
      <p:grpSpPr>
        <a:xfrm>
          <a:off x="0" y="0"/>
          <a:ext cx="0" cy="0"/>
          <a:chOff x="0" y="0"/>
          <a:chExt cx="0" cy="0"/>
        </a:xfrm>
      </p:grpSpPr>
      <p:sp>
        <p:nvSpPr>
          <p:cNvPr id="2" name="object 2"/>
          <p:cNvSpPr txBox="1">
            <a:spLocks noGrp="1"/>
          </p:cNvSpPr>
          <p:nvPr>
            <p:ph type="title"/>
          </p:nvPr>
        </p:nvSpPr>
        <p:spPr>
          <a:xfrm>
            <a:off x="571245" y="705358"/>
            <a:ext cx="9444990" cy="998855"/>
          </a:xfrm>
          <a:prstGeom prst="rect">
            <a:avLst/>
          </a:prstGeom>
          <a:solidFill>
            <a:srgbClr val="FDEA2A"/>
          </a:solidFill>
        </p:spPr>
        <p:txBody>
          <a:bodyPr vert="horz" wrap="square" lIns="0" tIns="3810" rIns="0" bIns="0" rtlCol="0">
            <a:spAutoFit/>
          </a:bodyPr>
          <a:lstStyle/>
          <a:p>
            <a:pPr>
              <a:lnSpc>
                <a:spcPct val="100000"/>
              </a:lnSpc>
              <a:spcBef>
                <a:spcPts val="30"/>
              </a:spcBef>
            </a:pPr>
            <a:endParaRPr sz="2350">
              <a:latin typeface="Times New Roman"/>
              <a:cs typeface="Times New Roman"/>
            </a:endParaRPr>
          </a:p>
          <a:p>
            <a:pPr marL="504190">
              <a:lnSpc>
                <a:spcPct val="100000"/>
              </a:lnSpc>
            </a:pPr>
            <a:r>
              <a:rPr sz="2000" b="1" spc="-254" dirty="0">
                <a:latin typeface="Tahoma"/>
                <a:cs typeface="Tahoma"/>
              </a:rPr>
              <a:t>DIR</a:t>
            </a:r>
            <a:r>
              <a:rPr sz="2000" b="1" spc="-235" dirty="0">
                <a:latin typeface="Tahoma"/>
                <a:cs typeface="Tahoma"/>
              </a:rPr>
              <a:t>E</a:t>
            </a:r>
            <a:r>
              <a:rPr sz="2000" b="1" spc="-250" dirty="0">
                <a:latin typeface="Tahoma"/>
                <a:cs typeface="Tahoma"/>
              </a:rPr>
              <a:t>CC</a:t>
            </a:r>
            <a:r>
              <a:rPr sz="2000" b="1" spc="-195" dirty="0">
                <a:latin typeface="Tahoma"/>
                <a:cs typeface="Tahoma"/>
              </a:rPr>
              <a:t>I</a:t>
            </a:r>
            <a:r>
              <a:rPr sz="2000" b="1" spc="-310" dirty="0">
                <a:latin typeface="Tahoma"/>
                <a:cs typeface="Tahoma"/>
              </a:rPr>
              <a:t>Ó</a:t>
            </a:r>
            <a:r>
              <a:rPr sz="2000" b="1" spc="-210" dirty="0">
                <a:latin typeface="Tahoma"/>
                <a:cs typeface="Tahoma"/>
              </a:rPr>
              <a:t>N</a:t>
            </a:r>
            <a:r>
              <a:rPr sz="2000" b="1" spc="-229" dirty="0">
                <a:latin typeface="Tahoma"/>
                <a:cs typeface="Tahoma"/>
              </a:rPr>
              <a:t> </a:t>
            </a:r>
            <a:r>
              <a:rPr sz="2000" b="1" spc="-170" dirty="0">
                <a:latin typeface="Tahoma"/>
                <a:cs typeface="Tahoma"/>
              </a:rPr>
              <a:t>DE</a:t>
            </a:r>
            <a:r>
              <a:rPr sz="2000" b="1" spc="-190" dirty="0">
                <a:latin typeface="Tahoma"/>
                <a:cs typeface="Tahoma"/>
              </a:rPr>
              <a:t> </a:t>
            </a:r>
            <a:r>
              <a:rPr sz="2000" b="1" spc="-170" dirty="0">
                <a:latin typeface="Tahoma"/>
                <a:cs typeface="Tahoma"/>
              </a:rPr>
              <a:t>FISC</a:t>
            </a:r>
            <a:r>
              <a:rPr sz="2000" b="1" spc="-120" dirty="0">
                <a:latin typeface="Tahoma"/>
                <a:cs typeface="Tahoma"/>
              </a:rPr>
              <a:t>ALIZ</a:t>
            </a:r>
            <a:r>
              <a:rPr sz="2000" b="1" spc="-150" dirty="0">
                <a:latin typeface="Tahoma"/>
                <a:cs typeface="Tahoma"/>
              </a:rPr>
              <a:t>A</a:t>
            </a:r>
            <a:r>
              <a:rPr sz="2000" b="1" spc="-130" dirty="0">
                <a:latin typeface="Tahoma"/>
                <a:cs typeface="Tahoma"/>
              </a:rPr>
              <a:t>C</a:t>
            </a:r>
            <a:r>
              <a:rPr sz="2000" b="1" spc="-285" dirty="0">
                <a:latin typeface="Tahoma"/>
                <a:cs typeface="Tahoma"/>
              </a:rPr>
              <a:t>I</a:t>
            </a:r>
            <a:r>
              <a:rPr sz="2000" b="1" spc="-465" dirty="0">
                <a:latin typeface="Tahoma"/>
                <a:cs typeface="Tahoma"/>
              </a:rPr>
              <a:t>Ó</a:t>
            </a:r>
            <a:r>
              <a:rPr sz="2000" b="1" spc="-210" dirty="0">
                <a:latin typeface="Tahoma"/>
                <a:cs typeface="Tahoma"/>
              </a:rPr>
              <a:t>N</a:t>
            </a:r>
            <a:endParaRPr sz="2000">
              <a:latin typeface="Tahoma"/>
              <a:cs typeface="Tahoma"/>
            </a:endParaRPr>
          </a:p>
        </p:txBody>
      </p:sp>
      <p:sp>
        <p:nvSpPr>
          <p:cNvPr id="3" name="object 3"/>
          <p:cNvSpPr txBox="1"/>
          <p:nvPr/>
        </p:nvSpPr>
        <p:spPr>
          <a:xfrm>
            <a:off x="1325117" y="2177541"/>
            <a:ext cx="8606790" cy="848360"/>
          </a:xfrm>
          <a:prstGeom prst="rect">
            <a:avLst/>
          </a:prstGeom>
        </p:spPr>
        <p:txBody>
          <a:bodyPr vert="horz" wrap="square" lIns="0" tIns="12700" rIns="0" bIns="0" rtlCol="0">
            <a:spAutoFit/>
          </a:bodyPr>
          <a:lstStyle/>
          <a:p>
            <a:pPr marL="12700" marR="5080" algn="just">
              <a:lnSpc>
                <a:spcPct val="100000"/>
              </a:lnSpc>
              <a:spcBef>
                <a:spcPts val="100"/>
              </a:spcBef>
            </a:pPr>
            <a:r>
              <a:rPr sz="1800" spc="-5" dirty="0">
                <a:latin typeface="Arial MT"/>
                <a:cs typeface="Arial MT"/>
              </a:rPr>
              <a:t>La</a:t>
            </a:r>
            <a:r>
              <a:rPr sz="1800" dirty="0">
                <a:latin typeface="Arial MT"/>
                <a:cs typeface="Arial MT"/>
              </a:rPr>
              <a:t> </a:t>
            </a:r>
            <a:r>
              <a:rPr sz="1800" spc="-5" dirty="0">
                <a:latin typeface="Arial MT"/>
                <a:cs typeface="Arial MT"/>
              </a:rPr>
              <a:t>Contraloría</a:t>
            </a:r>
            <a:r>
              <a:rPr sz="1800" dirty="0">
                <a:latin typeface="Arial MT"/>
                <a:cs typeface="Arial MT"/>
              </a:rPr>
              <a:t> </a:t>
            </a:r>
            <a:r>
              <a:rPr sz="1800" spc="-5" dirty="0">
                <a:latin typeface="Arial MT"/>
                <a:cs typeface="Arial MT"/>
              </a:rPr>
              <a:t>Municipal</a:t>
            </a:r>
            <a:r>
              <a:rPr sz="1800" dirty="0">
                <a:latin typeface="Arial MT"/>
                <a:cs typeface="Arial MT"/>
              </a:rPr>
              <a:t> </a:t>
            </a:r>
            <a:r>
              <a:rPr sz="1800" spc="-5" dirty="0">
                <a:latin typeface="Arial MT"/>
                <a:cs typeface="Arial MT"/>
              </a:rPr>
              <a:t>de</a:t>
            </a:r>
            <a:r>
              <a:rPr sz="1800" dirty="0">
                <a:latin typeface="Arial MT"/>
                <a:cs typeface="Arial MT"/>
              </a:rPr>
              <a:t> </a:t>
            </a:r>
            <a:r>
              <a:rPr sz="1800" spc="-5" dirty="0">
                <a:latin typeface="Arial MT"/>
                <a:cs typeface="Arial MT"/>
              </a:rPr>
              <a:t>Barrancabermeja,</a:t>
            </a:r>
            <a:r>
              <a:rPr sz="1800" dirty="0">
                <a:latin typeface="Arial MT"/>
                <a:cs typeface="Arial MT"/>
              </a:rPr>
              <a:t> </a:t>
            </a:r>
            <a:r>
              <a:rPr sz="1800" spc="-5" dirty="0">
                <a:latin typeface="Arial MT"/>
                <a:cs typeface="Arial MT"/>
              </a:rPr>
              <a:t>tiene</a:t>
            </a:r>
            <a:r>
              <a:rPr sz="1800" dirty="0">
                <a:latin typeface="Arial MT"/>
                <a:cs typeface="Arial MT"/>
              </a:rPr>
              <a:t> </a:t>
            </a:r>
            <a:r>
              <a:rPr sz="1800" spc="-5" dirty="0">
                <a:latin typeface="Arial MT"/>
                <a:cs typeface="Arial MT"/>
              </a:rPr>
              <a:t>competencia</a:t>
            </a:r>
            <a:r>
              <a:rPr sz="1800" spc="490" dirty="0">
                <a:latin typeface="Arial MT"/>
                <a:cs typeface="Arial MT"/>
              </a:rPr>
              <a:t> </a:t>
            </a:r>
            <a:r>
              <a:rPr sz="1800" spc="-5" dirty="0">
                <a:latin typeface="Arial MT"/>
                <a:cs typeface="Arial MT"/>
              </a:rPr>
              <a:t>para</a:t>
            </a:r>
            <a:r>
              <a:rPr sz="1800" spc="490" dirty="0">
                <a:latin typeface="Arial MT"/>
                <a:cs typeface="Arial MT"/>
              </a:rPr>
              <a:t> </a:t>
            </a:r>
            <a:r>
              <a:rPr sz="1800" spc="-5" dirty="0">
                <a:latin typeface="Arial MT"/>
                <a:cs typeface="Arial MT"/>
              </a:rPr>
              <a:t>ejercer </a:t>
            </a:r>
            <a:r>
              <a:rPr sz="1800" dirty="0">
                <a:latin typeface="Arial MT"/>
                <a:cs typeface="Arial MT"/>
              </a:rPr>
              <a:t> </a:t>
            </a:r>
            <a:r>
              <a:rPr sz="1800" spc="-5" dirty="0">
                <a:latin typeface="Arial MT"/>
                <a:cs typeface="Arial MT"/>
              </a:rPr>
              <a:t>control de gestión </a:t>
            </a:r>
            <a:r>
              <a:rPr sz="1800" dirty="0">
                <a:latin typeface="Arial MT"/>
                <a:cs typeface="Arial MT"/>
              </a:rPr>
              <a:t>y </a:t>
            </a:r>
            <a:r>
              <a:rPr sz="1800" spc="-5" dirty="0">
                <a:latin typeface="Arial MT"/>
                <a:cs typeface="Arial MT"/>
              </a:rPr>
              <a:t>ejecución de recursos en </a:t>
            </a:r>
            <a:r>
              <a:rPr sz="1800" dirty="0">
                <a:latin typeface="Arial MT"/>
                <a:cs typeface="Arial MT"/>
              </a:rPr>
              <a:t>8 </a:t>
            </a:r>
            <a:r>
              <a:rPr sz="1800" spc="-5" dirty="0">
                <a:latin typeface="Arial MT"/>
                <a:cs typeface="Arial MT"/>
              </a:rPr>
              <a:t>sujetos </a:t>
            </a:r>
            <a:r>
              <a:rPr sz="1800" dirty="0">
                <a:latin typeface="Arial MT"/>
                <a:cs typeface="Arial MT"/>
              </a:rPr>
              <a:t>de </a:t>
            </a:r>
            <a:r>
              <a:rPr sz="1800" spc="-5" dirty="0">
                <a:latin typeface="Arial MT"/>
                <a:cs typeface="Arial MT"/>
              </a:rPr>
              <a:t>control </a:t>
            </a:r>
            <a:r>
              <a:rPr sz="1800" dirty="0">
                <a:latin typeface="Arial MT"/>
                <a:cs typeface="Arial MT"/>
              </a:rPr>
              <a:t>y </a:t>
            </a:r>
            <a:r>
              <a:rPr lang="es-ES" spc="-5" dirty="0">
                <a:latin typeface="Arial MT"/>
                <a:cs typeface="Arial MT"/>
              </a:rPr>
              <a:t>2</a:t>
            </a:r>
            <a:r>
              <a:rPr sz="1800" spc="-5" dirty="0">
                <a:latin typeface="Arial MT"/>
                <a:cs typeface="Arial MT"/>
              </a:rPr>
              <a:t> </a:t>
            </a:r>
            <a:r>
              <a:rPr sz="1800" spc="-10" dirty="0">
                <a:latin typeface="Arial MT"/>
                <a:cs typeface="Arial MT"/>
              </a:rPr>
              <a:t>puntos </a:t>
            </a:r>
            <a:r>
              <a:rPr sz="1800" spc="5" dirty="0">
                <a:latin typeface="Arial MT"/>
                <a:cs typeface="Arial MT"/>
              </a:rPr>
              <a:t>de </a:t>
            </a:r>
            <a:r>
              <a:rPr sz="1800" spc="10" dirty="0">
                <a:latin typeface="Arial MT"/>
                <a:cs typeface="Arial MT"/>
              </a:rPr>
              <a:t> </a:t>
            </a:r>
            <a:r>
              <a:rPr sz="1800" spc="-5" dirty="0">
                <a:latin typeface="Arial MT"/>
                <a:cs typeface="Arial MT"/>
              </a:rPr>
              <a:t>control</a:t>
            </a:r>
            <a:r>
              <a:rPr sz="1800" spc="5" dirty="0">
                <a:latin typeface="Arial MT"/>
                <a:cs typeface="Arial MT"/>
              </a:rPr>
              <a:t> </a:t>
            </a:r>
            <a:r>
              <a:rPr sz="1800" spc="-10" dirty="0">
                <a:latin typeface="Arial MT"/>
                <a:cs typeface="Arial MT"/>
              </a:rPr>
              <a:t>del</a:t>
            </a:r>
            <a:r>
              <a:rPr sz="1800" dirty="0">
                <a:latin typeface="Arial MT"/>
                <a:cs typeface="Arial MT"/>
              </a:rPr>
              <a:t> </a:t>
            </a:r>
            <a:r>
              <a:rPr sz="1800" spc="-5" dirty="0">
                <a:latin typeface="Arial MT"/>
                <a:cs typeface="Arial MT"/>
              </a:rPr>
              <a:t>orden</a:t>
            </a:r>
            <a:r>
              <a:rPr sz="1800" spc="5" dirty="0">
                <a:latin typeface="Arial MT"/>
                <a:cs typeface="Arial MT"/>
              </a:rPr>
              <a:t> </a:t>
            </a:r>
            <a:r>
              <a:rPr sz="1800" spc="-5" dirty="0">
                <a:latin typeface="Arial MT"/>
                <a:cs typeface="Arial MT"/>
              </a:rPr>
              <a:t>municipal.</a:t>
            </a:r>
            <a:endParaRPr sz="1800" dirty="0">
              <a:latin typeface="Arial MT"/>
              <a:cs typeface="Arial MT"/>
            </a:endParaRPr>
          </a:p>
        </p:txBody>
      </p:sp>
      <p:pic>
        <p:nvPicPr>
          <p:cNvPr id="5" name="object 5"/>
          <p:cNvPicPr/>
          <p:nvPr/>
        </p:nvPicPr>
        <p:blipFill>
          <a:blip r:embed="rId2" cstate="print"/>
          <a:stretch>
            <a:fillRect/>
          </a:stretch>
        </p:blipFill>
        <p:spPr>
          <a:xfrm>
            <a:off x="5804915" y="3420591"/>
            <a:ext cx="4672636" cy="2326733"/>
          </a:xfrm>
          <a:prstGeom prst="rect">
            <a:avLst/>
          </a:prstGeom>
        </p:spPr>
      </p:pic>
      <p:pic>
        <p:nvPicPr>
          <p:cNvPr id="19" name="Imagen 18"/>
          <p:cNvPicPr>
            <a:picLocks noChangeAspect="1"/>
          </p:cNvPicPr>
          <p:nvPr/>
        </p:nvPicPr>
        <p:blipFill rotWithShape="1">
          <a:blip r:embed="rId3"/>
          <a:srcRect l="18155" t="42708" r="32651" b="42709"/>
          <a:stretch/>
        </p:blipFill>
        <p:spPr>
          <a:xfrm>
            <a:off x="1143001" y="3420591"/>
            <a:ext cx="4419600" cy="1066800"/>
          </a:xfrm>
          <a:prstGeom prst="rect">
            <a:avLst/>
          </a:prstGeom>
        </p:spPr>
      </p:pic>
      <p:pic>
        <p:nvPicPr>
          <p:cNvPr id="20" name="object 10"/>
          <p:cNvPicPr/>
          <p:nvPr/>
        </p:nvPicPr>
        <p:blipFill>
          <a:blip r:embed="rId4" cstate="print"/>
          <a:stretch>
            <a:fillRect/>
          </a:stretch>
        </p:blipFill>
        <p:spPr>
          <a:xfrm>
            <a:off x="11125200" y="5862403"/>
            <a:ext cx="902209" cy="919397"/>
          </a:xfrm>
          <a:prstGeom prst="rect">
            <a:avLst/>
          </a:prstGeom>
        </p:spPr>
      </p:pic>
      <p:pic>
        <p:nvPicPr>
          <p:cNvPr id="21" name="object 4"/>
          <p:cNvPicPr/>
          <p:nvPr/>
        </p:nvPicPr>
        <p:blipFill>
          <a:blip r:embed="rId5" cstate="print"/>
          <a:stretch>
            <a:fillRect/>
          </a:stretch>
        </p:blipFill>
        <p:spPr>
          <a:xfrm>
            <a:off x="228600" y="5594603"/>
            <a:ext cx="488618" cy="806197"/>
          </a:xfrm>
          <a:prstGeom prst="rect">
            <a:avLst/>
          </a:prstGeom>
        </p:spPr>
      </p:pic>
      <p:sp>
        <p:nvSpPr>
          <p:cNvPr id="23" name="object 5"/>
          <p:cNvSpPr txBox="1"/>
          <p:nvPr/>
        </p:nvSpPr>
        <p:spPr>
          <a:xfrm>
            <a:off x="265277" y="6417265"/>
            <a:ext cx="496723" cy="135935"/>
          </a:xfrm>
          <a:prstGeom prst="rect">
            <a:avLst/>
          </a:prstGeom>
        </p:spPr>
        <p:txBody>
          <a:bodyPr vert="horz" wrap="square" lIns="0" tIns="12700" rIns="0" bIns="0" rtlCol="0">
            <a:spAutoFit/>
          </a:bodyPr>
          <a:lstStyle/>
          <a:p>
            <a:pPr marL="12700">
              <a:lnSpc>
                <a:spcPct val="100000"/>
              </a:lnSpc>
              <a:spcBef>
                <a:spcPts val="100"/>
              </a:spcBef>
            </a:pPr>
            <a:r>
              <a:rPr sz="800" spc="-95" dirty="0">
                <a:latin typeface="Arial MT"/>
                <a:cs typeface="Arial MT"/>
              </a:rPr>
              <a:t>S</a:t>
            </a:r>
            <a:r>
              <a:rPr sz="800" spc="-105" dirty="0">
                <a:latin typeface="Arial MT"/>
                <a:cs typeface="Arial MT"/>
              </a:rPr>
              <a:t>C</a:t>
            </a:r>
            <a:r>
              <a:rPr sz="800" spc="-55" dirty="0">
                <a:latin typeface="Arial MT"/>
                <a:cs typeface="Arial MT"/>
              </a:rPr>
              <a:t> </a:t>
            </a:r>
            <a:r>
              <a:rPr sz="800" spc="-80" dirty="0">
                <a:latin typeface="Arial MT"/>
                <a:cs typeface="Arial MT"/>
              </a:rPr>
              <a:t>410</a:t>
            </a:r>
            <a:r>
              <a:rPr sz="800" spc="-75" dirty="0">
                <a:latin typeface="Arial MT"/>
                <a:cs typeface="Arial MT"/>
              </a:rPr>
              <a:t>0</a:t>
            </a:r>
            <a:r>
              <a:rPr sz="800" spc="-55" dirty="0">
                <a:latin typeface="Arial MT"/>
                <a:cs typeface="Arial MT"/>
              </a:rPr>
              <a:t>-</a:t>
            </a:r>
            <a:r>
              <a:rPr sz="800" spc="-80" dirty="0">
                <a:latin typeface="Arial MT"/>
                <a:cs typeface="Arial MT"/>
              </a:rPr>
              <a:t>1</a:t>
            </a:r>
            <a:endParaRPr sz="800" dirty="0">
              <a:latin typeface="Arial MT"/>
              <a:cs typeface="Arial MT"/>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bg>
      <p:bgPr>
        <a:solidFill>
          <a:srgbClr val="FFFFEF"/>
        </a:solidFill>
        <a:effectLst/>
      </p:bgPr>
    </p:bg>
    <p:spTree>
      <p:nvGrpSpPr>
        <p:cNvPr id="1" name=""/>
        <p:cNvGrpSpPr/>
        <p:nvPr/>
      </p:nvGrpSpPr>
      <p:grpSpPr>
        <a:xfrm>
          <a:off x="0" y="0"/>
          <a:ext cx="0" cy="0"/>
          <a:chOff x="0" y="0"/>
          <a:chExt cx="0" cy="0"/>
        </a:xfrm>
      </p:grpSpPr>
      <p:pic>
        <p:nvPicPr>
          <p:cNvPr id="3" name="object 3"/>
          <p:cNvPicPr/>
          <p:nvPr/>
        </p:nvPicPr>
        <p:blipFill>
          <a:blip r:embed="rId2" cstate="print"/>
          <a:stretch>
            <a:fillRect/>
          </a:stretch>
        </p:blipFill>
        <p:spPr>
          <a:xfrm>
            <a:off x="0" y="0"/>
            <a:ext cx="963166" cy="6847329"/>
          </a:xfrm>
          <a:prstGeom prst="rect">
            <a:avLst/>
          </a:prstGeom>
        </p:spPr>
      </p:pic>
      <p:sp>
        <p:nvSpPr>
          <p:cNvPr id="4" name="object 4"/>
          <p:cNvSpPr txBox="1">
            <a:spLocks noGrp="1"/>
          </p:cNvSpPr>
          <p:nvPr>
            <p:ph type="title"/>
          </p:nvPr>
        </p:nvSpPr>
        <p:spPr>
          <a:xfrm>
            <a:off x="571245" y="705358"/>
            <a:ext cx="9444990" cy="694421"/>
          </a:xfrm>
          <a:prstGeom prst="rect">
            <a:avLst/>
          </a:prstGeom>
          <a:solidFill>
            <a:srgbClr val="FDEA2A"/>
          </a:solidFill>
        </p:spPr>
        <p:txBody>
          <a:bodyPr vert="horz" wrap="square" lIns="0" tIns="321945" rIns="0" bIns="0" rtlCol="0">
            <a:spAutoFit/>
          </a:bodyPr>
          <a:lstStyle/>
          <a:p>
            <a:pPr marL="452755">
              <a:lnSpc>
                <a:spcPct val="100000"/>
              </a:lnSpc>
              <a:spcBef>
                <a:spcPts val="2535"/>
              </a:spcBef>
            </a:pPr>
            <a:r>
              <a:rPr sz="2400" b="1" spc="-185" dirty="0">
                <a:latin typeface="Tahoma"/>
                <a:cs typeface="Tahoma"/>
              </a:rPr>
              <a:t>EJECUCIÓN</a:t>
            </a:r>
            <a:r>
              <a:rPr sz="2400" b="1" spc="-250" dirty="0">
                <a:latin typeface="Tahoma"/>
                <a:cs typeface="Tahoma"/>
              </a:rPr>
              <a:t> </a:t>
            </a:r>
            <a:r>
              <a:rPr sz="2400" b="1" spc="-140" dirty="0">
                <a:latin typeface="Tahoma"/>
                <a:cs typeface="Tahoma"/>
              </a:rPr>
              <a:t>DEL</a:t>
            </a:r>
            <a:r>
              <a:rPr sz="2400" b="1" spc="-225" dirty="0">
                <a:latin typeface="Tahoma"/>
                <a:cs typeface="Tahoma"/>
              </a:rPr>
              <a:t> </a:t>
            </a:r>
            <a:r>
              <a:rPr sz="2400" b="1" spc="-105" dirty="0">
                <a:latin typeface="Tahoma"/>
                <a:cs typeface="Tahoma"/>
              </a:rPr>
              <a:t>PVCFT</a:t>
            </a:r>
            <a:r>
              <a:rPr sz="2400" b="1" spc="-215" dirty="0">
                <a:latin typeface="Tahoma"/>
                <a:cs typeface="Tahoma"/>
              </a:rPr>
              <a:t> </a:t>
            </a:r>
            <a:r>
              <a:rPr sz="2400" b="1" spc="-180" dirty="0">
                <a:latin typeface="Tahoma"/>
                <a:cs typeface="Tahoma"/>
              </a:rPr>
              <a:t>202</a:t>
            </a:r>
            <a:r>
              <a:rPr lang="es-ES" sz="2400" b="1" spc="-180" dirty="0">
                <a:latin typeface="Tahoma"/>
                <a:cs typeface="Tahoma"/>
              </a:rPr>
              <a:t>3</a:t>
            </a:r>
            <a:r>
              <a:rPr sz="2400" b="1" spc="-215" dirty="0">
                <a:latin typeface="Tahoma"/>
                <a:cs typeface="Tahoma"/>
              </a:rPr>
              <a:t> </a:t>
            </a:r>
            <a:r>
              <a:rPr sz="2400" b="1" spc="-290" dirty="0">
                <a:latin typeface="Tahoma"/>
                <a:cs typeface="Tahoma"/>
              </a:rPr>
              <a:t>PRIMER</a:t>
            </a:r>
            <a:r>
              <a:rPr sz="2400" b="1" spc="-240" dirty="0">
                <a:latin typeface="Tahoma"/>
                <a:cs typeface="Tahoma"/>
              </a:rPr>
              <a:t> </a:t>
            </a:r>
            <a:r>
              <a:rPr sz="2400" b="1" spc="-150" dirty="0">
                <a:latin typeface="Tahoma"/>
                <a:cs typeface="Tahoma"/>
              </a:rPr>
              <a:t>SEMESTRE</a:t>
            </a:r>
            <a:endParaRPr sz="2400" dirty="0">
              <a:latin typeface="Tahoma"/>
              <a:cs typeface="Tahoma"/>
            </a:endParaRPr>
          </a:p>
        </p:txBody>
      </p:sp>
      <p:sp>
        <p:nvSpPr>
          <p:cNvPr id="5" name="object 5"/>
          <p:cNvSpPr txBox="1"/>
          <p:nvPr/>
        </p:nvSpPr>
        <p:spPr>
          <a:xfrm>
            <a:off x="1295400" y="1498332"/>
            <a:ext cx="10400665" cy="2228174"/>
          </a:xfrm>
          <a:prstGeom prst="rect">
            <a:avLst/>
          </a:prstGeom>
        </p:spPr>
        <p:txBody>
          <a:bodyPr vert="horz" wrap="square" lIns="0" tIns="12065" rIns="0" bIns="0" rtlCol="0">
            <a:spAutoFit/>
          </a:bodyPr>
          <a:lstStyle/>
          <a:p>
            <a:pPr algn="just"/>
            <a:r>
              <a:rPr lang="es-ES" sz="1800" dirty="0">
                <a:effectLst/>
                <a:latin typeface="Arial" panose="020B0604020202020204" pitchFamily="34" charset="0"/>
                <a:ea typeface="Times New Roman" panose="02020603050405020304" pitchFamily="18" charset="0"/>
                <a:cs typeface="Times New Roman" panose="02020603050405020304" pitchFamily="18" charset="0"/>
              </a:rPr>
              <a:t>A corte del 30 de noviembre de 2023, se concluye que el PVCFT 2023 primer semestre tiene el 100% de cumplimiento, cinco (5) Auditorias Financiera y de Gestión,  un (1) informe de gestión presupuestal de los sujetos de control, un (1) informe sobre el estado de los recursos naturales y medio ambiente, un (1) informe de revisión de la implementación del modelo integrado de planeación y gestión-MIPG- de los sujetos de control de la vigencia 2022, los cuales se encuentran en 100% de la etapa de planeación, 100% frente a la etapa de ejecución y 100%  en la etapa de archivo e informe. Así mismo se incluyeron dos (2) actuaciones especiales de fiscalización las cuales se encuentran en etapa de informe y archivo en un 100%.</a:t>
            </a:r>
            <a:endParaRPr lang="es-CO" sz="1800" dirty="0">
              <a:effectLst/>
              <a:latin typeface="Arial" panose="020B0604020202020204" pitchFamily="34" charset="0"/>
              <a:ea typeface="Times New Roman" panose="02020603050405020304" pitchFamily="18" charset="0"/>
              <a:cs typeface="Times New Roman" panose="02020603050405020304" pitchFamily="18" charset="0"/>
            </a:endParaRPr>
          </a:p>
        </p:txBody>
      </p:sp>
      <p:pic>
        <p:nvPicPr>
          <p:cNvPr id="19" name="object 4">
            <a:extLst>
              <a:ext uri="{FF2B5EF4-FFF2-40B4-BE49-F238E27FC236}">
                <a16:creationId xmlns:a16="http://schemas.microsoft.com/office/drawing/2014/main" id="{839F3551-FACB-4583-B329-B2C1FE7C9C48}"/>
              </a:ext>
            </a:extLst>
          </p:cNvPr>
          <p:cNvPicPr/>
          <p:nvPr/>
        </p:nvPicPr>
        <p:blipFill>
          <a:blip r:embed="rId3" cstate="print"/>
          <a:stretch>
            <a:fillRect/>
          </a:stretch>
        </p:blipFill>
        <p:spPr>
          <a:xfrm>
            <a:off x="228600" y="5594603"/>
            <a:ext cx="488618" cy="806197"/>
          </a:xfrm>
          <a:prstGeom prst="rect">
            <a:avLst/>
          </a:prstGeom>
        </p:spPr>
      </p:pic>
      <p:sp>
        <p:nvSpPr>
          <p:cNvPr id="20" name="object 5">
            <a:extLst>
              <a:ext uri="{FF2B5EF4-FFF2-40B4-BE49-F238E27FC236}">
                <a16:creationId xmlns:a16="http://schemas.microsoft.com/office/drawing/2014/main" id="{3544BD6C-C822-4B54-8349-E6E0F301CF9C}"/>
              </a:ext>
            </a:extLst>
          </p:cNvPr>
          <p:cNvSpPr txBox="1"/>
          <p:nvPr/>
        </p:nvSpPr>
        <p:spPr>
          <a:xfrm>
            <a:off x="265277" y="6417265"/>
            <a:ext cx="496723" cy="135935"/>
          </a:xfrm>
          <a:prstGeom prst="rect">
            <a:avLst/>
          </a:prstGeom>
        </p:spPr>
        <p:txBody>
          <a:bodyPr vert="horz" wrap="square" lIns="0" tIns="12700" rIns="0" bIns="0" rtlCol="0">
            <a:spAutoFit/>
          </a:bodyPr>
          <a:lstStyle/>
          <a:p>
            <a:pPr marL="12700">
              <a:lnSpc>
                <a:spcPct val="100000"/>
              </a:lnSpc>
              <a:spcBef>
                <a:spcPts val="100"/>
              </a:spcBef>
            </a:pPr>
            <a:r>
              <a:rPr sz="800" spc="-95" dirty="0">
                <a:latin typeface="Arial MT"/>
                <a:cs typeface="Arial MT"/>
              </a:rPr>
              <a:t>S</a:t>
            </a:r>
            <a:r>
              <a:rPr sz="800" spc="-105" dirty="0">
                <a:latin typeface="Arial MT"/>
                <a:cs typeface="Arial MT"/>
              </a:rPr>
              <a:t>C</a:t>
            </a:r>
            <a:r>
              <a:rPr sz="800" spc="-55" dirty="0">
                <a:latin typeface="Arial MT"/>
                <a:cs typeface="Arial MT"/>
              </a:rPr>
              <a:t> </a:t>
            </a:r>
            <a:r>
              <a:rPr sz="800" spc="-80" dirty="0">
                <a:latin typeface="Arial MT"/>
                <a:cs typeface="Arial MT"/>
              </a:rPr>
              <a:t>410</a:t>
            </a:r>
            <a:r>
              <a:rPr sz="800" spc="-75" dirty="0">
                <a:latin typeface="Arial MT"/>
                <a:cs typeface="Arial MT"/>
              </a:rPr>
              <a:t>0</a:t>
            </a:r>
            <a:r>
              <a:rPr sz="800" spc="-55" dirty="0">
                <a:latin typeface="Arial MT"/>
                <a:cs typeface="Arial MT"/>
              </a:rPr>
              <a:t>-</a:t>
            </a:r>
            <a:r>
              <a:rPr sz="800" spc="-80" dirty="0">
                <a:latin typeface="Arial MT"/>
                <a:cs typeface="Arial MT"/>
              </a:rPr>
              <a:t>1</a:t>
            </a:r>
            <a:endParaRPr sz="800" dirty="0">
              <a:latin typeface="Arial MT"/>
              <a:cs typeface="Arial MT"/>
            </a:endParaRPr>
          </a:p>
        </p:txBody>
      </p:sp>
      <p:pic>
        <p:nvPicPr>
          <p:cNvPr id="21" name="object 10">
            <a:extLst>
              <a:ext uri="{FF2B5EF4-FFF2-40B4-BE49-F238E27FC236}">
                <a16:creationId xmlns:a16="http://schemas.microsoft.com/office/drawing/2014/main" id="{E83CA7AE-0206-488B-A92A-6614368669FD}"/>
              </a:ext>
            </a:extLst>
          </p:cNvPr>
          <p:cNvPicPr/>
          <p:nvPr/>
        </p:nvPicPr>
        <p:blipFill>
          <a:blip r:embed="rId4" cstate="print"/>
          <a:stretch>
            <a:fillRect/>
          </a:stretch>
        </p:blipFill>
        <p:spPr>
          <a:xfrm>
            <a:off x="11125200" y="5862403"/>
            <a:ext cx="902209" cy="919397"/>
          </a:xfrm>
          <a:prstGeom prst="rect">
            <a:avLst/>
          </a:prstGeom>
        </p:spPr>
      </p:pic>
      <p:pic>
        <p:nvPicPr>
          <p:cNvPr id="9" name="Imagen 8">
            <a:extLst>
              <a:ext uri="{FF2B5EF4-FFF2-40B4-BE49-F238E27FC236}">
                <a16:creationId xmlns:a16="http://schemas.microsoft.com/office/drawing/2014/main" id="{063AC977-285A-490B-8F4C-788AD69839AC}"/>
              </a:ext>
            </a:extLst>
          </p:cNvPr>
          <p:cNvPicPr>
            <a:picLocks noChangeAspect="1"/>
          </p:cNvPicPr>
          <p:nvPr/>
        </p:nvPicPr>
        <p:blipFill>
          <a:blip r:embed="rId5"/>
          <a:stretch>
            <a:fillRect/>
          </a:stretch>
        </p:blipFill>
        <p:spPr>
          <a:xfrm>
            <a:off x="1451078" y="3825059"/>
            <a:ext cx="4724732" cy="2728141"/>
          </a:xfrm>
          <a:prstGeom prst="rect">
            <a:avLst/>
          </a:prstGeom>
        </p:spPr>
      </p:pic>
      <p:pic>
        <p:nvPicPr>
          <p:cNvPr id="10" name="Imagen 9">
            <a:extLst>
              <a:ext uri="{FF2B5EF4-FFF2-40B4-BE49-F238E27FC236}">
                <a16:creationId xmlns:a16="http://schemas.microsoft.com/office/drawing/2014/main" id="{228A4FFC-B74A-4C8B-BC4B-D518691B8443}"/>
              </a:ext>
            </a:extLst>
          </p:cNvPr>
          <p:cNvPicPr>
            <a:picLocks noChangeAspect="1"/>
          </p:cNvPicPr>
          <p:nvPr/>
        </p:nvPicPr>
        <p:blipFill>
          <a:blip r:embed="rId6"/>
          <a:stretch>
            <a:fillRect/>
          </a:stretch>
        </p:blipFill>
        <p:spPr>
          <a:xfrm>
            <a:off x="6597759" y="3825059"/>
            <a:ext cx="4451241" cy="2728141"/>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71245" y="705358"/>
            <a:ext cx="9444990" cy="694421"/>
          </a:xfrm>
          <a:prstGeom prst="rect">
            <a:avLst/>
          </a:prstGeom>
          <a:solidFill>
            <a:srgbClr val="FDEA2A"/>
          </a:solidFill>
        </p:spPr>
        <p:txBody>
          <a:bodyPr vert="horz" wrap="square" lIns="0" tIns="321945" rIns="0" bIns="0" rtlCol="0">
            <a:spAutoFit/>
          </a:bodyPr>
          <a:lstStyle/>
          <a:p>
            <a:pPr marL="452755">
              <a:lnSpc>
                <a:spcPct val="100000"/>
              </a:lnSpc>
              <a:spcBef>
                <a:spcPts val="2535"/>
              </a:spcBef>
            </a:pPr>
            <a:r>
              <a:rPr sz="2400" b="1" spc="-185" dirty="0">
                <a:latin typeface="Tahoma"/>
                <a:cs typeface="Tahoma"/>
              </a:rPr>
              <a:t>EJECUCIÓN</a:t>
            </a:r>
            <a:r>
              <a:rPr sz="2400" b="1" spc="-250" dirty="0">
                <a:latin typeface="Tahoma"/>
                <a:cs typeface="Tahoma"/>
              </a:rPr>
              <a:t> </a:t>
            </a:r>
            <a:r>
              <a:rPr sz="2400" b="1" spc="-140" dirty="0">
                <a:latin typeface="Tahoma"/>
                <a:cs typeface="Tahoma"/>
              </a:rPr>
              <a:t>DEL</a:t>
            </a:r>
            <a:r>
              <a:rPr sz="2400" b="1" spc="-225" dirty="0">
                <a:latin typeface="Tahoma"/>
                <a:cs typeface="Tahoma"/>
              </a:rPr>
              <a:t> </a:t>
            </a:r>
            <a:r>
              <a:rPr sz="2400" b="1" spc="-105" dirty="0">
                <a:latin typeface="Tahoma"/>
                <a:cs typeface="Tahoma"/>
              </a:rPr>
              <a:t>PVCFT</a:t>
            </a:r>
            <a:r>
              <a:rPr sz="2400" b="1" spc="-215" dirty="0">
                <a:latin typeface="Tahoma"/>
                <a:cs typeface="Tahoma"/>
              </a:rPr>
              <a:t> </a:t>
            </a:r>
            <a:r>
              <a:rPr sz="2400" b="1" spc="-180" dirty="0">
                <a:latin typeface="Tahoma"/>
                <a:cs typeface="Tahoma"/>
              </a:rPr>
              <a:t>202</a:t>
            </a:r>
            <a:r>
              <a:rPr lang="es-CO" sz="2400" b="1" spc="-180" dirty="0">
                <a:latin typeface="Tahoma"/>
                <a:cs typeface="Tahoma"/>
              </a:rPr>
              <a:t>3</a:t>
            </a:r>
            <a:r>
              <a:rPr sz="2400" b="1" spc="-215" dirty="0">
                <a:latin typeface="Tahoma"/>
                <a:cs typeface="Tahoma"/>
              </a:rPr>
              <a:t> </a:t>
            </a:r>
            <a:r>
              <a:rPr sz="2400" b="1" spc="-290" dirty="0">
                <a:latin typeface="Tahoma"/>
                <a:cs typeface="Tahoma"/>
              </a:rPr>
              <a:t>PRIMER</a:t>
            </a:r>
            <a:r>
              <a:rPr sz="2400" b="1" spc="-240" dirty="0">
                <a:latin typeface="Tahoma"/>
                <a:cs typeface="Tahoma"/>
              </a:rPr>
              <a:t> </a:t>
            </a:r>
            <a:r>
              <a:rPr sz="2400" b="1" spc="-150" dirty="0">
                <a:latin typeface="Tahoma"/>
                <a:cs typeface="Tahoma"/>
              </a:rPr>
              <a:t>SEMESTRE</a:t>
            </a:r>
            <a:endParaRPr sz="2400" dirty="0">
              <a:latin typeface="Tahoma"/>
              <a:cs typeface="Tahoma"/>
            </a:endParaRPr>
          </a:p>
        </p:txBody>
      </p:sp>
      <p:sp>
        <p:nvSpPr>
          <p:cNvPr id="3" name="object 3"/>
          <p:cNvSpPr txBox="1"/>
          <p:nvPr/>
        </p:nvSpPr>
        <p:spPr>
          <a:xfrm>
            <a:off x="1600200" y="2057400"/>
            <a:ext cx="9201785" cy="513080"/>
          </a:xfrm>
          <a:prstGeom prst="rect">
            <a:avLst/>
          </a:prstGeom>
        </p:spPr>
        <p:txBody>
          <a:bodyPr vert="horz" wrap="square" lIns="0" tIns="12065" rIns="0" bIns="0" rtlCol="0">
            <a:spAutoFit/>
          </a:bodyPr>
          <a:lstStyle/>
          <a:p>
            <a:pPr marL="12700" marR="5080">
              <a:lnSpc>
                <a:spcPct val="100000"/>
              </a:lnSpc>
              <a:spcBef>
                <a:spcPts val="95"/>
              </a:spcBef>
            </a:pPr>
            <a:r>
              <a:rPr sz="1600" spc="-5" dirty="0">
                <a:latin typeface="Verdana" panose="020B0604030504040204" pitchFamily="34" charset="0"/>
                <a:ea typeface="Verdana" panose="020B0604030504040204" pitchFamily="34" charset="0"/>
                <a:cs typeface="Arial MT"/>
              </a:rPr>
              <a:t>En</a:t>
            </a:r>
            <a:r>
              <a:rPr sz="1600" spc="60" dirty="0">
                <a:latin typeface="Verdana" panose="020B0604030504040204" pitchFamily="34" charset="0"/>
                <a:ea typeface="Verdana" panose="020B0604030504040204" pitchFamily="34" charset="0"/>
                <a:cs typeface="Arial MT"/>
              </a:rPr>
              <a:t> </a:t>
            </a:r>
            <a:r>
              <a:rPr sz="1600" spc="-5" dirty="0">
                <a:latin typeface="Verdana" panose="020B0604030504040204" pitchFamily="34" charset="0"/>
                <a:ea typeface="Verdana" panose="020B0604030504040204" pitchFamily="34" charset="0"/>
                <a:cs typeface="Arial MT"/>
              </a:rPr>
              <a:t>el</a:t>
            </a:r>
            <a:r>
              <a:rPr sz="1600" spc="65" dirty="0">
                <a:latin typeface="Verdana" panose="020B0604030504040204" pitchFamily="34" charset="0"/>
                <a:ea typeface="Verdana" panose="020B0604030504040204" pitchFamily="34" charset="0"/>
                <a:cs typeface="Arial MT"/>
              </a:rPr>
              <a:t> </a:t>
            </a:r>
            <a:r>
              <a:rPr sz="1600" spc="-10" dirty="0">
                <a:latin typeface="Verdana" panose="020B0604030504040204" pitchFamily="34" charset="0"/>
                <a:ea typeface="Verdana" panose="020B0604030504040204" pitchFamily="34" charset="0"/>
                <a:cs typeface="Arial MT"/>
              </a:rPr>
              <a:t>primer</a:t>
            </a:r>
            <a:r>
              <a:rPr sz="1600" spc="65" dirty="0">
                <a:latin typeface="Verdana" panose="020B0604030504040204" pitchFamily="34" charset="0"/>
                <a:ea typeface="Verdana" panose="020B0604030504040204" pitchFamily="34" charset="0"/>
                <a:cs typeface="Arial MT"/>
              </a:rPr>
              <a:t> </a:t>
            </a:r>
            <a:r>
              <a:rPr sz="1600" spc="-5" dirty="0">
                <a:latin typeface="Verdana" panose="020B0604030504040204" pitchFamily="34" charset="0"/>
                <a:ea typeface="Verdana" panose="020B0604030504040204" pitchFamily="34" charset="0"/>
                <a:cs typeface="Arial MT"/>
              </a:rPr>
              <a:t>semestre</a:t>
            </a:r>
            <a:r>
              <a:rPr sz="1600" spc="60" dirty="0">
                <a:latin typeface="Verdana" panose="020B0604030504040204" pitchFamily="34" charset="0"/>
                <a:ea typeface="Verdana" panose="020B0604030504040204" pitchFamily="34" charset="0"/>
                <a:cs typeface="Arial MT"/>
              </a:rPr>
              <a:t> </a:t>
            </a:r>
            <a:r>
              <a:rPr sz="1600" dirty="0">
                <a:latin typeface="Verdana" panose="020B0604030504040204" pitchFamily="34" charset="0"/>
                <a:ea typeface="Verdana" panose="020B0604030504040204" pitchFamily="34" charset="0"/>
                <a:cs typeface="Arial MT"/>
              </a:rPr>
              <a:t>se</a:t>
            </a:r>
            <a:r>
              <a:rPr sz="1600" spc="60" dirty="0">
                <a:latin typeface="Verdana" panose="020B0604030504040204" pitchFamily="34" charset="0"/>
                <a:ea typeface="Verdana" panose="020B0604030504040204" pitchFamily="34" charset="0"/>
                <a:cs typeface="Arial MT"/>
              </a:rPr>
              <a:t> </a:t>
            </a:r>
            <a:r>
              <a:rPr sz="1600" spc="-5" dirty="0" err="1">
                <a:latin typeface="Verdana" panose="020B0604030504040204" pitchFamily="34" charset="0"/>
                <a:ea typeface="Verdana" panose="020B0604030504040204" pitchFamily="34" charset="0"/>
                <a:cs typeface="Arial MT"/>
              </a:rPr>
              <a:t>suscribieron</a:t>
            </a:r>
            <a:r>
              <a:rPr sz="1600" spc="70" dirty="0">
                <a:latin typeface="Verdana" panose="020B0604030504040204" pitchFamily="34" charset="0"/>
                <a:ea typeface="Verdana" panose="020B0604030504040204" pitchFamily="34" charset="0"/>
                <a:cs typeface="Arial MT"/>
              </a:rPr>
              <a:t> </a:t>
            </a:r>
            <a:r>
              <a:rPr lang="es-CO" sz="1600" spc="-5" dirty="0">
                <a:latin typeface="Verdana" panose="020B0604030504040204" pitchFamily="34" charset="0"/>
                <a:ea typeface="Verdana" panose="020B0604030504040204" pitchFamily="34" charset="0"/>
                <a:cs typeface="Arial MT"/>
              </a:rPr>
              <a:t>siete</a:t>
            </a:r>
            <a:r>
              <a:rPr sz="1600" spc="65" dirty="0">
                <a:latin typeface="Verdana" panose="020B0604030504040204" pitchFamily="34" charset="0"/>
                <a:ea typeface="Verdana" panose="020B0604030504040204" pitchFamily="34" charset="0"/>
                <a:cs typeface="Arial MT"/>
              </a:rPr>
              <a:t> </a:t>
            </a:r>
            <a:r>
              <a:rPr sz="1600" spc="-35" dirty="0">
                <a:latin typeface="Verdana" panose="020B0604030504040204" pitchFamily="34" charset="0"/>
                <a:ea typeface="Verdana" panose="020B0604030504040204" pitchFamily="34" charset="0"/>
                <a:cs typeface="Arial MT"/>
              </a:rPr>
              <a:t>(</a:t>
            </a:r>
            <a:r>
              <a:rPr lang="es-CO" sz="1600" spc="-35" dirty="0">
                <a:latin typeface="Verdana" panose="020B0604030504040204" pitchFamily="34" charset="0"/>
                <a:ea typeface="Verdana" panose="020B0604030504040204" pitchFamily="34" charset="0"/>
                <a:cs typeface="Arial MT"/>
              </a:rPr>
              <a:t>07</a:t>
            </a:r>
            <a:r>
              <a:rPr sz="1600" spc="-35" dirty="0">
                <a:latin typeface="Verdana" panose="020B0604030504040204" pitchFamily="34" charset="0"/>
                <a:ea typeface="Verdana" panose="020B0604030504040204" pitchFamily="34" charset="0"/>
                <a:cs typeface="Arial MT"/>
              </a:rPr>
              <a:t>)</a:t>
            </a:r>
            <a:r>
              <a:rPr sz="1600" spc="60" dirty="0">
                <a:latin typeface="Verdana" panose="020B0604030504040204" pitchFamily="34" charset="0"/>
                <a:ea typeface="Verdana" panose="020B0604030504040204" pitchFamily="34" charset="0"/>
                <a:cs typeface="Arial MT"/>
              </a:rPr>
              <a:t> </a:t>
            </a:r>
            <a:r>
              <a:rPr sz="1600" spc="-5" dirty="0">
                <a:latin typeface="Verdana" panose="020B0604030504040204" pitchFamily="34" charset="0"/>
                <a:ea typeface="Verdana" panose="020B0604030504040204" pitchFamily="34" charset="0"/>
                <a:cs typeface="Arial MT"/>
              </a:rPr>
              <a:t>planes</a:t>
            </a:r>
            <a:r>
              <a:rPr sz="1600" spc="75" dirty="0">
                <a:latin typeface="Verdana" panose="020B0604030504040204" pitchFamily="34" charset="0"/>
                <a:ea typeface="Verdana" panose="020B0604030504040204" pitchFamily="34" charset="0"/>
                <a:cs typeface="Arial MT"/>
              </a:rPr>
              <a:t> </a:t>
            </a:r>
            <a:r>
              <a:rPr sz="1600" spc="-5" dirty="0">
                <a:latin typeface="Verdana" panose="020B0604030504040204" pitchFamily="34" charset="0"/>
                <a:ea typeface="Verdana" panose="020B0604030504040204" pitchFamily="34" charset="0"/>
                <a:cs typeface="Arial MT"/>
              </a:rPr>
              <a:t>de</a:t>
            </a:r>
            <a:r>
              <a:rPr sz="1600" spc="60" dirty="0">
                <a:latin typeface="Verdana" panose="020B0604030504040204" pitchFamily="34" charset="0"/>
                <a:ea typeface="Verdana" panose="020B0604030504040204" pitchFamily="34" charset="0"/>
                <a:cs typeface="Arial MT"/>
              </a:rPr>
              <a:t> </a:t>
            </a:r>
            <a:r>
              <a:rPr sz="1600" spc="-5" dirty="0">
                <a:latin typeface="Verdana" panose="020B0604030504040204" pitchFamily="34" charset="0"/>
                <a:ea typeface="Verdana" panose="020B0604030504040204" pitchFamily="34" charset="0"/>
                <a:cs typeface="Arial MT"/>
              </a:rPr>
              <a:t>mejoramiento</a:t>
            </a:r>
            <a:r>
              <a:rPr sz="1600" spc="70" dirty="0">
                <a:latin typeface="Verdana" panose="020B0604030504040204" pitchFamily="34" charset="0"/>
                <a:ea typeface="Verdana" panose="020B0604030504040204" pitchFamily="34" charset="0"/>
                <a:cs typeface="Arial MT"/>
              </a:rPr>
              <a:t> </a:t>
            </a:r>
            <a:r>
              <a:rPr sz="1600" spc="-5" dirty="0">
                <a:latin typeface="Verdana" panose="020B0604030504040204" pitchFamily="34" charset="0"/>
                <a:ea typeface="Verdana" panose="020B0604030504040204" pitchFamily="34" charset="0"/>
                <a:cs typeface="Arial MT"/>
              </a:rPr>
              <a:t>los</a:t>
            </a:r>
            <a:r>
              <a:rPr sz="1600" spc="70" dirty="0">
                <a:latin typeface="Verdana" panose="020B0604030504040204" pitchFamily="34" charset="0"/>
                <a:ea typeface="Verdana" panose="020B0604030504040204" pitchFamily="34" charset="0"/>
                <a:cs typeface="Arial MT"/>
              </a:rPr>
              <a:t> </a:t>
            </a:r>
            <a:r>
              <a:rPr sz="1600" spc="-10" dirty="0">
                <a:latin typeface="Verdana" panose="020B0604030504040204" pitchFamily="34" charset="0"/>
                <a:ea typeface="Verdana" panose="020B0604030504040204" pitchFamily="34" charset="0"/>
                <a:cs typeface="Arial MT"/>
              </a:rPr>
              <a:t>cuales</a:t>
            </a:r>
            <a:r>
              <a:rPr sz="1600" spc="70" dirty="0">
                <a:latin typeface="Verdana" panose="020B0604030504040204" pitchFamily="34" charset="0"/>
                <a:ea typeface="Verdana" panose="020B0604030504040204" pitchFamily="34" charset="0"/>
                <a:cs typeface="Arial MT"/>
              </a:rPr>
              <a:t> </a:t>
            </a:r>
            <a:r>
              <a:rPr sz="1600" spc="-5" dirty="0">
                <a:latin typeface="Verdana" panose="020B0604030504040204" pitchFamily="34" charset="0"/>
                <a:ea typeface="Verdana" panose="020B0604030504040204" pitchFamily="34" charset="0"/>
                <a:cs typeface="Arial MT"/>
              </a:rPr>
              <a:t>están</a:t>
            </a:r>
            <a:r>
              <a:rPr sz="1600" spc="65" dirty="0">
                <a:latin typeface="Verdana" panose="020B0604030504040204" pitchFamily="34" charset="0"/>
                <a:ea typeface="Verdana" panose="020B0604030504040204" pitchFamily="34" charset="0"/>
                <a:cs typeface="Arial MT"/>
              </a:rPr>
              <a:t> </a:t>
            </a:r>
            <a:r>
              <a:rPr sz="1600" spc="-10" dirty="0">
                <a:latin typeface="Verdana" panose="020B0604030504040204" pitchFamily="34" charset="0"/>
                <a:ea typeface="Verdana" panose="020B0604030504040204" pitchFamily="34" charset="0"/>
                <a:cs typeface="Arial MT"/>
              </a:rPr>
              <a:t>publicados </a:t>
            </a:r>
            <a:r>
              <a:rPr sz="1600" spc="-430" dirty="0">
                <a:latin typeface="Verdana" panose="020B0604030504040204" pitchFamily="34" charset="0"/>
                <a:ea typeface="Verdana" panose="020B0604030504040204" pitchFamily="34" charset="0"/>
                <a:cs typeface="Arial MT"/>
              </a:rPr>
              <a:t> </a:t>
            </a:r>
            <a:r>
              <a:rPr sz="1600" spc="-5" dirty="0">
                <a:latin typeface="Verdana" panose="020B0604030504040204" pitchFamily="34" charset="0"/>
                <a:ea typeface="Verdana" panose="020B0604030504040204" pitchFamily="34" charset="0"/>
                <a:cs typeface="Arial MT"/>
              </a:rPr>
              <a:t>en</a:t>
            </a:r>
            <a:r>
              <a:rPr sz="1600" spc="-10" dirty="0">
                <a:latin typeface="Verdana" panose="020B0604030504040204" pitchFamily="34" charset="0"/>
                <a:ea typeface="Verdana" panose="020B0604030504040204" pitchFamily="34" charset="0"/>
                <a:cs typeface="Arial MT"/>
              </a:rPr>
              <a:t> </a:t>
            </a:r>
            <a:r>
              <a:rPr sz="1600" dirty="0">
                <a:latin typeface="Verdana" panose="020B0604030504040204" pitchFamily="34" charset="0"/>
                <a:ea typeface="Verdana" panose="020B0604030504040204" pitchFamily="34" charset="0"/>
                <a:cs typeface="Arial MT"/>
              </a:rPr>
              <a:t>la</a:t>
            </a:r>
            <a:r>
              <a:rPr sz="1600" spc="-5" dirty="0">
                <a:latin typeface="Verdana" panose="020B0604030504040204" pitchFamily="34" charset="0"/>
                <a:ea typeface="Verdana" panose="020B0604030504040204" pitchFamily="34" charset="0"/>
                <a:cs typeface="Arial MT"/>
              </a:rPr>
              <a:t> página</a:t>
            </a:r>
            <a:r>
              <a:rPr sz="1600" spc="-10" dirty="0">
                <a:latin typeface="Verdana" panose="020B0604030504040204" pitchFamily="34" charset="0"/>
                <a:ea typeface="Verdana" panose="020B0604030504040204" pitchFamily="34" charset="0"/>
                <a:cs typeface="Arial MT"/>
              </a:rPr>
              <a:t> web</a:t>
            </a:r>
            <a:r>
              <a:rPr sz="1600" spc="20" dirty="0">
                <a:latin typeface="Verdana" panose="020B0604030504040204" pitchFamily="34" charset="0"/>
                <a:ea typeface="Verdana" panose="020B0604030504040204" pitchFamily="34" charset="0"/>
                <a:cs typeface="Arial MT"/>
              </a:rPr>
              <a:t> </a:t>
            </a:r>
            <a:r>
              <a:rPr sz="1600" spc="-5" dirty="0">
                <a:latin typeface="Verdana" panose="020B0604030504040204" pitchFamily="34" charset="0"/>
                <a:ea typeface="Verdana" panose="020B0604030504040204" pitchFamily="34" charset="0"/>
                <a:cs typeface="Arial MT"/>
              </a:rPr>
              <a:t>de </a:t>
            </a:r>
            <a:r>
              <a:rPr sz="1600" dirty="0">
                <a:latin typeface="Verdana" panose="020B0604030504040204" pitchFamily="34" charset="0"/>
                <a:ea typeface="Verdana" panose="020B0604030504040204" pitchFamily="34" charset="0"/>
                <a:cs typeface="Arial MT"/>
              </a:rPr>
              <a:t>la</a:t>
            </a:r>
            <a:r>
              <a:rPr sz="1600" spc="-5" dirty="0">
                <a:latin typeface="Verdana" panose="020B0604030504040204" pitchFamily="34" charset="0"/>
                <a:ea typeface="Verdana" panose="020B0604030504040204" pitchFamily="34" charset="0"/>
                <a:cs typeface="Arial MT"/>
              </a:rPr>
              <a:t> entidad.</a:t>
            </a:r>
            <a:endParaRPr sz="1600" dirty="0">
              <a:latin typeface="Verdana" panose="020B0604030504040204" pitchFamily="34" charset="0"/>
              <a:ea typeface="Verdana" panose="020B0604030504040204" pitchFamily="34" charset="0"/>
              <a:cs typeface="Arial MT"/>
            </a:endParaRPr>
          </a:p>
        </p:txBody>
      </p:sp>
      <p:pic>
        <p:nvPicPr>
          <p:cNvPr id="16" name="object 10">
            <a:extLst>
              <a:ext uri="{FF2B5EF4-FFF2-40B4-BE49-F238E27FC236}">
                <a16:creationId xmlns:a16="http://schemas.microsoft.com/office/drawing/2014/main" id="{0AE6F773-4429-4D87-AD10-14311EB976B6}"/>
              </a:ext>
            </a:extLst>
          </p:cNvPr>
          <p:cNvPicPr/>
          <p:nvPr/>
        </p:nvPicPr>
        <p:blipFill>
          <a:blip r:embed="rId2" cstate="print"/>
          <a:stretch>
            <a:fillRect/>
          </a:stretch>
        </p:blipFill>
        <p:spPr>
          <a:xfrm>
            <a:off x="11125200" y="5862403"/>
            <a:ext cx="902209" cy="919397"/>
          </a:xfrm>
          <a:prstGeom prst="rect">
            <a:avLst/>
          </a:prstGeom>
        </p:spPr>
      </p:pic>
      <p:pic>
        <p:nvPicPr>
          <p:cNvPr id="17" name="object 4">
            <a:extLst>
              <a:ext uri="{FF2B5EF4-FFF2-40B4-BE49-F238E27FC236}">
                <a16:creationId xmlns:a16="http://schemas.microsoft.com/office/drawing/2014/main" id="{D2B1AD7D-9953-42C0-9AC6-CBDC41087B8A}"/>
              </a:ext>
            </a:extLst>
          </p:cNvPr>
          <p:cNvPicPr/>
          <p:nvPr/>
        </p:nvPicPr>
        <p:blipFill>
          <a:blip r:embed="rId3" cstate="print"/>
          <a:stretch>
            <a:fillRect/>
          </a:stretch>
        </p:blipFill>
        <p:spPr>
          <a:xfrm>
            <a:off x="228600" y="5594603"/>
            <a:ext cx="488618" cy="806197"/>
          </a:xfrm>
          <a:prstGeom prst="rect">
            <a:avLst/>
          </a:prstGeom>
        </p:spPr>
      </p:pic>
      <p:sp>
        <p:nvSpPr>
          <p:cNvPr id="18" name="object 5">
            <a:extLst>
              <a:ext uri="{FF2B5EF4-FFF2-40B4-BE49-F238E27FC236}">
                <a16:creationId xmlns:a16="http://schemas.microsoft.com/office/drawing/2014/main" id="{2FC49616-674E-4783-95BB-575C87865877}"/>
              </a:ext>
            </a:extLst>
          </p:cNvPr>
          <p:cNvSpPr txBox="1"/>
          <p:nvPr/>
        </p:nvSpPr>
        <p:spPr>
          <a:xfrm>
            <a:off x="265277" y="6417265"/>
            <a:ext cx="496723" cy="135935"/>
          </a:xfrm>
          <a:prstGeom prst="rect">
            <a:avLst/>
          </a:prstGeom>
        </p:spPr>
        <p:txBody>
          <a:bodyPr vert="horz" wrap="square" lIns="0" tIns="12700" rIns="0" bIns="0" rtlCol="0">
            <a:spAutoFit/>
          </a:bodyPr>
          <a:lstStyle/>
          <a:p>
            <a:pPr marL="12700">
              <a:lnSpc>
                <a:spcPct val="100000"/>
              </a:lnSpc>
              <a:spcBef>
                <a:spcPts val="100"/>
              </a:spcBef>
            </a:pPr>
            <a:r>
              <a:rPr sz="800" spc="-95" dirty="0">
                <a:latin typeface="Arial MT"/>
                <a:cs typeface="Arial MT"/>
              </a:rPr>
              <a:t>S</a:t>
            </a:r>
            <a:r>
              <a:rPr sz="800" spc="-105" dirty="0">
                <a:latin typeface="Arial MT"/>
                <a:cs typeface="Arial MT"/>
              </a:rPr>
              <a:t>C</a:t>
            </a:r>
            <a:r>
              <a:rPr sz="800" spc="-55" dirty="0">
                <a:latin typeface="Arial MT"/>
                <a:cs typeface="Arial MT"/>
              </a:rPr>
              <a:t> </a:t>
            </a:r>
            <a:r>
              <a:rPr sz="800" spc="-80" dirty="0">
                <a:latin typeface="Arial MT"/>
                <a:cs typeface="Arial MT"/>
              </a:rPr>
              <a:t>410</a:t>
            </a:r>
            <a:r>
              <a:rPr sz="800" spc="-75" dirty="0">
                <a:latin typeface="Arial MT"/>
                <a:cs typeface="Arial MT"/>
              </a:rPr>
              <a:t>0</a:t>
            </a:r>
            <a:r>
              <a:rPr sz="800" spc="-55" dirty="0">
                <a:latin typeface="Arial MT"/>
                <a:cs typeface="Arial MT"/>
              </a:rPr>
              <a:t>-</a:t>
            </a:r>
            <a:r>
              <a:rPr sz="800" spc="-80" dirty="0">
                <a:latin typeface="Arial MT"/>
                <a:cs typeface="Arial MT"/>
              </a:rPr>
              <a:t>1</a:t>
            </a:r>
            <a:endParaRPr sz="800" dirty="0">
              <a:latin typeface="Arial MT"/>
              <a:cs typeface="Arial MT"/>
            </a:endParaRPr>
          </a:p>
        </p:txBody>
      </p:sp>
      <p:graphicFrame>
        <p:nvGraphicFramePr>
          <p:cNvPr id="9" name="Tabla 8">
            <a:extLst>
              <a:ext uri="{FF2B5EF4-FFF2-40B4-BE49-F238E27FC236}">
                <a16:creationId xmlns:a16="http://schemas.microsoft.com/office/drawing/2014/main" id="{94E104A6-3B05-4F83-9F85-F371E4AB4BCB}"/>
              </a:ext>
            </a:extLst>
          </p:cNvPr>
          <p:cNvGraphicFramePr>
            <a:graphicFrameLocks noGrp="1"/>
          </p:cNvGraphicFramePr>
          <p:nvPr>
            <p:extLst>
              <p:ext uri="{D42A27DB-BD31-4B8C-83A1-F6EECF244321}">
                <p14:modId xmlns:p14="http://schemas.microsoft.com/office/powerpoint/2010/main" val="1671388154"/>
              </p:ext>
            </p:extLst>
          </p:nvPr>
        </p:nvGraphicFramePr>
        <p:xfrm>
          <a:off x="1570630" y="2869732"/>
          <a:ext cx="9469613" cy="3127969"/>
        </p:xfrm>
        <a:graphic>
          <a:graphicData uri="http://schemas.openxmlformats.org/drawingml/2006/table">
            <a:tbl>
              <a:tblPr firstRow="1" firstCol="1" bandRow="1"/>
              <a:tblGrid>
                <a:gridCol w="1374798">
                  <a:extLst>
                    <a:ext uri="{9D8B030D-6E8A-4147-A177-3AD203B41FA5}">
                      <a16:colId xmlns:a16="http://schemas.microsoft.com/office/drawing/2014/main" val="941775682"/>
                    </a:ext>
                  </a:extLst>
                </a:gridCol>
                <a:gridCol w="1743330">
                  <a:extLst>
                    <a:ext uri="{9D8B030D-6E8A-4147-A177-3AD203B41FA5}">
                      <a16:colId xmlns:a16="http://schemas.microsoft.com/office/drawing/2014/main" val="1669107281"/>
                    </a:ext>
                  </a:extLst>
                </a:gridCol>
                <a:gridCol w="1494994">
                  <a:extLst>
                    <a:ext uri="{9D8B030D-6E8A-4147-A177-3AD203B41FA5}">
                      <a16:colId xmlns:a16="http://schemas.microsoft.com/office/drawing/2014/main" val="3356624729"/>
                    </a:ext>
                  </a:extLst>
                </a:gridCol>
                <a:gridCol w="929776">
                  <a:extLst>
                    <a:ext uri="{9D8B030D-6E8A-4147-A177-3AD203B41FA5}">
                      <a16:colId xmlns:a16="http://schemas.microsoft.com/office/drawing/2014/main" val="477179449"/>
                    </a:ext>
                  </a:extLst>
                </a:gridCol>
                <a:gridCol w="1683730">
                  <a:extLst>
                    <a:ext uri="{9D8B030D-6E8A-4147-A177-3AD203B41FA5}">
                      <a16:colId xmlns:a16="http://schemas.microsoft.com/office/drawing/2014/main" val="2311767105"/>
                    </a:ext>
                  </a:extLst>
                </a:gridCol>
                <a:gridCol w="940701">
                  <a:extLst>
                    <a:ext uri="{9D8B030D-6E8A-4147-A177-3AD203B41FA5}">
                      <a16:colId xmlns:a16="http://schemas.microsoft.com/office/drawing/2014/main" val="2222897187"/>
                    </a:ext>
                  </a:extLst>
                </a:gridCol>
                <a:gridCol w="1302284">
                  <a:extLst>
                    <a:ext uri="{9D8B030D-6E8A-4147-A177-3AD203B41FA5}">
                      <a16:colId xmlns:a16="http://schemas.microsoft.com/office/drawing/2014/main" val="4249547219"/>
                    </a:ext>
                  </a:extLst>
                </a:gridCol>
              </a:tblGrid>
              <a:tr h="197458">
                <a:tc gridSpan="7">
                  <a:txBody>
                    <a:bodyPr/>
                    <a:lstStyle/>
                    <a:p>
                      <a:pPr algn="ctr"/>
                      <a:r>
                        <a:rPr lang="es-ES" sz="1600" b="1">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RESULTADOS DEL PROCESOS AUDITOR PRIMER SEMESTRE DEL PERIODO 2023</a:t>
                      </a:r>
                      <a:endParaRPr lang="es-CO" sz="1600">
                        <a:effectLst/>
                        <a:latin typeface="Arial" panose="020B0604020202020204" pitchFamily="34" charset="0"/>
                        <a:ea typeface="Times New Roman" panose="02020603050405020304" pitchFamily="18" charset="0"/>
                        <a:cs typeface="Times New Roman" panose="02020603050405020304" pitchFamily="18" charset="0"/>
                      </a:endParaRPr>
                    </a:p>
                  </a:txBody>
                  <a:tcPr marL="48180" marR="48180" marT="0" marB="0">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solidFill>
                      <a:srgbClr val="FFC000"/>
                    </a:solidFill>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extLst>
                  <a:ext uri="{0D108BD9-81ED-4DB2-BD59-A6C34878D82A}">
                    <a16:rowId xmlns:a16="http://schemas.microsoft.com/office/drawing/2014/main" val="1423293682"/>
                  </a:ext>
                </a:extLst>
              </a:tr>
              <a:tr h="329098">
                <a:tc>
                  <a:txBody>
                    <a:bodyPr/>
                    <a:lstStyle/>
                    <a:p>
                      <a:pPr algn="ctr"/>
                      <a:r>
                        <a:rPr lang="es-ES" sz="16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AUDITORIA</a:t>
                      </a:r>
                      <a:endParaRPr lang="es-CO" sz="1600">
                        <a:effectLst/>
                        <a:latin typeface="Arial" panose="020B0604020202020204" pitchFamily="34" charset="0"/>
                        <a:ea typeface="Times New Roman" panose="02020603050405020304" pitchFamily="18" charset="0"/>
                        <a:cs typeface="Times New Roman" panose="02020603050405020304" pitchFamily="18" charset="0"/>
                      </a:endParaRPr>
                    </a:p>
                  </a:txBody>
                  <a:tcPr marL="48180" marR="48180" marT="0" marB="0">
                    <a:lnL w="12700" cap="flat" cmpd="sng" algn="ctr">
                      <a:solidFill>
                        <a:srgbClr val="FFD966"/>
                      </a:solidFill>
                      <a:prstDash val="solid"/>
                      <a:round/>
                      <a:headEnd type="none" w="med" len="med"/>
                      <a:tailEnd type="none" w="med" len="med"/>
                    </a:lnL>
                    <a:lnR w="12700" cap="flat" cmpd="sng" algn="ctr">
                      <a:solidFill>
                        <a:srgbClr val="FFD966"/>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D966"/>
                      </a:solidFill>
                      <a:prstDash val="solid"/>
                      <a:round/>
                      <a:headEnd type="none" w="med" len="med"/>
                      <a:tailEnd type="none" w="med" len="med"/>
                    </a:lnB>
                    <a:solidFill>
                      <a:srgbClr val="FFF2CC"/>
                    </a:solidFill>
                  </a:tcPr>
                </a:tc>
                <a:tc>
                  <a:txBody>
                    <a:bodyPr/>
                    <a:lstStyle/>
                    <a:p>
                      <a:pPr algn="ctr"/>
                      <a:r>
                        <a:rPr lang="es-ES" sz="16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ADMINISTRATIVOS</a:t>
                      </a:r>
                      <a:endParaRPr lang="es-CO" sz="1600">
                        <a:effectLst/>
                        <a:latin typeface="Arial" panose="020B0604020202020204" pitchFamily="34" charset="0"/>
                        <a:ea typeface="Times New Roman" panose="02020603050405020304" pitchFamily="18" charset="0"/>
                        <a:cs typeface="Times New Roman" panose="02020603050405020304" pitchFamily="18" charset="0"/>
                      </a:endParaRPr>
                    </a:p>
                  </a:txBody>
                  <a:tcPr marL="48180" marR="48180" marT="0" marB="0">
                    <a:lnL w="12700" cap="flat" cmpd="sng" algn="ctr">
                      <a:solidFill>
                        <a:srgbClr val="FFD966"/>
                      </a:solidFill>
                      <a:prstDash val="solid"/>
                      <a:round/>
                      <a:headEnd type="none" w="med" len="med"/>
                      <a:tailEnd type="none" w="med" len="med"/>
                    </a:lnL>
                    <a:lnR w="12700" cap="flat" cmpd="sng" algn="ctr">
                      <a:solidFill>
                        <a:srgbClr val="FFD966"/>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D966"/>
                      </a:solidFill>
                      <a:prstDash val="solid"/>
                      <a:round/>
                      <a:headEnd type="none" w="med" len="med"/>
                      <a:tailEnd type="none" w="med" len="med"/>
                    </a:lnB>
                    <a:solidFill>
                      <a:srgbClr val="FFF2CC"/>
                    </a:solidFill>
                  </a:tcPr>
                </a:tc>
                <a:tc>
                  <a:txBody>
                    <a:bodyPr/>
                    <a:lstStyle/>
                    <a:p>
                      <a:pPr algn="ctr"/>
                      <a:r>
                        <a:rPr lang="es-ES" sz="16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DISCIPLINARIOS</a:t>
                      </a:r>
                      <a:endParaRPr lang="es-CO" sz="1600">
                        <a:effectLst/>
                        <a:latin typeface="Arial" panose="020B0604020202020204" pitchFamily="34" charset="0"/>
                        <a:ea typeface="Times New Roman" panose="02020603050405020304" pitchFamily="18" charset="0"/>
                        <a:cs typeface="Times New Roman" panose="02020603050405020304" pitchFamily="18" charset="0"/>
                      </a:endParaRPr>
                    </a:p>
                  </a:txBody>
                  <a:tcPr marL="48180" marR="48180" marT="0" marB="0">
                    <a:lnL w="12700" cap="flat" cmpd="sng" algn="ctr">
                      <a:solidFill>
                        <a:srgbClr val="FFD966"/>
                      </a:solidFill>
                      <a:prstDash val="solid"/>
                      <a:round/>
                      <a:headEnd type="none" w="med" len="med"/>
                      <a:tailEnd type="none" w="med" len="med"/>
                    </a:lnL>
                    <a:lnR w="12700" cap="flat" cmpd="sng" algn="ctr">
                      <a:solidFill>
                        <a:srgbClr val="FFD966"/>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D966"/>
                      </a:solidFill>
                      <a:prstDash val="solid"/>
                      <a:round/>
                      <a:headEnd type="none" w="med" len="med"/>
                      <a:tailEnd type="none" w="med" len="med"/>
                    </a:lnB>
                    <a:solidFill>
                      <a:srgbClr val="FFF2CC"/>
                    </a:solidFill>
                  </a:tcPr>
                </a:tc>
                <a:tc>
                  <a:txBody>
                    <a:bodyPr/>
                    <a:lstStyle/>
                    <a:p>
                      <a:pPr algn="ctr"/>
                      <a:r>
                        <a:rPr lang="es-ES" sz="16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PENALES</a:t>
                      </a:r>
                      <a:endParaRPr lang="es-CO" sz="1600">
                        <a:effectLst/>
                        <a:latin typeface="Arial" panose="020B0604020202020204" pitchFamily="34" charset="0"/>
                        <a:ea typeface="Times New Roman" panose="02020603050405020304" pitchFamily="18" charset="0"/>
                        <a:cs typeface="Times New Roman" panose="02020603050405020304" pitchFamily="18" charset="0"/>
                      </a:endParaRPr>
                    </a:p>
                  </a:txBody>
                  <a:tcPr marL="48180" marR="48180" marT="0" marB="0">
                    <a:lnL w="12700" cap="flat" cmpd="sng" algn="ctr">
                      <a:solidFill>
                        <a:srgbClr val="FFD966"/>
                      </a:solidFill>
                      <a:prstDash val="solid"/>
                      <a:round/>
                      <a:headEnd type="none" w="med" len="med"/>
                      <a:tailEnd type="none" w="med" len="med"/>
                    </a:lnL>
                    <a:lnR w="12700" cap="flat" cmpd="sng" algn="ctr">
                      <a:solidFill>
                        <a:srgbClr val="FFD966"/>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D966"/>
                      </a:solidFill>
                      <a:prstDash val="solid"/>
                      <a:round/>
                      <a:headEnd type="none" w="med" len="med"/>
                      <a:tailEnd type="none" w="med" len="med"/>
                    </a:lnB>
                    <a:solidFill>
                      <a:srgbClr val="FFF2CC"/>
                    </a:solidFill>
                  </a:tcPr>
                </a:tc>
                <a:tc>
                  <a:txBody>
                    <a:bodyPr/>
                    <a:lstStyle/>
                    <a:p>
                      <a:pPr algn="ctr"/>
                      <a:r>
                        <a:rPr lang="es-ES" sz="16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SANCIONATORIOS</a:t>
                      </a:r>
                      <a:endParaRPr lang="es-CO" sz="1600">
                        <a:effectLst/>
                        <a:latin typeface="Arial" panose="020B0604020202020204" pitchFamily="34" charset="0"/>
                        <a:ea typeface="Times New Roman" panose="02020603050405020304" pitchFamily="18" charset="0"/>
                        <a:cs typeface="Times New Roman" panose="02020603050405020304" pitchFamily="18" charset="0"/>
                      </a:endParaRPr>
                    </a:p>
                  </a:txBody>
                  <a:tcPr marL="48180" marR="48180" marT="0" marB="0">
                    <a:lnL w="12700" cap="flat" cmpd="sng" algn="ctr">
                      <a:solidFill>
                        <a:srgbClr val="FFD966"/>
                      </a:solidFill>
                      <a:prstDash val="solid"/>
                      <a:round/>
                      <a:headEnd type="none" w="med" len="med"/>
                      <a:tailEnd type="none" w="med" len="med"/>
                    </a:lnL>
                    <a:lnR w="12700" cap="flat" cmpd="sng" algn="ctr">
                      <a:solidFill>
                        <a:srgbClr val="FFD966"/>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D966"/>
                      </a:solidFill>
                      <a:prstDash val="solid"/>
                      <a:round/>
                      <a:headEnd type="none" w="med" len="med"/>
                      <a:tailEnd type="none" w="med" len="med"/>
                    </a:lnB>
                    <a:solidFill>
                      <a:srgbClr val="FFF2CC"/>
                    </a:solidFill>
                  </a:tcPr>
                </a:tc>
                <a:tc>
                  <a:txBody>
                    <a:bodyPr/>
                    <a:lstStyle/>
                    <a:p>
                      <a:pPr algn="ctr"/>
                      <a:r>
                        <a:rPr lang="es-ES" sz="16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FISCALES</a:t>
                      </a:r>
                      <a:endParaRPr lang="es-CO" sz="1600">
                        <a:effectLst/>
                        <a:latin typeface="Arial" panose="020B0604020202020204" pitchFamily="34" charset="0"/>
                        <a:ea typeface="Times New Roman" panose="02020603050405020304" pitchFamily="18" charset="0"/>
                        <a:cs typeface="Times New Roman" panose="02020603050405020304" pitchFamily="18" charset="0"/>
                      </a:endParaRPr>
                    </a:p>
                  </a:txBody>
                  <a:tcPr marL="48180" marR="48180" marT="0" marB="0">
                    <a:lnL w="12700" cap="flat" cmpd="sng" algn="ctr">
                      <a:solidFill>
                        <a:srgbClr val="FFD966"/>
                      </a:solidFill>
                      <a:prstDash val="solid"/>
                      <a:round/>
                      <a:headEnd type="none" w="med" len="med"/>
                      <a:tailEnd type="none" w="med" len="med"/>
                    </a:lnL>
                    <a:lnR w="12700" cap="flat" cmpd="sng" algn="ctr">
                      <a:solidFill>
                        <a:srgbClr val="FFD966"/>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D966"/>
                      </a:solidFill>
                      <a:prstDash val="solid"/>
                      <a:round/>
                      <a:headEnd type="none" w="med" len="med"/>
                      <a:tailEnd type="none" w="med" len="med"/>
                    </a:lnB>
                    <a:solidFill>
                      <a:srgbClr val="FFF2CC"/>
                    </a:solidFill>
                  </a:tcPr>
                </a:tc>
                <a:tc>
                  <a:txBody>
                    <a:bodyPr/>
                    <a:lstStyle/>
                    <a:p>
                      <a:pPr algn="ctr"/>
                      <a:r>
                        <a:rPr lang="es-ES" sz="16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VALOR</a:t>
                      </a:r>
                      <a:endParaRPr lang="es-CO" sz="1600">
                        <a:effectLst/>
                        <a:latin typeface="Arial" panose="020B0604020202020204" pitchFamily="34" charset="0"/>
                        <a:ea typeface="Times New Roman" panose="02020603050405020304" pitchFamily="18" charset="0"/>
                        <a:cs typeface="Times New Roman" panose="02020603050405020304" pitchFamily="18" charset="0"/>
                      </a:endParaRPr>
                    </a:p>
                  </a:txBody>
                  <a:tcPr marL="48180" marR="48180" marT="0" marB="0">
                    <a:lnL w="12700" cap="flat" cmpd="sng" algn="ctr">
                      <a:solidFill>
                        <a:srgbClr val="FFD966"/>
                      </a:solidFill>
                      <a:prstDash val="solid"/>
                      <a:round/>
                      <a:headEnd type="none" w="med" len="med"/>
                      <a:tailEnd type="none" w="med" len="med"/>
                    </a:lnL>
                    <a:lnR w="12700" cap="flat" cmpd="sng" algn="ctr">
                      <a:solidFill>
                        <a:srgbClr val="FFD966"/>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D966"/>
                      </a:solidFill>
                      <a:prstDash val="solid"/>
                      <a:round/>
                      <a:headEnd type="none" w="med" len="med"/>
                      <a:tailEnd type="none" w="med" len="med"/>
                    </a:lnB>
                    <a:solidFill>
                      <a:srgbClr val="FFF2CC"/>
                    </a:solidFill>
                  </a:tcPr>
                </a:tc>
                <a:extLst>
                  <a:ext uri="{0D108BD9-81ED-4DB2-BD59-A6C34878D82A}">
                    <a16:rowId xmlns:a16="http://schemas.microsoft.com/office/drawing/2014/main" val="1714889146"/>
                  </a:ext>
                </a:extLst>
              </a:tr>
              <a:tr h="789835">
                <a:tc>
                  <a:txBody>
                    <a:bodyPr/>
                    <a:lstStyle/>
                    <a:p>
                      <a:r>
                        <a:rPr lang="es-ES" sz="1600" b="1">
                          <a:effectLst/>
                          <a:latin typeface="Calibri" panose="020F0502020204030204" pitchFamily="34" charset="0"/>
                          <a:ea typeface="Times New Roman" panose="02020603050405020304" pitchFamily="18" charset="0"/>
                          <a:cs typeface="Times New Roman" panose="02020603050405020304" pitchFamily="18" charset="0"/>
                        </a:rPr>
                        <a:t>Auditorias financiera y de gestión</a:t>
                      </a:r>
                      <a:endParaRPr lang="es-CO" sz="1600">
                        <a:effectLst/>
                        <a:latin typeface="Arial" panose="020B0604020202020204" pitchFamily="34" charset="0"/>
                        <a:ea typeface="Times New Roman" panose="02020603050405020304" pitchFamily="18" charset="0"/>
                        <a:cs typeface="Times New Roman" panose="02020603050405020304" pitchFamily="18" charset="0"/>
                      </a:endParaRPr>
                    </a:p>
                  </a:txBody>
                  <a:tcPr marL="48180" marR="48180" marT="0" marB="0">
                    <a:lnL w="12700" cap="flat" cmpd="sng" algn="ctr">
                      <a:solidFill>
                        <a:srgbClr val="FFD966"/>
                      </a:solidFill>
                      <a:prstDash val="solid"/>
                      <a:round/>
                      <a:headEnd type="none" w="med" len="med"/>
                      <a:tailEnd type="none" w="med" len="med"/>
                    </a:lnL>
                    <a:lnR w="12700" cap="flat" cmpd="sng" algn="ctr">
                      <a:solidFill>
                        <a:srgbClr val="FFD966"/>
                      </a:solidFill>
                      <a:prstDash val="solid"/>
                      <a:round/>
                      <a:headEnd type="none" w="med" len="med"/>
                      <a:tailEnd type="none" w="med" len="med"/>
                    </a:lnR>
                    <a:lnT w="12700" cap="flat" cmpd="sng" algn="ctr">
                      <a:solidFill>
                        <a:srgbClr val="FFD966"/>
                      </a:solidFill>
                      <a:prstDash val="solid"/>
                      <a:round/>
                      <a:headEnd type="none" w="med" len="med"/>
                      <a:tailEnd type="none" w="med" len="med"/>
                    </a:lnT>
                    <a:lnB w="12700" cap="flat" cmpd="sng" algn="ctr">
                      <a:solidFill>
                        <a:srgbClr val="FFD966"/>
                      </a:solidFill>
                      <a:prstDash val="solid"/>
                      <a:round/>
                      <a:headEnd type="none" w="med" len="med"/>
                      <a:tailEnd type="none" w="med" len="med"/>
                    </a:lnB>
                  </a:tcPr>
                </a:tc>
                <a:tc>
                  <a:txBody>
                    <a:bodyPr/>
                    <a:lstStyle/>
                    <a:p>
                      <a:pPr algn="ctr"/>
                      <a:r>
                        <a:rPr lang="es-ES" sz="1600">
                          <a:effectLst/>
                          <a:latin typeface="Calibri" panose="020F0502020204030204" pitchFamily="34" charset="0"/>
                          <a:ea typeface="Times New Roman" panose="02020603050405020304" pitchFamily="18" charset="0"/>
                          <a:cs typeface="Times New Roman" panose="02020603050405020304" pitchFamily="18" charset="0"/>
                        </a:rPr>
                        <a:t>26</a:t>
                      </a:r>
                      <a:endParaRPr lang="es-CO" sz="1600">
                        <a:effectLst/>
                        <a:latin typeface="Arial" panose="020B0604020202020204" pitchFamily="34" charset="0"/>
                        <a:ea typeface="Times New Roman" panose="02020603050405020304" pitchFamily="18" charset="0"/>
                        <a:cs typeface="Times New Roman" panose="02020603050405020304" pitchFamily="18" charset="0"/>
                      </a:endParaRPr>
                    </a:p>
                  </a:txBody>
                  <a:tcPr marL="48180" marR="48180" marT="0" marB="0">
                    <a:lnL w="12700" cap="flat" cmpd="sng" algn="ctr">
                      <a:solidFill>
                        <a:srgbClr val="FFD966"/>
                      </a:solidFill>
                      <a:prstDash val="solid"/>
                      <a:round/>
                      <a:headEnd type="none" w="med" len="med"/>
                      <a:tailEnd type="none" w="med" len="med"/>
                    </a:lnL>
                    <a:lnR w="12700" cap="flat" cmpd="sng" algn="ctr">
                      <a:solidFill>
                        <a:srgbClr val="FFD966"/>
                      </a:solidFill>
                      <a:prstDash val="solid"/>
                      <a:round/>
                      <a:headEnd type="none" w="med" len="med"/>
                      <a:tailEnd type="none" w="med" len="med"/>
                    </a:lnR>
                    <a:lnT w="12700" cap="flat" cmpd="sng" algn="ctr">
                      <a:solidFill>
                        <a:srgbClr val="FFD966"/>
                      </a:solidFill>
                      <a:prstDash val="solid"/>
                      <a:round/>
                      <a:headEnd type="none" w="med" len="med"/>
                      <a:tailEnd type="none" w="med" len="med"/>
                    </a:lnT>
                    <a:lnB w="12700" cap="flat" cmpd="sng" algn="ctr">
                      <a:solidFill>
                        <a:srgbClr val="FFD966"/>
                      </a:solidFill>
                      <a:prstDash val="solid"/>
                      <a:round/>
                      <a:headEnd type="none" w="med" len="med"/>
                      <a:tailEnd type="none" w="med" len="med"/>
                    </a:lnB>
                  </a:tcPr>
                </a:tc>
                <a:tc>
                  <a:txBody>
                    <a:bodyPr/>
                    <a:lstStyle/>
                    <a:p>
                      <a:pPr algn="ctr"/>
                      <a:r>
                        <a:rPr lang="es-ES" sz="1600">
                          <a:effectLst/>
                          <a:latin typeface="Calibri" panose="020F0502020204030204" pitchFamily="34" charset="0"/>
                          <a:ea typeface="Times New Roman" panose="02020603050405020304" pitchFamily="18" charset="0"/>
                          <a:cs typeface="Times New Roman" panose="02020603050405020304" pitchFamily="18" charset="0"/>
                        </a:rPr>
                        <a:t>0</a:t>
                      </a:r>
                      <a:endParaRPr lang="es-CO" sz="1600">
                        <a:effectLst/>
                        <a:latin typeface="Arial" panose="020B0604020202020204" pitchFamily="34" charset="0"/>
                        <a:ea typeface="Times New Roman" panose="02020603050405020304" pitchFamily="18" charset="0"/>
                        <a:cs typeface="Times New Roman" panose="02020603050405020304" pitchFamily="18" charset="0"/>
                      </a:endParaRPr>
                    </a:p>
                  </a:txBody>
                  <a:tcPr marL="48180" marR="48180" marT="0" marB="0">
                    <a:lnL w="12700" cap="flat" cmpd="sng" algn="ctr">
                      <a:solidFill>
                        <a:srgbClr val="FFD966"/>
                      </a:solidFill>
                      <a:prstDash val="solid"/>
                      <a:round/>
                      <a:headEnd type="none" w="med" len="med"/>
                      <a:tailEnd type="none" w="med" len="med"/>
                    </a:lnL>
                    <a:lnR w="12700" cap="flat" cmpd="sng" algn="ctr">
                      <a:solidFill>
                        <a:srgbClr val="FFD966"/>
                      </a:solidFill>
                      <a:prstDash val="solid"/>
                      <a:round/>
                      <a:headEnd type="none" w="med" len="med"/>
                      <a:tailEnd type="none" w="med" len="med"/>
                    </a:lnR>
                    <a:lnT w="12700" cap="flat" cmpd="sng" algn="ctr">
                      <a:solidFill>
                        <a:srgbClr val="FFD966"/>
                      </a:solidFill>
                      <a:prstDash val="solid"/>
                      <a:round/>
                      <a:headEnd type="none" w="med" len="med"/>
                      <a:tailEnd type="none" w="med" len="med"/>
                    </a:lnT>
                    <a:lnB w="12700" cap="flat" cmpd="sng" algn="ctr">
                      <a:solidFill>
                        <a:srgbClr val="FFD966"/>
                      </a:solidFill>
                      <a:prstDash val="solid"/>
                      <a:round/>
                      <a:headEnd type="none" w="med" len="med"/>
                      <a:tailEnd type="none" w="med" len="med"/>
                    </a:lnB>
                  </a:tcPr>
                </a:tc>
                <a:tc>
                  <a:txBody>
                    <a:bodyPr/>
                    <a:lstStyle/>
                    <a:p>
                      <a:pPr algn="ctr"/>
                      <a:r>
                        <a:rPr lang="es-ES" sz="1600">
                          <a:effectLst/>
                          <a:latin typeface="Calibri" panose="020F0502020204030204" pitchFamily="34" charset="0"/>
                          <a:ea typeface="Times New Roman" panose="02020603050405020304" pitchFamily="18" charset="0"/>
                          <a:cs typeface="Times New Roman" panose="02020603050405020304" pitchFamily="18" charset="0"/>
                        </a:rPr>
                        <a:t>0</a:t>
                      </a:r>
                      <a:endParaRPr lang="es-CO" sz="1600">
                        <a:effectLst/>
                        <a:latin typeface="Arial" panose="020B0604020202020204" pitchFamily="34" charset="0"/>
                        <a:ea typeface="Times New Roman" panose="02020603050405020304" pitchFamily="18" charset="0"/>
                        <a:cs typeface="Times New Roman" panose="02020603050405020304" pitchFamily="18" charset="0"/>
                      </a:endParaRPr>
                    </a:p>
                  </a:txBody>
                  <a:tcPr marL="48180" marR="48180" marT="0" marB="0">
                    <a:lnL w="12700" cap="flat" cmpd="sng" algn="ctr">
                      <a:solidFill>
                        <a:srgbClr val="FFD966"/>
                      </a:solidFill>
                      <a:prstDash val="solid"/>
                      <a:round/>
                      <a:headEnd type="none" w="med" len="med"/>
                      <a:tailEnd type="none" w="med" len="med"/>
                    </a:lnL>
                    <a:lnR w="12700" cap="flat" cmpd="sng" algn="ctr">
                      <a:solidFill>
                        <a:srgbClr val="FFD966"/>
                      </a:solidFill>
                      <a:prstDash val="solid"/>
                      <a:round/>
                      <a:headEnd type="none" w="med" len="med"/>
                      <a:tailEnd type="none" w="med" len="med"/>
                    </a:lnR>
                    <a:lnT w="12700" cap="flat" cmpd="sng" algn="ctr">
                      <a:solidFill>
                        <a:srgbClr val="FFD966"/>
                      </a:solidFill>
                      <a:prstDash val="solid"/>
                      <a:round/>
                      <a:headEnd type="none" w="med" len="med"/>
                      <a:tailEnd type="none" w="med" len="med"/>
                    </a:lnT>
                    <a:lnB w="12700" cap="flat" cmpd="sng" algn="ctr">
                      <a:solidFill>
                        <a:srgbClr val="FFD966"/>
                      </a:solidFill>
                      <a:prstDash val="solid"/>
                      <a:round/>
                      <a:headEnd type="none" w="med" len="med"/>
                      <a:tailEnd type="none" w="med" len="med"/>
                    </a:lnB>
                  </a:tcPr>
                </a:tc>
                <a:tc>
                  <a:txBody>
                    <a:bodyPr/>
                    <a:lstStyle/>
                    <a:p>
                      <a:pPr algn="ctr"/>
                      <a:r>
                        <a:rPr lang="es-ES" sz="1600">
                          <a:effectLst/>
                          <a:latin typeface="Calibri" panose="020F0502020204030204" pitchFamily="34" charset="0"/>
                          <a:ea typeface="Times New Roman" panose="02020603050405020304" pitchFamily="18" charset="0"/>
                          <a:cs typeface="Times New Roman" panose="02020603050405020304" pitchFamily="18" charset="0"/>
                        </a:rPr>
                        <a:t>0</a:t>
                      </a:r>
                      <a:endParaRPr lang="es-CO" sz="1600">
                        <a:effectLst/>
                        <a:latin typeface="Arial" panose="020B0604020202020204" pitchFamily="34" charset="0"/>
                        <a:ea typeface="Times New Roman" panose="02020603050405020304" pitchFamily="18" charset="0"/>
                        <a:cs typeface="Times New Roman" panose="02020603050405020304" pitchFamily="18" charset="0"/>
                      </a:endParaRPr>
                    </a:p>
                  </a:txBody>
                  <a:tcPr marL="48180" marR="48180" marT="0" marB="0">
                    <a:lnL w="12700" cap="flat" cmpd="sng" algn="ctr">
                      <a:solidFill>
                        <a:srgbClr val="FFD966"/>
                      </a:solidFill>
                      <a:prstDash val="solid"/>
                      <a:round/>
                      <a:headEnd type="none" w="med" len="med"/>
                      <a:tailEnd type="none" w="med" len="med"/>
                    </a:lnL>
                    <a:lnR w="12700" cap="flat" cmpd="sng" algn="ctr">
                      <a:solidFill>
                        <a:srgbClr val="FFD966"/>
                      </a:solidFill>
                      <a:prstDash val="solid"/>
                      <a:round/>
                      <a:headEnd type="none" w="med" len="med"/>
                      <a:tailEnd type="none" w="med" len="med"/>
                    </a:lnR>
                    <a:lnT w="12700" cap="flat" cmpd="sng" algn="ctr">
                      <a:solidFill>
                        <a:srgbClr val="FFD966"/>
                      </a:solidFill>
                      <a:prstDash val="solid"/>
                      <a:round/>
                      <a:headEnd type="none" w="med" len="med"/>
                      <a:tailEnd type="none" w="med" len="med"/>
                    </a:lnT>
                    <a:lnB w="12700" cap="flat" cmpd="sng" algn="ctr">
                      <a:solidFill>
                        <a:srgbClr val="FFD966"/>
                      </a:solidFill>
                      <a:prstDash val="solid"/>
                      <a:round/>
                      <a:headEnd type="none" w="med" len="med"/>
                      <a:tailEnd type="none" w="med" len="med"/>
                    </a:lnB>
                  </a:tcPr>
                </a:tc>
                <a:tc>
                  <a:txBody>
                    <a:bodyPr/>
                    <a:lstStyle/>
                    <a:p>
                      <a:pPr algn="ctr"/>
                      <a:r>
                        <a:rPr lang="es-ES" sz="1600">
                          <a:effectLst/>
                          <a:latin typeface="Calibri" panose="020F0502020204030204" pitchFamily="34" charset="0"/>
                          <a:ea typeface="Times New Roman" panose="02020603050405020304" pitchFamily="18" charset="0"/>
                          <a:cs typeface="Times New Roman" panose="02020603050405020304" pitchFamily="18" charset="0"/>
                        </a:rPr>
                        <a:t>0</a:t>
                      </a:r>
                      <a:endParaRPr lang="es-CO" sz="1600">
                        <a:effectLst/>
                        <a:latin typeface="Arial" panose="020B0604020202020204" pitchFamily="34" charset="0"/>
                        <a:ea typeface="Times New Roman" panose="02020603050405020304" pitchFamily="18" charset="0"/>
                        <a:cs typeface="Times New Roman" panose="02020603050405020304" pitchFamily="18" charset="0"/>
                      </a:endParaRPr>
                    </a:p>
                  </a:txBody>
                  <a:tcPr marL="48180" marR="48180" marT="0" marB="0">
                    <a:lnL w="12700" cap="flat" cmpd="sng" algn="ctr">
                      <a:solidFill>
                        <a:srgbClr val="FFD966"/>
                      </a:solidFill>
                      <a:prstDash val="solid"/>
                      <a:round/>
                      <a:headEnd type="none" w="med" len="med"/>
                      <a:tailEnd type="none" w="med" len="med"/>
                    </a:lnL>
                    <a:lnR w="12700" cap="flat" cmpd="sng" algn="ctr">
                      <a:solidFill>
                        <a:srgbClr val="FFD966"/>
                      </a:solidFill>
                      <a:prstDash val="solid"/>
                      <a:round/>
                      <a:headEnd type="none" w="med" len="med"/>
                      <a:tailEnd type="none" w="med" len="med"/>
                    </a:lnR>
                    <a:lnT w="12700" cap="flat" cmpd="sng" algn="ctr">
                      <a:solidFill>
                        <a:srgbClr val="FFD966"/>
                      </a:solidFill>
                      <a:prstDash val="solid"/>
                      <a:round/>
                      <a:headEnd type="none" w="med" len="med"/>
                      <a:tailEnd type="none" w="med" len="med"/>
                    </a:lnT>
                    <a:lnB w="12700" cap="flat" cmpd="sng" algn="ctr">
                      <a:solidFill>
                        <a:srgbClr val="FFD966"/>
                      </a:solidFill>
                      <a:prstDash val="solid"/>
                      <a:round/>
                      <a:headEnd type="none" w="med" len="med"/>
                      <a:tailEnd type="none" w="med" len="med"/>
                    </a:lnB>
                  </a:tcPr>
                </a:tc>
                <a:tc>
                  <a:txBody>
                    <a:bodyPr/>
                    <a:lstStyle/>
                    <a:p>
                      <a:r>
                        <a:rPr lang="es-ES" sz="1600" dirty="0">
                          <a:effectLst/>
                          <a:latin typeface="Calibri" panose="020F0502020204030204" pitchFamily="34" charset="0"/>
                          <a:ea typeface="Times New Roman" panose="02020603050405020304" pitchFamily="18" charset="0"/>
                          <a:cs typeface="Times New Roman" panose="02020603050405020304" pitchFamily="18" charset="0"/>
                        </a:rPr>
                        <a:t> $0</a:t>
                      </a:r>
                      <a:endParaRPr lang="es-CO" sz="1600" dirty="0">
                        <a:effectLst/>
                        <a:latin typeface="Arial" panose="020B0604020202020204" pitchFamily="34" charset="0"/>
                        <a:ea typeface="Times New Roman" panose="02020603050405020304" pitchFamily="18" charset="0"/>
                        <a:cs typeface="Times New Roman" panose="02020603050405020304" pitchFamily="18" charset="0"/>
                      </a:endParaRPr>
                    </a:p>
                    <a:p>
                      <a:r>
                        <a:rPr lang="es-ES" sz="160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s-CO" sz="1600" dirty="0">
                        <a:effectLst/>
                        <a:latin typeface="Arial" panose="020B0604020202020204" pitchFamily="34" charset="0"/>
                        <a:ea typeface="Times New Roman" panose="02020603050405020304" pitchFamily="18" charset="0"/>
                        <a:cs typeface="Times New Roman" panose="02020603050405020304" pitchFamily="18" charset="0"/>
                      </a:endParaRPr>
                    </a:p>
                    <a:p>
                      <a:r>
                        <a:rPr lang="es-ES" sz="160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s-CO" sz="1600" dirty="0">
                        <a:effectLst/>
                        <a:latin typeface="Arial" panose="020B0604020202020204" pitchFamily="34" charset="0"/>
                        <a:ea typeface="Times New Roman" panose="02020603050405020304" pitchFamily="18" charset="0"/>
                        <a:cs typeface="Times New Roman" panose="02020603050405020304" pitchFamily="18" charset="0"/>
                      </a:endParaRPr>
                    </a:p>
                    <a:p>
                      <a:r>
                        <a:rPr lang="es-ES" sz="160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s-CO" sz="16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48180" marR="48180" marT="0" marB="0">
                    <a:lnL w="12700" cap="flat" cmpd="sng" algn="ctr">
                      <a:solidFill>
                        <a:srgbClr val="FFD966"/>
                      </a:solidFill>
                      <a:prstDash val="solid"/>
                      <a:round/>
                      <a:headEnd type="none" w="med" len="med"/>
                      <a:tailEnd type="none" w="med" len="med"/>
                    </a:lnL>
                    <a:lnR w="12700" cap="flat" cmpd="sng" algn="ctr">
                      <a:solidFill>
                        <a:srgbClr val="FFD966"/>
                      </a:solidFill>
                      <a:prstDash val="solid"/>
                      <a:round/>
                      <a:headEnd type="none" w="med" len="med"/>
                      <a:tailEnd type="none" w="med" len="med"/>
                    </a:lnR>
                    <a:lnT w="12700" cap="flat" cmpd="sng" algn="ctr">
                      <a:solidFill>
                        <a:srgbClr val="FFD966"/>
                      </a:solidFill>
                      <a:prstDash val="solid"/>
                      <a:round/>
                      <a:headEnd type="none" w="med" len="med"/>
                      <a:tailEnd type="none" w="med" len="med"/>
                    </a:lnT>
                    <a:lnB w="12700" cap="flat" cmpd="sng" algn="ctr">
                      <a:solidFill>
                        <a:srgbClr val="FFD966"/>
                      </a:solidFill>
                      <a:prstDash val="solid"/>
                      <a:round/>
                      <a:headEnd type="none" w="med" len="med"/>
                      <a:tailEnd type="none" w="med" len="med"/>
                    </a:lnB>
                  </a:tcPr>
                </a:tc>
                <a:extLst>
                  <a:ext uri="{0D108BD9-81ED-4DB2-BD59-A6C34878D82A}">
                    <a16:rowId xmlns:a16="http://schemas.microsoft.com/office/drawing/2014/main" val="466301146"/>
                  </a:ext>
                </a:extLst>
              </a:tr>
              <a:tr h="1184753">
                <a:tc>
                  <a:txBody>
                    <a:bodyPr/>
                    <a:lstStyle/>
                    <a:p>
                      <a:r>
                        <a:rPr lang="es-ES" sz="16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Auditorias de Actuación especial de fiscalización</a:t>
                      </a:r>
                      <a:endParaRPr lang="es-CO" sz="1600">
                        <a:effectLst/>
                        <a:latin typeface="Arial" panose="020B0604020202020204" pitchFamily="34" charset="0"/>
                        <a:ea typeface="Times New Roman" panose="02020603050405020304" pitchFamily="18" charset="0"/>
                        <a:cs typeface="Times New Roman" panose="02020603050405020304" pitchFamily="18" charset="0"/>
                      </a:endParaRPr>
                    </a:p>
                  </a:txBody>
                  <a:tcPr marL="48180" marR="48180" marT="0" marB="0">
                    <a:lnL w="12700" cap="flat" cmpd="sng" algn="ctr">
                      <a:solidFill>
                        <a:srgbClr val="FFD966"/>
                      </a:solidFill>
                      <a:prstDash val="solid"/>
                      <a:round/>
                      <a:headEnd type="none" w="med" len="med"/>
                      <a:tailEnd type="none" w="med" len="med"/>
                    </a:lnL>
                    <a:lnR w="12700" cap="flat" cmpd="sng" algn="ctr">
                      <a:solidFill>
                        <a:srgbClr val="FFD966"/>
                      </a:solidFill>
                      <a:prstDash val="solid"/>
                      <a:round/>
                      <a:headEnd type="none" w="med" len="med"/>
                      <a:tailEnd type="none" w="med" len="med"/>
                    </a:lnR>
                    <a:lnT w="12700" cap="flat" cmpd="sng" algn="ctr">
                      <a:solidFill>
                        <a:srgbClr val="FFD966"/>
                      </a:solidFill>
                      <a:prstDash val="solid"/>
                      <a:round/>
                      <a:headEnd type="none" w="med" len="med"/>
                      <a:tailEnd type="none" w="med" len="med"/>
                    </a:lnT>
                    <a:lnB w="12700" cap="flat" cmpd="sng" algn="ctr">
                      <a:solidFill>
                        <a:srgbClr val="FFD966"/>
                      </a:solidFill>
                      <a:prstDash val="solid"/>
                      <a:round/>
                      <a:headEnd type="none" w="med" len="med"/>
                      <a:tailEnd type="none" w="med" len="med"/>
                    </a:lnB>
                    <a:solidFill>
                      <a:srgbClr val="FFF2CC"/>
                    </a:solidFill>
                  </a:tcPr>
                </a:tc>
                <a:tc>
                  <a:txBody>
                    <a:bodyPr/>
                    <a:lstStyle/>
                    <a:p>
                      <a:pPr algn="ctr"/>
                      <a:r>
                        <a:rPr lang="es-ES" sz="16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12</a:t>
                      </a:r>
                      <a:endParaRPr lang="es-CO" sz="1600">
                        <a:effectLst/>
                        <a:latin typeface="Arial" panose="020B0604020202020204" pitchFamily="34" charset="0"/>
                        <a:ea typeface="Times New Roman" panose="02020603050405020304" pitchFamily="18" charset="0"/>
                        <a:cs typeface="Times New Roman" panose="02020603050405020304" pitchFamily="18" charset="0"/>
                      </a:endParaRPr>
                    </a:p>
                  </a:txBody>
                  <a:tcPr marL="48180" marR="48180" marT="0" marB="0">
                    <a:lnL w="12700" cap="flat" cmpd="sng" algn="ctr">
                      <a:solidFill>
                        <a:srgbClr val="FFD966"/>
                      </a:solidFill>
                      <a:prstDash val="solid"/>
                      <a:round/>
                      <a:headEnd type="none" w="med" len="med"/>
                      <a:tailEnd type="none" w="med" len="med"/>
                    </a:lnL>
                    <a:lnR w="12700" cap="flat" cmpd="sng" algn="ctr">
                      <a:solidFill>
                        <a:srgbClr val="FFD966"/>
                      </a:solidFill>
                      <a:prstDash val="solid"/>
                      <a:round/>
                      <a:headEnd type="none" w="med" len="med"/>
                      <a:tailEnd type="none" w="med" len="med"/>
                    </a:lnR>
                    <a:lnT w="12700" cap="flat" cmpd="sng" algn="ctr">
                      <a:solidFill>
                        <a:srgbClr val="FFD966"/>
                      </a:solidFill>
                      <a:prstDash val="solid"/>
                      <a:round/>
                      <a:headEnd type="none" w="med" len="med"/>
                      <a:tailEnd type="none" w="med" len="med"/>
                    </a:lnT>
                    <a:lnB w="12700" cap="flat" cmpd="sng" algn="ctr">
                      <a:solidFill>
                        <a:srgbClr val="FFD966"/>
                      </a:solidFill>
                      <a:prstDash val="solid"/>
                      <a:round/>
                      <a:headEnd type="none" w="med" len="med"/>
                      <a:tailEnd type="none" w="med" len="med"/>
                    </a:lnB>
                    <a:solidFill>
                      <a:srgbClr val="FFF2CC"/>
                    </a:solidFill>
                  </a:tcPr>
                </a:tc>
                <a:tc>
                  <a:txBody>
                    <a:bodyPr/>
                    <a:lstStyle/>
                    <a:p>
                      <a:pPr algn="ctr"/>
                      <a:r>
                        <a:rPr lang="es-ES" sz="1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2</a:t>
                      </a:r>
                      <a:endParaRPr lang="es-CO" sz="16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48180" marR="48180" marT="0" marB="0">
                    <a:lnL w="12700" cap="flat" cmpd="sng" algn="ctr">
                      <a:solidFill>
                        <a:srgbClr val="FFD966"/>
                      </a:solidFill>
                      <a:prstDash val="solid"/>
                      <a:round/>
                      <a:headEnd type="none" w="med" len="med"/>
                      <a:tailEnd type="none" w="med" len="med"/>
                    </a:lnL>
                    <a:lnR w="12700" cap="flat" cmpd="sng" algn="ctr">
                      <a:solidFill>
                        <a:srgbClr val="FFD966"/>
                      </a:solidFill>
                      <a:prstDash val="solid"/>
                      <a:round/>
                      <a:headEnd type="none" w="med" len="med"/>
                      <a:tailEnd type="none" w="med" len="med"/>
                    </a:lnR>
                    <a:lnT w="12700" cap="flat" cmpd="sng" algn="ctr">
                      <a:solidFill>
                        <a:srgbClr val="FFD966"/>
                      </a:solidFill>
                      <a:prstDash val="solid"/>
                      <a:round/>
                      <a:headEnd type="none" w="med" len="med"/>
                      <a:tailEnd type="none" w="med" len="med"/>
                    </a:lnT>
                    <a:lnB w="12700" cap="flat" cmpd="sng" algn="ctr">
                      <a:solidFill>
                        <a:srgbClr val="FFD966"/>
                      </a:solidFill>
                      <a:prstDash val="solid"/>
                      <a:round/>
                      <a:headEnd type="none" w="med" len="med"/>
                      <a:tailEnd type="none" w="med" len="med"/>
                    </a:lnB>
                    <a:solidFill>
                      <a:srgbClr val="FFF2CC"/>
                    </a:solidFill>
                  </a:tcPr>
                </a:tc>
                <a:tc>
                  <a:txBody>
                    <a:bodyPr/>
                    <a:lstStyle/>
                    <a:p>
                      <a:pPr algn="ctr"/>
                      <a:r>
                        <a:rPr lang="es-ES" sz="16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a:t>
                      </a:r>
                      <a:endParaRPr lang="es-CO" sz="1600">
                        <a:effectLst/>
                        <a:latin typeface="Arial" panose="020B0604020202020204" pitchFamily="34" charset="0"/>
                        <a:ea typeface="Times New Roman" panose="02020603050405020304" pitchFamily="18" charset="0"/>
                        <a:cs typeface="Times New Roman" panose="02020603050405020304" pitchFamily="18" charset="0"/>
                      </a:endParaRPr>
                    </a:p>
                  </a:txBody>
                  <a:tcPr marL="48180" marR="48180" marT="0" marB="0">
                    <a:lnL w="12700" cap="flat" cmpd="sng" algn="ctr">
                      <a:solidFill>
                        <a:srgbClr val="FFD966"/>
                      </a:solidFill>
                      <a:prstDash val="solid"/>
                      <a:round/>
                      <a:headEnd type="none" w="med" len="med"/>
                      <a:tailEnd type="none" w="med" len="med"/>
                    </a:lnL>
                    <a:lnR w="12700" cap="flat" cmpd="sng" algn="ctr">
                      <a:solidFill>
                        <a:srgbClr val="FFD966"/>
                      </a:solidFill>
                      <a:prstDash val="solid"/>
                      <a:round/>
                      <a:headEnd type="none" w="med" len="med"/>
                      <a:tailEnd type="none" w="med" len="med"/>
                    </a:lnR>
                    <a:lnT w="12700" cap="flat" cmpd="sng" algn="ctr">
                      <a:solidFill>
                        <a:srgbClr val="FFD966"/>
                      </a:solidFill>
                      <a:prstDash val="solid"/>
                      <a:round/>
                      <a:headEnd type="none" w="med" len="med"/>
                      <a:tailEnd type="none" w="med" len="med"/>
                    </a:lnT>
                    <a:lnB w="12700" cap="flat" cmpd="sng" algn="ctr">
                      <a:solidFill>
                        <a:srgbClr val="FFD966"/>
                      </a:solidFill>
                      <a:prstDash val="solid"/>
                      <a:round/>
                      <a:headEnd type="none" w="med" len="med"/>
                      <a:tailEnd type="none" w="med" len="med"/>
                    </a:lnB>
                    <a:solidFill>
                      <a:srgbClr val="FFF2CC"/>
                    </a:solidFill>
                  </a:tcPr>
                </a:tc>
                <a:tc>
                  <a:txBody>
                    <a:bodyPr/>
                    <a:lstStyle/>
                    <a:p>
                      <a:pPr algn="ctr"/>
                      <a:r>
                        <a:rPr lang="es-ES" sz="16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a:t>
                      </a:r>
                      <a:endParaRPr lang="es-CO" sz="1600">
                        <a:effectLst/>
                        <a:latin typeface="Arial" panose="020B0604020202020204" pitchFamily="34" charset="0"/>
                        <a:ea typeface="Times New Roman" panose="02020603050405020304" pitchFamily="18" charset="0"/>
                        <a:cs typeface="Times New Roman" panose="02020603050405020304" pitchFamily="18" charset="0"/>
                      </a:endParaRPr>
                    </a:p>
                  </a:txBody>
                  <a:tcPr marL="48180" marR="48180" marT="0" marB="0">
                    <a:lnL w="12700" cap="flat" cmpd="sng" algn="ctr">
                      <a:solidFill>
                        <a:srgbClr val="FFD966"/>
                      </a:solidFill>
                      <a:prstDash val="solid"/>
                      <a:round/>
                      <a:headEnd type="none" w="med" len="med"/>
                      <a:tailEnd type="none" w="med" len="med"/>
                    </a:lnL>
                    <a:lnR w="12700" cap="flat" cmpd="sng" algn="ctr">
                      <a:solidFill>
                        <a:srgbClr val="FFD966"/>
                      </a:solidFill>
                      <a:prstDash val="solid"/>
                      <a:round/>
                      <a:headEnd type="none" w="med" len="med"/>
                      <a:tailEnd type="none" w="med" len="med"/>
                    </a:lnR>
                    <a:lnT w="12700" cap="flat" cmpd="sng" algn="ctr">
                      <a:solidFill>
                        <a:srgbClr val="FFD966"/>
                      </a:solidFill>
                      <a:prstDash val="solid"/>
                      <a:round/>
                      <a:headEnd type="none" w="med" len="med"/>
                      <a:tailEnd type="none" w="med" len="med"/>
                    </a:lnT>
                    <a:lnB w="12700" cap="flat" cmpd="sng" algn="ctr">
                      <a:solidFill>
                        <a:srgbClr val="FFD966"/>
                      </a:solidFill>
                      <a:prstDash val="solid"/>
                      <a:round/>
                      <a:headEnd type="none" w="med" len="med"/>
                      <a:tailEnd type="none" w="med" len="med"/>
                    </a:lnB>
                    <a:solidFill>
                      <a:srgbClr val="FFF2CC"/>
                    </a:solidFill>
                  </a:tcPr>
                </a:tc>
                <a:tc>
                  <a:txBody>
                    <a:bodyPr/>
                    <a:lstStyle/>
                    <a:p>
                      <a:pPr algn="ctr"/>
                      <a:r>
                        <a:rPr lang="es-ES" sz="16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2</a:t>
                      </a:r>
                      <a:endParaRPr lang="es-CO" sz="1600">
                        <a:effectLst/>
                        <a:latin typeface="Arial" panose="020B0604020202020204" pitchFamily="34" charset="0"/>
                        <a:ea typeface="Times New Roman" panose="02020603050405020304" pitchFamily="18" charset="0"/>
                        <a:cs typeface="Times New Roman" panose="02020603050405020304" pitchFamily="18" charset="0"/>
                      </a:endParaRPr>
                    </a:p>
                  </a:txBody>
                  <a:tcPr marL="48180" marR="48180" marT="0" marB="0">
                    <a:lnL w="12700" cap="flat" cmpd="sng" algn="ctr">
                      <a:solidFill>
                        <a:srgbClr val="FFD966"/>
                      </a:solidFill>
                      <a:prstDash val="solid"/>
                      <a:round/>
                      <a:headEnd type="none" w="med" len="med"/>
                      <a:tailEnd type="none" w="med" len="med"/>
                    </a:lnL>
                    <a:lnR w="12700" cap="flat" cmpd="sng" algn="ctr">
                      <a:solidFill>
                        <a:srgbClr val="FFD966"/>
                      </a:solidFill>
                      <a:prstDash val="solid"/>
                      <a:round/>
                      <a:headEnd type="none" w="med" len="med"/>
                      <a:tailEnd type="none" w="med" len="med"/>
                    </a:lnR>
                    <a:lnT w="12700" cap="flat" cmpd="sng" algn="ctr">
                      <a:solidFill>
                        <a:srgbClr val="FFD966"/>
                      </a:solidFill>
                      <a:prstDash val="solid"/>
                      <a:round/>
                      <a:headEnd type="none" w="med" len="med"/>
                      <a:tailEnd type="none" w="med" len="med"/>
                    </a:lnT>
                    <a:lnB w="12700" cap="flat" cmpd="sng" algn="ctr">
                      <a:solidFill>
                        <a:srgbClr val="FFD966"/>
                      </a:solidFill>
                      <a:prstDash val="solid"/>
                      <a:round/>
                      <a:headEnd type="none" w="med" len="med"/>
                      <a:tailEnd type="none" w="med" len="med"/>
                    </a:lnB>
                    <a:solidFill>
                      <a:srgbClr val="FFF2CC"/>
                    </a:solidFill>
                  </a:tcPr>
                </a:tc>
                <a:tc>
                  <a:txBody>
                    <a:bodyPr/>
                    <a:lstStyle/>
                    <a:p>
                      <a:r>
                        <a:rPr lang="es-ES" sz="16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$3.179.697</a:t>
                      </a:r>
                      <a:endParaRPr lang="es-CO" sz="1600">
                        <a:effectLst/>
                        <a:latin typeface="Arial" panose="020B0604020202020204" pitchFamily="34" charset="0"/>
                        <a:ea typeface="Times New Roman" panose="02020603050405020304" pitchFamily="18" charset="0"/>
                        <a:cs typeface="Times New Roman" panose="02020603050405020304" pitchFamily="18" charset="0"/>
                      </a:endParaRPr>
                    </a:p>
                  </a:txBody>
                  <a:tcPr marL="48180" marR="48180" marT="0" marB="0">
                    <a:lnL w="12700" cap="flat" cmpd="sng" algn="ctr">
                      <a:solidFill>
                        <a:srgbClr val="FFD966"/>
                      </a:solidFill>
                      <a:prstDash val="solid"/>
                      <a:round/>
                      <a:headEnd type="none" w="med" len="med"/>
                      <a:tailEnd type="none" w="med" len="med"/>
                    </a:lnL>
                    <a:lnR w="12700" cap="flat" cmpd="sng" algn="ctr">
                      <a:solidFill>
                        <a:srgbClr val="FFD966"/>
                      </a:solidFill>
                      <a:prstDash val="solid"/>
                      <a:round/>
                      <a:headEnd type="none" w="med" len="med"/>
                      <a:tailEnd type="none" w="med" len="med"/>
                    </a:lnR>
                    <a:lnT w="12700" cap="flat" cmpd="sng" algn="ctr">
                      <a:solidFill>
                        <a:srgbClr val="FFD966"/>
                      </a:solidFill>
                      <a:prstDash val="solid"/>
                      <a:round/>
                      <a:headEnd type="none" w="med" len="med"/>
                      <a:tailEnd type="none" w="med" len="med"/>
                    </a:lnT>
                    <a:lnB w="12700" cap="flat" cmpd="sng" algn="ctr">
                      <a:solidFill>
                        <a:srgbClr val="FFD966"/>
                      </a:solidFill>
                      <a:prstDash val="solid"/>
                      <a:round/>
                      <a:headEnd type="none" w="med" len="med"/>
                      <a:tailEnd type="none" w="med" len="med"/>
                    </a:lnB>
                    <a:solidFill>
                      <a:srgbClr val="FFF2CC"/>
                    </a:solidFill>
                  </a:tcPr>
                </a:tc>
                <a:extLst>
                  <a:ext uri="{0D108BD9-81ED-4DB2-BD59-A6C34878D82A}">
                    <a16:rowId xmlns:a16="http://schemas.microsoft.com/office/drawing/2014/main" val="3022025650"/>
                  </a:ext>
                </a:extLst>
              </a:tr>
              <a:tr h="394918">
                <a:tc>
                  <a:txBody>
                    <a:bodyPr/>
                    <a:lstStyle/>
                    <a:p>
                      <a:r>
                        <a:rPr lang="es-ES" sz="1600" b="1">
                          <a:effectLst/>
                          <a:latin typeface="Calibri" panose="020F0502020204030204" pitchFamily="34" charset="0"/>
                          <a:ea typeface="Times New Roman" panose="02020603050405020304" pitchFamily="18" charset="0"/>
                          <a:cs typeface="Times New Roman" panose="02020603050405020304" pitchFamily="18" charset="0"/>
                        </a:rPr>
                        <a:t>TOTAL </a:t>
                      </a:r>
                      <a:endParaRPr lang="es-CO" sz="1600">
                        <a:effectLst/>
                        <a:latin typeface="Arial" panose="020B0604020202020204" pitchFamily="34" charset="0"/>
                        <a:ea typeface="Times New Roman" panose="02020603050405020304" pitchFamily="18" charset="0"/>
                        <a:cs typeface="Times New Roman" panose="02020603050405020304" pitchFamily="18" charset="0"/>
                      </a:endParaRPr>
                    </a:p>
                  </a:txBody>
                  <a:tcPr marL="48180" marR="48180" marT="0" marB="0">
                    <a:lnL w="12700" cap="flat" cmpd="sng" algn="ctr">
                      <a:solidFill>
                        <a:srgbClr val="FFD966"/>
                      </a:solidFill>
                      <a:prstDash val="solid"/>
                      <a:round/>
                      <a:headEnd type="none" w="med" len="med"/>
                      <a:tailEnd type="none" w="med" len="med"/>
                    </a:lnL>
                    <a:lnR w="12700" cap="flat" cmpd="sng" algn="ctr">
                      <a:solidFill>
                        <a:srgbClr val="FFD966"/>
                      </a:solidFill>
                      <a:prstDash val="solid"/>
                      <a:round/>
                      <a:headEnd type="none" w="med" len="med"/>
                      <a:tailEnd type="none" w="med" len="med"/>
                    </a:lnR>
                    <a:lnT w="12700" cap="flat" cmpd="sng" algn="ctr">
                      <a:solidFill>
                        <a:srgbClr val="FFD966"/>
                      </a:solidFill>
                      <a:prstDash val="solid"/>
                      <a:round/>
                      <a:headEnd type="none" w="med" len="med"/>
                      <a:tailEnd type="none" w="med" len="med"/>
                    </a:lnT>
                    <a:lnB w="12700" cap="flat" cmpd="sng" algn="ctr">
                      <a:solidFill>
                        <a:srgbClr val="FFD966"/>
                      </a:solidFill>
                      <a:prstDash val="solid"/>
                      <a:round/>
                      <a:headEnd type="none" w="med" len="med"/>
                      <a:tailEnd type="none" w="med" len="med"/>
                    </a:lnB>
                  </a:tcPr>
                </a:tc>
                <a:tc>
                  <a:txBody>
                    <a:bodyPr/>
                    <a:lstStyle/>
                    <a:p>
                      <a:pPr algn="ctr"/>
                      <a:r>
                        <a:rPr lang="es-ES" sz="1600">
                          <a:effectLst/>
                          <a:latin typeface="Calibri" panose="020F0502020204030204" pitchFamily="34" charset="0"/>
                          <a:ea typeface="Times New Roman" panose="02020603050405020304" pitchFamily="18" charset="0"/>
                          <a:cs typeface="Times New Roman" panose="02020603050405020304" pitchFamily="18" charset="0"/>
                        </a:rPr>
                        <a:t>38</a:t>
                      </a:r>
                      <a:endParaRPr lang="es-CO" sz="1600">
                        <a:effectLst/>
                        <a:latin typeface="Arial" panose="020B0604020202020204" pitchFamily="34" charset="0"/>
                        <a:ea typeface="Times New Roman" panose="02020603050405020304" pitchFamily="18" charset="0"/>
                        <a:cs typeface="Times New Roman" panose="02020603050405020304" pitchFamily="18" charset="0"/>
                      </a:endParaRPr>
                    </a:p>
                  </a:txBody>
                  <a:tcPr marL="48180" marR="48180" marT="0" marB="0">
                    <a:lnL w="12700" cap="flat" cmpd="sng" algn="ctr">
                      <a:solidFill>
                        <a:srgbClr val="FFD966"/>
                      </a:solidFill>
                      <a:prstDash val="solid"/>
                      <a:round/>
                      <a:headEnd type="none" w="med" len="med"/>
                      <a:tailEnd type="none" w="med" len="med"/>
                    </a:lnL>
                    <a:lnR w="12700" cap="flat" cmpd="sng" algn="ctr">
                      <a:solidFill>
                        <a:srgbClr val="FFD966"/>
                      </a:solidFill>
                      <a:prstDash val="solid"/>
                      <a:round/>
                      <a:headEnd type="none" w="med" len="med"/>
                      <a:tailEnd type="none" w="med" len="med"/>
                    </a:lnR>
                    <a:lnT w="12700" cap="flat" cmpd="sng" algn="ctr">
                      <a:solidFill>
                        <a:srgbClr val="FFD966"/>
                      </a:solidFill>
                      <a:prstDash val="solid"/>
                      <a:round/>
                      <a:headEnd type="none" w="med" len="med"/>
                      <a:tailEnd type="none" w="med" len="med"/>
                    </a:lnT>
                    <a:lnB w="12700" cap="flat" cmpd="sng" algn="ctr">
                      <a:solidFill>
                        <a:srgbClr val="FFD966"/>
                      </a:solidFill>
                      <a:prstDash val="solid"/>
                      <a:round/>
                      <a:headEnd type="none" w="med" len="med"/>
                      <a:tailEnd type="none" w="med" len="med"/>
                    </a:lnB>
                  </a:tcPr>
                </a:tc>
                <a:tc>
                  <a:txBody>
                    <a:bodyPr/>
                    <a:lstStyle/>
                    <a:p>
                      <a:pPr algn="ctr"/>
                      <a:r>
                        <a:rPr lang="es-ES" sz="1600" dirty="0">
                          <a:effectLst/>
                          <a:latin typeface="Calibri" panose="020F0502020204030204" pitchFamily="34" charset="0"/>
                          <a:ea typeface="Times New Roman" panose="02020603050405020304" pitchFamily="18" charset="0"/>
                          <a:cs typeface="Times New Roman" panose="02020603050405020304" pitchFamily="18" charset="0"/>
                        </a:rPr>
                        <a:t>2</a:t>
                      </a:r>
                      <a:endParaRPr lang="es-CO" sz="16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48180" marR="48180" marT="0" marB="0">
                    <a:lnL w="12700" cap="flat" cmpd="sng" algn="ctr">
                      <a:solidFill>
                        <a:srgbClr val="FFD966"/>
                      </a:solidFill>
                      <a:prstDash val="solid"/>
                      <a:round/>
                      <a:headEnd type="none" w="med" len="med"/>
                      <a:tailEnd type="none" w="med" len="med"/>
                    </a:lnL>
                    <a:lnR w="12700" cap="flat" cmpd="sng" algn="ctr">
                      <a:solidFill>
                        <a:srgbClr val="FFD966"/>
                      </a:solidFill>
                      <a:prstDash val="solid"/>
                      <a:round/>
                      <a:headEnd type="none" w="med" len="med"/>
                      <a:tailEnd type="none" w="med" len="med"/>
                    </a:lnR>
                    <a:lnT w="12700" cap="flat" cmpd="sng" algn="ctr">
                      <a:solidFill>
                        <a:srgbClr val="FFD966"/>
                      </a:solidFill>
                      <a:prstDash val="solid"/>
                      <a:round/>
                      <a:headEnd type="none" w="med" len="med"/>
                      <a:tailEnd type="none" w="med" len="med"/>
                    </a:lnT>
                    <a:lnB w="12700" cap="flat" cmpd="sng" algn="ctr">
                      <a:solidFill>
                        <a:srgbClr val="FFD966"/>
                      </a:solidFill>
                      <a:prstDash val="solid"/>
                      <a:round/>
                      <a:headEnd type="none" w="med" len="med"/>
                      <a:tailEnd type="none" w="med" len="med"/>
                    </a:lnB>
                  </a:tcPr>
                </a:tc>
                <a:tc>
                  <a:txBody>
                    <a:bodyPr/>
                    <a:lstStyle/>
                    <a:p>
                      <a:pPr algn="ctr"/>
                      <a:r>
                        <a:rPr lang="es-ES" sz="1600">
                          <a:effectLst/>
                          <a:latin typeface="Calibri" panose="020F0502020204030204" pitchFamily="34" charset="0"/>
                          <a:ea typeface="Times New Roman" panose="02020603050405020304" pitchFamily="18" charset="0"/>
                          <a:cs typeface="Times New Roman" panose="02020603050405020304" pitchFamily="18" charset="0"/>
                        </a:rPr>
                        <a:t>0</a:t>
                      </a:r>
                      <a:endParaRPr lang="es-CO" sz="1600">
                        <a:effectLst/>
                        <a:latin typeface="Arial" panose="020B0604020202020204" pitchFamily="34" charset="0"/>
                        <a:ea typeface="Times New Roman" panose="02020603050405020304" pitchFamily="18" charset="0"/>
                        <a:cs typeface="Times New Roman" panose="02020603050405020304" pitchFamily="18" charset="0"/>
                      </a:endParaRPr>
                    </a:p>
                  </a:txBody>
                  <a:tcPr marL="48180" marR="48180" marT="0" marB="0">
                    <a:lnL w="12700" cap="flat" cmpd="sng" algn="ctr">
                      <a:solidFill>
                        <a:srgbClr val="FFD966"/>
                      </a:solidFill>
                      <a:prstDash val="solid"/>
                      <a:round/>
                      <a:headEnd type="none" w="med" len="med"/>
                      <a:tailEnd type="none" w="med" len="med"/>
                    </a:lnL>
                    <a:lnR w="12700" cap="flat" cmpd="sng" algn="ctr">
                      <a:solidFill>
                        <a:srgbClr val="FFD966"/>
                      </a:solidFill>
                      <a:prstDash val="solid"/>
                      <a:round/>
                      <a:headEnd type="none" w="med" len="med"/>
                      <a:tailEnd type="none" w="med" len="med"/>
                    </a:lnR>
                    <a:lnT w="12700" cap="flat" cmpd="sng" algn="ctr">
                      <a:solidFill>
                        <a:srgbClr val="FFD966"/>
                      </a:solidFill>
                      <a:prstDash val="solid"/>
                      <a:round/>
                      <a:headEnd type="none" w="med" len="med"/>
                      <a:tailEnd type="none" w="med" len="med"/>
                    </a:lnT>
                    <a:lnB w="12700" cap="flat" cmpd="sng" algn="ctr">
                      <a:solidFill>
                        <a:srgbClr val="FFD966"/>
                      </a:solidFill>
                      <a:prstDash val="solid"/>
                      <a:round/>
                      <a:headEnd type="none" w="med" len="med"/>
                      <a:tailEnd type="none" w="med" len="med"/>
                    </a:lnB>
                  </a:tcPr>
                </a:tc>
                <a:tc>
                  <a:txBody>
                    <a:bodyPr/>
                    <a:lstStyle/>
                    <a:p>
                      <a:pPr algn="ctr"/>
                      <a:r>
                        <a:rPr lang="es-ES" sz="1600">
                          <a:effectLst/>
                          <a:latin typeface="Calibri" panose="020F0502020204030204" pitchFamily="34" charset="0"/>
                          <a:ea typeface="Times New Roman" panose="02020603050405020304" pitchFamily="18" charset="0"/>
                          <a:cs typeface="Times New Roman" panose="02020603050405020304" pitchFamily="18" charset="0"/>
                        </a:rPr>
                        <a:t>0</a:t>
                      </a:r>
                      <a:endParaRPr lang="es-CO" sz="1600">
                        <a:effectLst/>
                        <a:latin typeface="Arial" panose="020B0604020202020204" pitchFamily="34" charset="0"/>
                        <a:ea typeface="Times New Roman" panose="02020603050405020304" pitchFamily="18" charset="0"/>
                        <a:cs typeface="Times New Roman" panose="02020603050405020304" pitchFamily="18" charset="0"/>
                      </a:endParaRPr>
                    </a:p>
                  </a:txBody>
                  <a:tcPr marL="48180" marR="48180" marT="0" marB="0">
                    <a:lnL w="12700" cap="flat" cmpd="sng" algn="ctr">
                      <a:solidFill>
                        <a:srgbClr val="FFD966"/>
                      </a:solidFill>
                      <a:prstDash val="solid"/>
                      <a:round/>
                      <a:headEnd type="none" w="med" len="med"/>
                      <a:tailEnd type="none" w="med" len="med"/>
                    </a:lnL>
                    <a:lnR w="12700" cap="flat" cmpd="sng" algn="ctr">
                      <a:solidFill>
                        <a:srgbClr val="FFD966"/>
                      </a:solidFill>
                      <a:prstDash val="solid"/>
                      <a:round/>
                      <a:headEnd type="none" w="med" len="med"/>
                      <a:tailEnd type="none" w="med" len="med"/>
                    </a:lnR>
                    <a:lnT w="12700" cap="flat" cmpd="sng" algn="ctr">
                      <a:solidFill>
                        <a:srgbClr val="FFD966"/>
                      </a:solidFill>
                      <a:prstDash val="solid"/>
                      <a:round/>
                      <a:headEnd type="none" w="med" len="med"/>
                      <a:tailEnd type="none" w="med" len="med"/>
                    </a:lnT>
                    <a:lnB w="12700" cap="flat" cmpd="sng" algn="ctr">
                      <a:solidFill>
                        <a:srgbClr val="FFD966"/>
                      </a:solidFill>
                      <a:prstDash val="solid"/>
                      <a:round/>
                      <a:headEnd type="none" w="med" len="med"/>
                      <a:tailEnd type="none" w="med" len="med"/>
                    </a:lnB>
                  </a:tcPr>
                </a:tc>
                <a:tc>
                  <a:txBody>
                    <a:bodyPr/>
                    <a:lstStyle/>
                    <a:p>
                      <a:pPr algn="ctr"/>
                      <a:r>
                        <a:rPr lang="es-ES" sz="1600">
                          <a:effectLst/>
                          <a:latin typeface="Calibri" panose="020F0502020204030204" pitchFamily="34" charset="0"/>
                          <a:ea typeface="Times New Roman" panose="02020603050405020304" pitchFamily="18" charset="0"/>
                          <a:cs typeface="Times New Roman" panose="02020603050405020304" pitchFamily="18" charset="0"/>
                        </a:rPr>
                        <a:t>2</a:t>
                      </a:r>
                      <a:endParaRPr lang="es-CO" sz="1600">
                        <a:effectLst/>
                        <a:latin typeface="Arial" panose="020B0604020202020204" pitchFamily="34" charset="0"/>
                        <a:ea typeface="Times New Roman" panose="02020603050405020304" pitchFamily="18" charset="0"/>
                        <a:cs typeface="Times New Roman" panose="02020603050405020304" pitchFamily="18" charset="0"/>
                      </a:endParaRPr>
                    </a:p>
                  </a:txBody>
                  <a:tcPr marL="48180" marR="48180" marT="0" marB="0">
                    <a:lnL w="12700" cap="flat" cmpd="sng" algn="ctr">
                      <a:solidFill>
                        <a:srgbClr val="FFD966"/>
                      </a:solidFill>
                      <a:prstDash val="solid"/>
                      <a:round/>
                      <a:headEnd type="none" w="med" len="med"/>
                      <a:tailEnd type="none" w="med" len="med"/>
                    </a:lnL>
                    <a:lnR w="12700" cap="flat" cmpd="sng" algn="ctr">
                      <a:solidFill>
                        <a:srgbClr val="FFD966"/>
                      </a:solidFill>
                      <a:prstDash val="solid"/>
                      <a:round/>
                      <a:headEnd type="none" w="med" len="med"/>
                      <a:tailEnd type="none" w="med" len="med"/>
                    </a:lnR>
                    <a:lnT w="12700" cap="flat" cmpd="sng" algn="ctr">
                      <a:solidFill>
                        <a:srgbClr val="FFD966"/>
                      </a:solidFill>
                      <a:prstDash val="solid"/>
                      <a:round/>
                      <a:headEnd type="none" w="med" len="med"/>
                      <a:tailEnd type="none" w="med" len="med"/>
                    </a:lnT>
                    <a:lnB w="12700" cap="flat" cmpd="sng" algn="ctr">
                      <a:solidFill>
                        <a:srgbClr val="FFD966"/>
                      </a:solidFill>
                      <a:prstDash val="solid"/>
                      <a:round/>
                      <a:headEnd type="none" w="med" len="med"/>
                      <a:tailEnd type="none" w="med" len="med"/>
                    </a:lnB>
                  </a:tcPr>
                </a:tc>
                <a:tc>
                  <a:txBody>
                    <a:bodyPr/>
                    <a:lstStyle/>
                    <a:p>
                      <a:r>
                        <a:rPr lang="es-ES" sz="1600" dirty="0">
                          <a:effectLst/>
                          <a:latin typeface="Calibri" panose="020F0502020204030204" pitchFamily="34" charset="0"/>
                          <a:ea typeface="Times New Roman" panose="02020603050405020304" pitchFamily="18" charset="0"/>
                          <a:cs typeface="Times New Roman" panose="02020603050405020304" pitchFamily="18" charset="0"/>
                        </a:rPr>
                        <a:t>$3.179.697</a:t>
                      </a:r>
                      <a:endParaRPr lang="es-CO" sz="16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48180" marR="48180" marT="0" marB="0">
                    <a:lnL w="12700" cap="flat" cmpd="sng" algn="ctr">
                      <a:solidFill>
                        <a:srgbClr val="FFD966"/>
                      </a:solidFill>
                      <a:prstDash val="solid"/>
                      <a:round/>
                      <a:headEnd type="none" w="med" len="med"/>
                      <a:tailEnd type="none" w="med" len="med"/>
                    </a:lnL>
                    <a:lnR w="12700" cap="flat" cmpd="sng" algn="ctr">
                      <a:solidFill>
                        <a:srgbClr val="FFD966"/>
                      </a:solidFill>
                      <a:prstDash val="solid"/>
                      <a:round/>
                      <a:headEnd type="none" w="med" len="med"/>
                      <a:tailEnd type="none" w="med" len="med"/>
                    </a:lnR>
                    <a:lnT w="12700" cap="flat" cmpd="sng" algn="ctr">
                      <a:solidFill>
                        <a:srgbClr val="FFD966"/>
                      </a:solidFill>
                      <a:prstDash val="solid"/>
                      <a:round/>
                      <a:headEnd type="none" w="med" len="med"/>
                      <a:tailEnd type="none" w="med" len="med"/>
                    </a:lnT>
                    <a:lnB w="12700" cap="flat" cmpd="sng" algn="ctr">
                      <a:solidFill>
                        <a:srgbClr val="FFD966"/>
                      </a:solidFill>
                      <a:prstDash val="solid"/>
                      <a:round/>
                      <a:headEnd type="none" w="med" len="med"/>
                      <a:tailEnd type="none" w="med" len="med"/>
                    </a:lnB>
                  </a:tcPr>
                </a:tc>
                <a:extLst>
                  <a:ext uri="{0D108BD9-81ED-4DB2-BD59-A6C34878D82A}">
                    <a16:rowId xmlns:a16="http://schemas.microsoft.com/office/drawing/2014/main" val="1757866809"/>
                  </a:ext>
                </a:extLst>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71245" y="705358"/>
            <a:ext cx="9444990" cy="694421"/>
          </a:xfrm>
          <a:prstGeom prst="rect">
            <a:avLst/>
          </a:prstGeom>
          <a:solidFill>
            <a:srgbClr val="FDEA2A"/>
          </a:solidFill>
        </p:spPr>
        <p:txBody>
          <a:bodyPr vert="horz" wrap="square" lIns="0" tIns="321945" rIns="0" bIns="0" rtlCol="0">
            <a:spAutoFit/>
          </a:bodyPr>
          <a:lstStyle/>
          <a:p>
            <a:pPr marL="452755">
              <a:lnSpc>
                <a:spcPct val="100000"/>
              </a:lnSpc>
              <a:spcBef>
                <a:spcPts val="2535"/>
              </a:spcBef>
            </a:pPr>
            <a:r>
              <a:rPr sz="2400" b="1" spc="-185" dirty="0">
                <a:latin typeface="Tahoma"/>
                <a:cs typeface="Tahoma"/>
              </a:rPr>
              <a:t>EJECUCIÓN</a:t>
            </a:r>
            <a:r>
              <a:rPr sz="2400" b="1" spc="-250" dirty="0">
                <a:latin typeface="Tahoma"/>
                <a:cs typeface="Tahoma"/>
              </a:rPr>
              <a:t> </a:t>
            </a:r>
            <a:r>
              <a:rPr sz="2400" b="1" spc="-140" dirty="0">
                <a:latin typeface="Tahoma"/>
                <a:cs typeface="Tahoma"/>
              </a:rPr>
              <a:t>DEL</a:t>
            </a:r>
            <a:r>
              <a:rPr sz="2400" b="1" spc="-225" dirty="0">
                <a:latin typeface="Tahoma"/>
                <a:cs typeface="Tahoma"/>
              </a:rPr>
              <a:t> </a:t>
            </a:r>
            <a:r>
              <a:rPr sz="2400" b="1" spc="-105" dirty="0">
                <a:latin typeface="Tahoma"/>
                <a:cs typeface="Tahoma"/>
              </a:rPr>
              <a:t>PVCFT</a:t>
            </a:r>
            <a:r>
              <a:rPr sz="2400" b="1" spc="-215" dirty="0">
                <a:latin typeface="Tahoma"/>
                <a:cs typeface="Tahoma"/>
              </a:rPr>
              <a:t> </a:t>
            </a:r>
            <a:r>
              <a:rPr sz="2400" b="1" spc="-180" dirty="0">
                <a:latin typeface="Tahoma"/>
                <a:cs typeface="Tahoma"/>
              </a:rPr>
              <a:t>202</a:t>
            </a:r>
            <a:r>
              <a:rPr lang="es-CO" sz="2400" b="1" spc="-180" dirty="0">
                <a:latin typeface="Tahoma"/>
                <a:cs typeface="Tahoma"/>
              </a:rPr>
              <a:t>3 </a:t>
            </a:r>
            <a:r>
              <a:rPr sz="2400" b="1" spc="-290" dirty="0">
                <a:latin typeface="Tahoma"/>
                <a:cs typeface="Tahoma"/>
              </a:rPr>
              <a:t>PRIMER</a:t>
            </a:r>
            <a:r>
              <a:rPr sz="2400" b="1" spc="-240" dirty="0">
                <a:latin typeface="Tahoma"/>
                <a:cs typeface="Tahoma"/>
              </a:rPr>
              <a:t> </a:t>
            </a:r>
            <a:r>
              <a:rPr sz="2400" b="1" spc="-150" dirty="0">
                <a:latin typeface="Tahoma"/>
                <a:cs typeface="Tahoma"/>
              </a:rPr>
              <a:t>SEMESTRE</a:t>
            </a:r>
            <a:endParaRPr sz="2400" dirty="0">
              <a:latin typeface="Tahoma"/>
              <a:cs typeface="Tahoma"/>
            </a:endParaRPr>
          </a:p>
        </p:txBody>
      </p:sp>
      <p:graphicFrame>
        <p:nvGraphicFramePr>
          <p:cNvPr id="4" name="object 4"/>
          <p:cNvGraphicFramePr>
            <a:graphicFrameLocks noGrp="1"/>
          </p:cNvGraphicFramePr>
          <p:nvPr>
            <p:extLst>
              <p:ext uri="{D42A27DB-BD31-4B8C-83A1-F6EECF244321}">
                <p14:modId xmlns:p14="http://schemas.microsoft.com/office/powerpoint/2010/main" val="1878656292"/>
              </p:ext>
            </p:extLst>
          </p:nvPr>
        </p:nvGraphicFramePr>
        <p:xfrm>
          <a:off x="1741697" y="4038600"/>
          <a:ext cx="8469101" cy="1981200"/>
        </p:xfrm>
        <a:graphic>
          <a:graphicData uri="http://schemas.openxmlformats.org/drawingml/2006/table">
            <a:tbl>
              <a:tblPr firstRow="1" bandRow="1">
                <a:tableStyleId>{93296810-A885-4BE3-A3E7-6D5BEEA58F35}</a:tableStyleId>
              </a:tblPr>
              <a:tblGrid>
                <a:gridCol w="4898034">
                  <a:extLst>
                    <a:ext uri="{9D8B030D-6E8A-4147-A177-3AD203B41FA5}">
                      <a16:colId xmlns:a16="http://schemas.microsoft.com/office/drawing/2014/main" val="20000"/>
                    </a:ext>
                  </a:extLst>
                </a:gridCol>
                <a:gridCol w="3571067">
                  <a:extLst>
                    <a:ext uri="{9D8B030D-6E8A-4147-A177-3AD203B41FA5}">
                      <a16:colId xmlns:a16="http://schemas.microsoft.com/office/drawing/2014/main" val="20001"/>
                    </a:ext>
                  </a:extLst>
                </a:gridCol>
              </a:tblGrid>
              <a:tr h="431868">
                <a:tc gridSpan="2">
                  <a:txBody>
                    <a:bodyPr/>
                    <a:lstStyle/>
                    <a:p>
                      <a:pPr algn="ctr">
                        <a:lnSpc>
                          <a:spcPts val="1400"/>
                        </a:lnSpc>
                      </a:pPr>
                      <a:r>
                        <a:rPr sz="1600" b="0" spc="-25" dirty="0"/>
                        <a:t>CUENTAS</a:t>
                      </a:r>
                      <a:r>
                        <a:rPr sz="1600" b="0" spc="35" dirty="0"/>
                        <a:t> </a:t>
                      </a:r>
                      <a:r>
                        <a:rPr sz="1600" b="0" spc="-10" dirty="0"/>
                        <a:t>REVISADAS,FENECIMIENTOS</a:t>
                      </a:r>
                      <a:r>
                        <a:rPr sz="1600" b="0" spc="80" dirty="0"/>
                        <a:t> </a:t>
                      </a:r>
                      <a:r>
                        <a:rPr sz="1600" b="0" dirty="0"/>
                        <a:t>O</a:t>
                      </a:r>
                      <a:r>
                        <a:rPr sz="1600" b="0" spc="10" dirty="0"/>
                        <a:t> </a:t>
                      </a:r>
                      <a:r>
                        <a:rPr sz="1600" b="0" spc="-5" dirty="0"/>
                        <a:t>NO</a:t>
                      </a:r>
                      <a:r>
                        <a:rPr sz="1600" b="0" spc="5" dirty="0"/>
                        <a:t> </a:t>
                      </a:r>
                      <a:r>
                        <a:rPr sz="1600" b="0" spc="-10" dirty="0"/>
                        <a:t>FENECIMIENTO</a:t>
                      </a:r>
                      <a:endParaRPr sz="1600" b="0" dirty="0"/>
                    </a:p>
                    <a:p>
                      <a:pPr algn="ctr">
                        <a:lnSpc>
                          <a:spcPts val="1360"/>
                        </a:lnSpc>
                        <a:spcBef>
                          <a:spcPts val="105"/>
                        </a:spcBef>
                      </a:pPr>
                      <a:r>
                        <a:rPr sz="1600" b="0" spc="-5" dirty="0"/>
                        <a:t>DE</a:t>
                      </a:r>
                      <a:r>
                        <a:rPr sz="1600" b="0" dirty="0"/>
                        <a:t> </a:t>
                      </a:r>
                      <a:r>
                        <a:rPr sz="1600" b="0" spc="-15" dirty="0"/>
                        <a:t>LAS</a:t>
                      </a:r>
                      <a:r>
                        <a:rPr sz="1600" b="0" spc="-10" dirty="0"/>
                        <a:t> </a:t>
                      </a:r>
                      <a:r>
                        <a:rPr sz="1600" b="0" spc="-15" dirty="0"/>
                        <a:t>AUDITORIAS</a:t>
                      </a:r>
                      <a:r>
                        <a:rPr sz="1600" b="0" spc="60" dirty="0"/>
                        <a:t> </a:t>
                      </a:r>
                      <a:r>
                        <a:rPr sz="1600" b="0" spc="-10" dirty="0"/>
                        <a:t>PRACTICADAS</a:t>
                      </a:r>
                      <a:r>
                        <a:rPr sz="1600" b="0" spc="55" dirty="0"/>
                        <a:t> </a:t>
                      </a:r>
                      <a:r>
                        <a:rPr sz="1600" b="0" dirty="0"/>
                        <a:t>EN</a:t>
                      </a:r>
                      <a:r>
                        <a:rPr sz="1600" b="0" spc="-5" dirty="0"/>
                        <a:t> </a:t>
                      </a:r>
                      <a:r>
                        <a:rPr sz="1600" b="0" dirty="0"/>
                        <a:t>EL</a:t>
                      </a:r>
                      <a:r>
                        <a:rPr sz="1600" b="0" spc="-15" dirty="0"/>
                        <a:t> </a:t>
                      </a:r>
                      <a:r>
                        <a:rPr sz="1600" b="0" spc="-5" dirty="0"/>
                        <a:t>PRIMER</a:t>
                      </a:r>
                      <a:r>
                        <a:rPr sz="1600" b="0" spc="-10" dirty="0"/>
                        <a:t> </a:t>
                      </a:r>
                      <a:r>
                        <a:rPr sz="1600" b="0" spc="-5" dirty="0"/>
                        <a:t>SEMESTRE</a:t>
                      </a:r>
                      <a:r>
                        <a:rPr sz="1600" b="0" spc="-10" dirty="0"/>
                        <a:t> </a:t>
                      </a:r>
                      <a:r>
                        <a:rPr sz="1600" b="0" spc="-5" dirty="0"/>
                        <a:t>DE</a:t>
                      </a:r>
                      <a:r>
                        <a:rPr sz="1600" b="0" dirty="0"/>
                        <a:t> 202</a:t>
                      </a:r>
                      <a:r>
                        <a:rPr lang="es-CO" sz="1600" b="0" dirty="0"/>
                        <a:t>3</a:t>
                      </a:r>
                      <a:endParaRPr sz="1600" b="0" dirty="0">
                        <a:latin typeface="Arial"/>
                        <a:cs typeface="Arial"/>
                      </a:endParaRPr>
                    </a:p>
                  </a:txBody>
                  <a:tcPr marL="0" marR="0" marT="0" marB="0"/>
                </a:tc>
                <a:tc hMerge="1">
                  <a:txBody>
                    <a:bodyPr/>
                    <a:lstStyle/>
                    <a:p>
                      <a:endParaRPr/>
                    </a:p>
                  </a:txBody>
                  <a:tcPr marL="0" marR="0" marT="0" marB="0"/>
                </a:tc>
                <a:extLst>
                  <a:ext uri="{0D108BD9-81ED-4DB2-BD59-A6C34878D82A}">
                    <a16:rowId xmlns:a16="http://schemas.microsoft.com/office/drawing/2014/main" val="10000"/>
                  </a:ext>
                </a:extLst>
              </a:tr>
              <a:tr h="383156">
                <a:tc>
                  <a:txBody>
                    <a:bodyPr/>
                    <a:lstStyle/>
                    <a:p>
                      <a:pPr marL="44450">
                        <a:lnSpc>
                          <a:spcPct val="100000"/>
                        </a:lnSpc>
                        <a:spcBef>
                          <a:spcPts val="565"/>
                        </a:spcBef>
                      </a:pPr>
                      <a:r>
                        <a:rPr sz="1600" b="0" spc="-20" dirty="0"/>
                        <a:t>Total</a:t>
                      </a:r>
                      <a:r>
                        <a:rPr sz="1600" b="0" spc="-5" dirty="0"/>
                        <a:t> </a:t>
                      </a:r>
                      <a:r>
                        <a:rPr sz="1600" b="0" dirty="0"/>
                        <a:t>Fenecidas</a:t>
                      </a:r>
                      <a:r>
                        <a:rPr sz="1600" b="0" spc="-25" dirty="0"/>
                        <a:t> </a:t>
                      </a:r>
                      <a:r>
                        <a:rPr sz="1600" b="0" spc="-5" dirty="0"/>
                        <a:t>Vigencias</a:t>
                      </a:r>
                      <a:r>
                        <a:rPr sz="1600" b="0" spc="-75" dirty="0"/>
                        <a:t> </a:t>
                      </a:r>
                      <a:r>
                        <a:rPr sz="1600" b="0" spc="-10" dirty="0"/>
                        <a:t>Anteriores</a:t>
                      </a:r>
                      <a:endParaRPr sz="1600" b="0" dirty="0">
                        <a:latin typeface="Arial"/>
                        <a:cs typeface="Arial"/>
                      </a:endParaRPr>
                    </a:p>
                  </a:txBody>
                  <a:tcPr marL="0" marR="0" marT="71755" marB="0"/>
                </a:tc>
                <a:tc>
                  <a:txBody>
                    <a:bodyPr/>
                    <a:lstStyle/>
                    <a:p>
                      <a:pPr marR="1195070" algn="r">
                        <a:lnSpc>
                          <a:spcPct val="100000"/>
                        </a:lnSpc>
                        <a:spcBef>
                          <a:spcPts val="565"/>
                        </a:spcBef>
                      </a:pPr>
                      <a:r>
                        <a:rPr sz="1600" b="0" dirty="0"/>
                        <a:t>0</a:t>
                      </a:r>
                      <a:endParaRPr sz="1600" b="0" dirty="0">
                        <a:latin typeface="Arial MT"/>
                        <a:cs typeface="Arial MT"/>
                      </a:endParaRPr>
                    </a:p>
                  </a:txBody>
                  <a:tcPr marL="0" marR="0" marT="71755" marB="0"/>
                </a:tc>
                <a:extLst>
                  <a:ext uri="{0D108BD9-81ED-4DB2-BD59-A6C34878D82A}">
                    <a16:rowId xmlns:a16="http://schemas.microsoft.com/office/drawing/2014/main" val="10001"/>
                  </a:ext>
                </a:extLst>
              </a:tr>
              <a:tr h="463189">
                <a:tc>
                  <a:txBody>
                    <a:bodyPr/>
                    <a:lstStyle/>
                    <a:p>
                      <a:pPr marL="44450">
                        <a:lnSpc>
                          <a:spcPct val="100000"/>
                        </a:lnSpc>
                        <a:spcBef>
                          <a:spcPts val="840"/>
                        </a:spcBef>
                      </a:pPr>
                      <a:r>
                        <a:rPr sz="1600" b="0" spc="-20" dirty="0"/>
                        <a:t>Total</a:t>
                      </a:r>
                      <a:r>
                        <a:rPr sz="1600" b="0" spc="-5" dirty="0"/>
                        <a:t> No</a:t>
                      </a:r>
                      <a:r>
                        <a:rPr sz="1600" b="0" spc="5" dirty="0"/>
                        <a:t> </a:t>
                      </a:r>
                      <a:r>
                        <a:rPr sz="1600" b="0" dirty="0"/>
                        <a:t>Fenecidas</a:t>
                      </a:r>
                      <a:r>
                        <a:rPr sz="1600" b="0" spc="-35" dirty="0"/>
                        <a:t> </a:t>
                      </a:r>
                      <a:r>
                        <a:rPr sz="1600" b="0" spc="-5" dirty="0"/>
                        <a:t>Vigencias</a:t>
                      </a:r>
                      <a:r>
                        <a:rPr sz="1600" b="0" spc="-55" dirty="0"/>
                        <a:t> </a:t>
                      </a:r>
                      <a:r>
                        <a:rPr sz="1600" b="0" spc="-10" dirty="0"/>
                        <a:t>Anteriores</a:t>
                      </a:r>
                      <a:endParaRPr sz="1600" b="0" dirty="0">
                        <a:latin typeface="Arial"/>
                        <a:cs typeface="Arial"/>
                      </a:endParaRPr>
                    </a:p>
                  </a:txBody>
                  <a:tcPr marL="0" marR="0" marT="106680" marB="0"/>
                </a:tc>
                <a:tc>
                  <a:txBody>
                    <a:bodyPr/>
                    <a:lstStyle/>
                    <a:p>
                      <a:pPr marR="1195070" algn="r">
                        <a:lnSpc>
                          <a:spcPct val="100000"/>
                        </a:lnSpc>
                        <a:spcBef>
                          <a:spcPts val="840"/>
                        </a:spcBef>
                      </a:pPr>
                      <a:r>
                        <a:rPr sz="1600" b="0" dirty="0"/>
                        <a:t>0</a:t>
                      </a:r>
                      <a:endParaRPr sz="1600" b="0" dirty="0">
                        <a:latin typeface="Arial MT"/>
                        <a:cs typeface="Arial MT"/>
                      </a:endParaRPr>
                    </a:p>
                  </a:txBody>
                  <a:tcPr marL="0" marR="0" marT="106680" marB="0"/>
                </a:tc>
                <a:extLst>
                  <a:ext uri="{0D108BD9-81ED-4DB2-BD59-A6C34878D82A}">
                    <a16:rowId xmlns:a16="http://schemas.microsoft.com/office/drawing/2014/main" val="10002"/>
                  </a:ext>
                </a:extLst>
              </a:tr>
              <a:tr h="207864">
                <a:tc>
                  <a:txBody>
                    <a:bodyPr/>
                    <a:lstStyle/>
                    <a:p>
                      <a:pPr marL="44450">
                        <a:lnSpc>
                          <a:spcPts val="1330"/>
                        </a:lnSpc>
                      </a:pPr>
                      <a:r>
                        <a:rPr sz="1600" b="0" spc="-20" dirty="0"/>
                        <a:t>Total </a:t>
                      </a:r>
                      <a:r>
                        <a:rPr sz="1600" b="0" dirty="0"/>
                        <a:t>Fenecidas</a:t>
                      </a:r>
                      <a:r>
                        <a:rPr sz="1600" b="0" spc="-40" dirty="0"/>
                        <a:t> </a:t>
                      </a:r>
                      <a:r>
                        <a:rPr sz="1600" b="0" spc="-5" dirty="0"/>
                        <a:t>Vigencia</a:t>
                      </a:r>
                      <a:endParaRPr sz="1600" b="0">
                        <a:latin typeface="Arial"/>
                        <a:cs typeface="Arial"/>
                      </a:endParaRPr>
                    </a:p>
                  </a:txBody>
                  <a:tcPr marL="0" marR="0" marT="0" marB="0"/>
                </a:tc>
                <a:tc>
                  <a:txBody>
                    <a:bodyPr/>
                    <a:lstStyle/>
                    <a:p>
                      <a:pPr marR="1194435" algn="r">
                        <a:lnSpc>
                          <a:spcPts val="1330"/>
                        </a:lnSpc>
                      </a:pPr>
                      <a:r>
                        <a:rPr sz="1600" b="0" dirty="0"/>
                        <a:t>5</a:t>
                      </a:r>
                      <a:endParaRPr sz="1600" b="0" dirty="0">
                        <a:latin typeface="Arial MT"/>
                        <a:cs typeface="Arial MT"/>
                      </a:endParaRPr>
                    </a:p>
                  </a:txBody>
                  <a:tcPr marL="0" marR="0" marT="0" marB="0"/>
                </a:tc>
                <a:extLst>
                  <a:ext uri="{0D108BD9-81ED-4DB2-BD59-A6C34878D82A}">
                    <a16:rowId xmlns:a16="http://schemas.microsoft.com/office/drawing/2014/main" val="10003"/>
                  </a:ext>
                </a:extLst>
              </a:tr>
              <a:tr h="495123">
                <a:tc>
                  <a:txBody>
                    <a:bodyPr/>
                    <a:lstStyle/>
                    <a:p>
                      <a:pPr marL="44450">
                        <a:lnSpc>
                          <a:spcPct val="100000"/>
                        </a:lnSpc>
                        <a:spcBef>
                          <a:spcPts val="950"/>
                        </a:spcBef>
                      </a:pPr>
                      <a:r>
                        <a:rPr sz="1600" b="0" spc="-20" dirty="0"/>
                        <a:t>Total</a:t>
                      </a:r>
                      <a:r>
                        <a:rPr sz="1600" b="0" spc="-15" dirty="0"/>
                        <a:t> </a:t>
                      </a:r>
                      <a:r>
                        <a:rPr sz="1600" b="0" spc="-5" dirty="0"/>
                        <a:t>No</a:t>
                      </a:r>
                      <a:r>
                        <a:rPr sz="1600" b="0" spc="-10" dirty="0"/>
                        <a:t> </a:t>
                      </a:r>
                      <a:r>
                        <a:rPr sz="1600" b="0" dirty="0"/>
                        <a:t>Fenecidas</a:t>
                      </a:r>
                      <a:r>
                        <a:rPr sz="1600" b="0" spc="-45" dirty="0"/>
                        <a:t> </a:t>
                      </a:r>
                      <a:r>
                        <a:rPr sz="1600" b="0" spc="-5" dirty="0"/>
                        <a:t>Vigencia</a:t>
                      </a:r>
                      <a:endParaRPr sz="1600" b="0">
                        <a:latin typeface="Arial"/>
                        <a:cs typeface="Arial"/>
                      </a:endParaRPr>
                    </a:p>
                  </a:txBody>
                  <a:tcPr marL="0" marR="0" marT="120650" marB="0"/>
                </a:tc>
                <a:tc>
                  <a:txBody>
                    <a:bodyPr/>
                    <a:lstStyle/>
                    <a:p>
                      <a:pPr marR="1195070" algn="r">
                        <a:lnSpc>
                          <a:spcPct val="100000"/>
                        </a:lnSpc>
                        <a:spcBef>
                          <a:spcPts val="950"/>
                        </a:spcBef>
                      </a:pPr>
                      <a:r>
                        <a:rPr sz="1600" b="0" dirty="0"/>
                        <a:t>0</a:t>
                      </a:r>
                      <a:endParaRPr sz="1600" b="0" dirty="0">
                        <a:latin typeface="Arial MT"/>
                        <a:cs typeface="Arial MT"/>
                      </a:endParaRPr>
                    </a:p>
                  </a:txBody>
                  <a:tcPr marL="0" marR="0" marT="120650" marB="0"/>
                </a:tc>
                <a:extLst>
                  <a:ext uri="{0D108BD9-81ED-4DB2-BD59-A6C34878D82A}">
                    <a16:rowId xmlns:a16="http://schemas.microsoft.com/office/drawing/2014/main" val="10004"/>
                  </a:ext>
                </a:extLst>
              </a:tr>
            </a:tbl>
          </a:graphicData>
        </a:graphic>
      </p:graphicFrame>
      <p:pic>
        <p:nvPicPr>
          <p:cNvPr id="16" name="object 10">
            <a:extLst>
              <a:ext uri="{FF2B5EF4-FFF2-40B4-BE49-F238E27FC236}">
                <a16:creationId xmlns:a16="http://schemas.microsoft.com/office/drawing/2014/main" id="{687C3F7E-41AD-4DBC-9237-4A1F6439E2FC}"/>
              </a:ext>
            </a:extLst>
          </p:cNvPr>
          <p:cNvPicPr/>
          <p:nvPr/>
        </p:nvPicPr>
        <p:blipFill>
          <a:blip r:embed="rId2" cstate="print"/>
          <a:stretch>
            <a:fillRect/>
          </a:stretch>
        </p:blipFill>
        <p:spPr>
          <a:xfrm>
            <a:off x="11125200" y="5862403"/>
            <a:ext cx="902209" cy="919397"/>
          </a:xfrm>
          <a:prstGeom prst="rect">
            <a:avLst/>
          </a:prstGeom>
        </p:spPr>
      </p:pic>
      <p:pic>
        <p:nvPicPr>
          <p:cNvPr id="17" name="object 4">
            <a:extLst>
              <a:ext uri="{FF2B5EF4-FFF2-40B4-BE49-F238E27FC236}">
                <a16:creationId xmlns:a16="http://schemas.microsoft.com/office/drawing/2014/main" id="{61BF1898-DF53-49D8-905F-93C4654481EC}"/>
              </a:ext>
            </a:extLst>
          </p:cNvPr>
          <p:cNvPicPr/>
          <p:nvPr/>
        </p:nvPicPr>
        <p:blipFill>
          <a:blip r:embed="rId3" cstate="print"/>
          <a:stretch>
            <a:fillRect/>
          </a:stretch>
        </p:blipFill>
        <p:spPr>
          <a:xfrm>
            <a:off x="228600" y="5594603"/>
            <a:ext cx="488618" cy="806197"/>
          </a:xfrm>
          <a:prstGeom prst="rect">
            <a:avLst/>
          </a:prstGeom>
        </p:spPr>
      </p:pic>
      <p:sp>
        <p:nvSpPr>
          <p:cNvPr id="18" name="object 5">
            <a:extLst>
              <a:ext uri="{FF2B5EF4-FFF2-40B4-BE49-F238E27FC236}">
                <a16:creationId xmlns:a16="http://schemas.microsoft.com/office/drawing/2014/main" id="{5D4B0E6E-E72F-4ABB-BF5E-5E054683F259}"/>
              </a:ext>
            </a:extLst>
          </p:cNvPr>
          <p:cNvSpPr txBox="1"/>
          <p:nvPr/>
        </p:nvSpPr>
        <p:spPr>
          <a:xfrm>
            <a:off x="265277" y="6417265"/>
            <a:ext cx="496723" cy="135935"/>
          </a:xfrm>
          <a:prstGeom prst="rect">
            <a:avLst/>
          </a:prstGeom>
        </p:spPr>
        <p:txBody>
          <a:bodyPr vert="horz" wrap="square" lIns="0" tIns="12700" rIns="0" bIns="0" rtlCol="0">
            <a:spAutoFit/>
          </a:bodyPr>
          <a:lstStyle/>
          <a:p>
            <a:pPr marL="12700">
              <a:lnSpc>
                <a:spcPct val="100000"/>
              </a:lnSpc>
              <a:spcBef>
                <a:spcPts val="100"/>
              </a:spcBef>
            </a:pPr>
            <a:r>
              <a:rPr sz="800" spc="-95" dirty="0">
                <a:latin typeface="Arial MT"/>
                <a:cs typeface="Arial MT"/>
              </a:rPr>
              <a:t>S</a:t>
            </a:r>
            <a:r>
              <a:rPr sz="800" spc="-105" dirty="0">
                <a:latin typeface="Arial MT"/>
                <a:cs typeface="Arial MT"/>
              </a:rPr>
              <a:t>C</a:t>
            </a:r>
            <a:r>
              <a:rPr sz="800" spc="-55" dirty="0">
                <a:latin typeface="Arial MT"/>
                <a:cs typeface="Arial MT"/>
              </a:rPr>
              <a:t> </a:t>
            </a:r>
            <a:r>
              <a:rPr sz="800" spc="-80" dirty="0">
                <a:latin typeface="Arial MT"/>
                <a:cs typeface="Arial MT"/>
              </a:rPr>
              <a:t>410</a:t>
            </a:r>
            <a:r>
              <a:rPr sz="800" spc="-75" dirty="0">
                <a:latin typeface="Arial MT"/>
                <a:cs typeface="Arial MT"/>
              </a:rPr>
              <a:t>0</a:t>
            </a:r>
            <a:r>
              <a:rPr sz="800" spc="-55" dirty="0">
                <a:latin typeface="Arial MT"/>
                <a:cs typeface="Arial MT"/>
              </a:rPr>
              <a:t>-</a:t>
            </a:r>
            <a:r>
              <a:rPr sz="800" spc="-80" dirty="0">
                <a:latin typeface="Arial MT"/>
                <a:cs typeface="Arial MT"/>
              </a:rPr>
              <a:t>1</a:t>
            </a:r>
            <a:endParaRPr sz="800" dirty="0">
              <a:latin typeface="Arial MT"/>
              <a:cs typeface="Arial MT"/>
            </a:endParaRPr>
          </a:p>
        </p:txBody>
      </p:sp>
      <p:graphicFrame>
        <p:nvGraphicFramePr>
          <p:cNvPr id="5" name="Tabla 4">
            <a:extLst>
              <a:ext uri="{FF2B5EF4-FFF2-40B4-BE49-F238E27FC236}">
                <a16:creationId xmlns:a16="http://schemas.microsoft.com/office/drawing/2014/main" id="{5D47381C-FF25-4AD0-917E-DABBD8072222}"/>
              </a:ext>
            </a:extLst>
          </p:cNvPr>
          <p:cNvGraphicFramePr>
            <a:graphicFrameLocks noGrp="1"/>
          </p:cNvGraphicFramePr>
          <p:nvPr>
            <p:extLst>
              <p:ext uri="{D42A27DB-BD31-4B8C-83A1-F6EECF244321}">
                <p14:modId xmlns:p14="http://schemas.microsoft.com/office/powerpoint/2010/main" val="4251321503"/>
              </p:ext>
            </p:extLst>
          </p:nvPr>
        </p:nvGraphicFramePr>
        <p:xfrm>
          <a:off x="1741698" y="1905002"/>
          <a:ext cx="8392902" cy="1600198"/>
        </p:xfrm>
        <a:graphic>
          <a:graphicData uri="http://schemas.openxmlformats.org/drawingml/2006/table">
            <a:tbl>
              <a:tblPr firstRow="1" firstCol="1" bandRow="1">
                <a:tableStyleId>{93296810-A885-4BE3-A3E7-6D5BEEA58F35}</a:tableStyleId>
              </a:tblPr>
              <a:tblGrid>
                <a:gridCol w="3533747">
                  <a:extLst>
                    <a:ext uri="{9D8B030D-6E8A-4147-A177-3AD203B41FA5}">
                      <a16:colId xmlns:a16="http://schemas.microsoft.com/office/drawing/2014/main" val="1189046572"/>
                    </a:ext>
                  </a:extLst>
                </a:gridCol>
                <a:gridCol w="4859155">
                  <a:extLst>
                    <a:ext uri="{9D8B030D-6E8A-4147-A177-3AD203B41FA5}">
                      <a16:colId xmlns:a16="http://schemas.microsoft.com/office/drawing/2014/main" val="1725617421"/>
                    </a:ext>
                  </a:extLst>
                </a:gridCol>
              </a:tblGrid>
              <a:tr h="298342">
                <a:tc gridSpan="2">
                  <a:txBody>
                    <a:bodyPr/>
                    <a:lstStyle/>
                    <a:p>
                      <a:pPr algn="ctr"/>
                      <a:r>
                        <a:rPr lang="es-ES" sz="1600">
                          <a:effectLst/>
                        </a:rPr>
                        <a:t>RELACION DE HALLAZGOS TRASLADADOS A RESPONSABILIDAD FISCAL EN EL PERIODO DEL 2023</a:t>
                      </a:r>
                      <a:endParaRPr lang="es-CO" sz="16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hMerge="1">
                  <a:txBody>
                    <a:bodyPr/>
                    <a:lstStyle/>
                    <a:p>
                      <a:endParaRPr lang="es-CO"/>
                    </a:p>
                  </a:txBody>
                  <a:tcPr/>
                </a:tc>
                <a:extLst>
                  <a:ext uri="{0D108BD9-81ED-4DB2-BD59-A6C34878D82A}">
                    <a16:rowId xmlns:a16="http://schemas.microsoft.com/office/drawing/2014/main" val="1791291313"/>
                  </a:ext>
                </a:extLst>
              </a:tr>
              <a:tr h="325464">
                <a:tc>
                  <a:txBody>
                    <a:bodyPr/>
                    <a:lstStyle/>
                    <a:p>
                      <a:pPr algn="ctr"/>
                      <a:r>
                        <a:rPr lang="es-ES" sz="1600" dirty="0">
                          <a:effectLst/>
                        </a:rPr>
                        <a:t>RADICADO</a:t>
                      </a:r>
                      <a:endParaRPr lang="es-CO" sz="16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r>
                        <a:rPr lang="es-ES" sz="1600" dirty="0">
                          <a:effectLst/>
                        </a:rPr>
                        <a:t>CUANTIA</a:t>
                      </a:r>
                      <a:endParaRPr lang="es-CO" sz="16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511071627"/>
                  </a:ext>
                </a:extLst>
              </a:tr>
              <a:tr h="325464">
                <a:tc>
                  <a:txBody>
                    <a:bodyPr/>
                    <a:lstStyle/>
                    <a:p>
                      <a:r>
                        <a:rPr lang="es-ES" sz="1600" dirty="0">
                          <a:effectLst/>
                        </a:rPr>
                        <a:t>PAFI 01012023</a:t>
                      </a:r>
                      <a:endParaRPr lang="es-CO" sz="16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r>
                        <a:rPr lang="es-ES" sz="1600">
                          <a:effectLst/>
                        </a:rPr>
                        <a:t>$3.179.697</a:t>
                      </a:r>
                      <a:endParaRPr lang="es-CO" sz="16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06431226"/>
                  </a:ext>
                </a:extLst>
              </a:tr>
              <a:tr h="325464">
                <a:tc>
                  <a:txBody>
                    <a:bodyPr/>
                    <a:lstStyle/>
                    <a:p>
                      <a:r>
                        <a:rPr lang="es-ES" sz="1600">
                          <a:effectLst/>
                        </a:rPr>
                        <a:t>PADI 01012023</a:t>
                      </a:r>
                      <a:endParaRPr lang="es-CO" sz="16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r>
                        <a:rPr lang="es-ES" sz="1600">
                          <a:effectLst/>
                        </a:rPr>
                        <a:t> </a:t>
                      </a:r>
                      <a:endParaRPr lang="es-CO" sz="16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922679044"/>
                  </a:ext>
                </a:extLst>
              </a:tr>
              <a:tr h="325464">
                <a:tc>
                  <a:txBody>
                    <a:bodyPr/>
                    <a:lstStyle/>
                    <a:p>
                      <a:r>
                        <a:rPr lang="es-ES" sz="1600">
                          <a:effectLst/>
                        </a:rPr>
                        <a:t>TOTAL</a:t>
                      </a:r>
                      <a:endParaRPr lang="es-CO" sz="16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r>
                        <a:rPr lang="es-ES" sz="1600" dirty="0">
                          <a:effectLst/>
                        </a:rPr>
                        <a:t>$3.179.697</a:t>
                      </a:r>
                      <a:endParaRPr lang="es-CO" sz="16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4094980157"/>
                  </a:ext>
                </a:extLst>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71245" y="705358"/>
            <a:ext cx="9444990" cy="694421"/>
          </a:xfrm>
          <a:prstGeom prst="rect">
            <a:avLst/>
          </a:prstGeom>
          <a:solidFill>
            <a:srgbClr val="FDEA2A"/>
          </a:solidFill>
        </p:spPr>
        <p:txBody>
          <a:bodyPr vert="horz" wrap="square" lIns="0" tIns="321945" rIns="0" bIns="0" rtlCol="0">
            <a:spAutoFit/>
          </a:bodyPr>
          <a:lstStyle/>
          <a:p>
            <a:pPr marL="452755">
              <a:lnSpc>
                <a:spcPct val="100000"/>
              </a:lnSpc>
              <a:spcBef>
                <a:spcPts val="2535"/>
              </a:spcBef>
            </a:pPr>
            <a:r>
              <a:rPr sz="2400" b="1" spc="-185" dirty="0">
                <a:latin typeface="Tahoma"/>
                <a:cs typeface="Tahoma"/>
              </a:rPr>
              <a:t>EJECUCIÓN</a:t>
            </a:r>
            <a:r>
              <a:rPr sz="2400" b="1" spc="-250" dirty="0">
                <a:latin typeface="Tahoma"/>
                <a:cs typeface="Tahoma"/>
              </a:rPr>
              <a:t> </a:t>
            </a:r>
            <a:r>
              <a:rPr sz="2400" b="1" spc="-140" dirty="0">
                <a:latin typeface="Tahoma"/>
                <a:cs typeface="Tahoma"/>
              </a:rPr>
              <a:t>DEL</a:t>
            </a:r>
            <a:r>
              <a:rPr sz="2400" b="1" spc="-225" dirty="0">
                <a:latin typeface="Tahoma"/>
                <a:cs typeface="Tahoma"/>
              </a:rPr>
              <a:t> </a:t>
            </a:r>
            <a:r>
              <a:rPr sz="2400" b="1" spc="-105" dirty="0">
                <a:latin typeface="Tahoma"/>
                <a:cs typeface="Tahoma"/>
              </a:rPr>
              <a:t>PVCFT</a:t>
            </a:r>
            <a:r>
              <a:rPr sz="2400" b="1" spc="-215" dirty="0">
                <a:latin typeface="Tahoma"/>
                <a:cs typeface="Tahoma"/>
              </a:rPr>
              <a:t> </a:t>
            </a:r>
            <a:r>
              <a:rPr sz="2400" b="1" spc="-180" dirty="0">
                <a:latin typeface="Tahoma"/>
                <a:cs typeface="Tahoma"/>
              </a:rPr>
              <a:t>202</a:t>
            </a:r>
            <a:r>
              <a:rPr lang="es-CO" sz="2400" b="1" spc="-180" dirty="0">
                <a:latin typeface="Tahoma"/>
                <a:cs typeface="Tahoma"/>
              </a:rPr>
              <a:t>3</a:t>
            </a:r>
            <a:r>
              <a:rPr sz="2400" b="1" spc="-195" dirty="0">
                <a:latin typeface="Tahoma"/>
                <a:cs typeface="Tahoma"/>
              </a:rPr>
              <a:t> </a:t>
            </a:r>
            <a:r>
              <a:rPr sz="2400" b="1" spc="-245" dirty="0">
                <a:latin typeface="Tahoma"/>
                <a:cs typeface="Tahoma"/>
              </a:rPr>
              <a:t>SEGUNDO</a:t>
            </a:r>
            <a:r>
              <a:rPr sz="2400" b="1" spc="-225" dirty="0">
                <a:latin typeface="Tahoma"/>
                <a:cs typeface="Tahoma"/>
              </a:rPr>
              <a:t> </a:t>
            </a:r>
            <a:r>
              <a:rPr sz="2400" b="1" spc="-150" dirty="0">
                <a:latin typeface="Tahoma"/>
                <a:cs typeface="Tahoma"/>
              </a:rPr>
              <a:t>SEMESTRE</a:t>
            </a:r>
            <a:endParaRPr sz="2400" dirty="0">
              <a:latin typeface="Tahoma"/>
              <a:cs typeface="Tahoma"/>
            </a:endParaRPr>
          </a:p>
        </p:txBody>
      </p:sp>
      <p:sp>
        <p:nvSpPr>
          <p:cNvPr id="3" name="object 3"/>
          <p:cNvSpPr txBox="1"/>
          <p:nvPr/>
        </p:nvSpPr>
        <p:spPr>
          <a:xfrm>
            <a:off x="1764982" y="1676400"/>
            <a:ext cx="8662035" cy="997068"/>
          </a:xfrm>
          <a:prstGeom prst="rect">
            <a:avLst/>
          </a:prstGeom>
        </p:spPr>
        <p:txBody>
          <a:bodyPr vert="horz" wrap="square" lIns="0" tIns="12065" rIns="0" bIns="0" rtlCol="0">
            <a:spAutoFit/>
          </a:bodyPr>
          <a:lstStyle/>
          <a:p>
            <a:pPr algn="just"/>
            <a:r>
              <a:rPr lang="es-ES" sz="1600" dirty="0">
                <a:effectLst/>
                <a:latin typeface="Verdana" panose="020B0604030504040204" pitchFamily="34" charset="0"/>
                <a:ea typeface="Verdana" panose="020B0604030504040204" pitchFamily="34" charset="0"/>
                <a:cs typeface="Times New Roman" panose="02020603050405020304" pitchFamily="18" charset="0"/>
              </a:rPr>
              <a:t>A corte del 30 de noviembre de 2023, se concluye que el PVCFT 2023 segundo semestre tiene el 100% de cumplimiento, tres (3) Auditorias Financiera y de Gestión, cuatro (4) Auditorias de cumplimiento. Así mismo se incluyeron dos (2) actuaciones especiales de fiscalización las cuales tienen el 60% de avance.</a:t>
            </a:r>
            <a:endParaRPr lang="es-CO" sz="1600" dirty="0">
              <a:effectLst/>
              <a:latin typeface="Verdana" panose="020B0604030504040204" pitchFamily="34" charset="0"/>
              <a:ea typeface="Verdana" panose="020B0604030504040204" pitchFamily="34" charset="0"/>
              <a:cs typeface="Times New Roman" panose="02020603050405020304" pitchFamily="18" charset="0"/>
            </a:endParaRPr>
          </a:p>
        </p:txBody>
      </p:sp>
      <p:sp>
        <p:nvSpPr>
          <p:cNvPr id="16" name="object 16"/>
          <p:cNvSpPr txBox="1">
            <a:spLocks noGrp="1"/>
          </p:cNvSpPr>
          <p:nvPr>
            <p:ph type="sldNum" sz="quarter" idx="7"/>
          </p:nvPr>
        </p:nvSpPr>
        <p:spPr>
          <a:xfrm>
            <a:off x="11809476" y="6514910"/>
            <a:ext cx="329565" cy="269304"/>
          </a:xfrm>
          <a:prstGeom prst="rect">
            <a:avLst/>
          </a:prstGeom>
        </p:spPr>
        <p:txBody>
          <a:bodyPr vert="horz" wrap="square" lIns="0" tIns="0" rIns="0" bIns="0" rtlCol="0">
            <a:spAutoFit/>
          </a:bodyPr>
          <a:lstStyle/>
          <a:p>
            <a:pPr marL="38100">
              <a:lnSpc>
                <a:spcPts val="2090"/>
              </a:lnSpc>
            </a:pPr>
            <a:endParaRPr dirty="0"/>
          </a:p>
        </p:txBody>
      </p:sp>
      <p:pic>
        <p:nvPicPr>
          <p:cNvPr id="17" name="object 10">
            <a:extLst>
              <a:ext uri="{FF2B5EF4-FFF2-40B4-BE49-F238E27FC236}">
                <a16:creationId xmlns:a16="http://schemas.microsoft.com/office/drawing/2014/main" id="{3A15A71C-CB3C-4768-9969-CEB57E1C0F4D}"/>
              </a:ext>
            </a:extLst>
          </p:cNvPr>
          <p:cNvPicPr/>
          <p:nvPr/>
        </p:nvPicPr>
        <p:blipFill>
          <a:blip r:embed="rId2" cstate="print"/>
          <a:stretch>
            <a:fillRect/>
          </a:stretch>
        </p:blipFill>
        <p:spPr>
          <a:xfrm>
            <a:off x="11125200" y="5862403"/>
            <a:ext cx="902209" cy="919397"/>
          </a:xfrm>
          <a:prstGeom prst="rect">
            <a:avLst/>
          </a:prstGeom>
        </p:spPr>
      </p:pic>
      <p:pic>
        <p:nvPicPr>
          <p:cNvPr id="18" name="object 4">
            <a:extLst>
              <a:ext uri="{FF2B5EF4-FFF2-40B4-BE49-F238E27FC236}">
                <a16:creationId xmlns:a16="http://schemas.microsoft.com/office/drawing/2014/main" id="{B3161198-4246-4D30-9250-39D8E53718DD}"/>
              </a:ext>
            </a:extLst>
          </p:cNvPr>
          <p:cNvPicPr/>
          <p:nvPr/>
        </p:nvPicPr>
        <p:blipFill>
          <a:blip r:embed="rId3" cstate="print"/>
          <a:stretch>
            <a:fillRect/>
          </a:stretch>
        </p:blipFill>
        <p:spPr>
          <a:xfrm>
            <a:off x="228600" y="5594603"/>
            <a:ext cx="488618" cy="806197"/>
          </a:xfrm>
          <a:prstGeom prst="rect">
            <a:avLst/>
          </a:prstGeom>
        </p:spPr>
      </p:pic>
      <p:sp>
        <p:nvSpPr>
          <p:cNvPr id="19" name="object 5">
            <a:extLst>
              <a:ext uri="{FF2B5EF4-FFF2-40B4-BE49-F238E27FC236}">
                <a16:creationId xmlns:a16="http://schemas.microsoft.com/office/drawing/2014/main" id="{54B495AC-F480-40C1-9CDB-4E97B4DEA385}"/>
              </a:ext>
            </a:extLst>
          </p:cNvPr>
          <p:cNvSpPr txBox="1"/>
          <p:nvPr/>
        </p:nvSpPr>
        <p:spPr>
          <a:xfrm>
            <a:off x="265277" y="6417265"/>
            <a:ext cx="496723" cy="135935"/>
          </a:xfrm>
          <a:prstGeom prst="rect">
            <a:avLst/>
          </a:prstGeom>
        </p:spPr>
        <p:txBody>
          <a:bodyPr vert="horz" wrap="square" lIns="0" tIns="12700" rIns="0" bIns="0" rtlCol="0">
            <a:spAutoFit/>
          </a:bodyPr>
          <a:lstStyle/>
          <a:p>
            <a:pPr marL="12700">
              <a:lnSpc>
                <a:spcPct val="100000"/>
              </a:lnSpc>
              <a:spcBef>
                <a:spcPts val="100"/>
              </a:spcBef>
            </a:pPr>
            <a:r>
              <a:rPr sz="800" spc="-95" dirty="0">
                <a:latin typeface="Arial MT"/>
                <a:cs typeface="Arial MT"/>
              </a:rPr>
              <a:t>S</a:t>
            </a:r>
            <a:r>
              <a:rPr sz="800" spc="-105" dirty="0">
                <a:latin typeface="Arial MT"/>
                <a:cs typeface="Arial MT"/>
              </a:rPr>
              <a:t>C</a:t>
            </a:r>
            <a:r>
              <a:rPr sz="800" spc="-55" dirty="0">
                <a:latin typeface="Arial MT"/>
                <a:cs typeface="Arial MT"/>
              </a:rPr>
              <a:t> </a:t>
            </a:r>
            <a:r>
              <a:rPr sz="800" spc="-80" dirty="0">
                <a:latin typeface="Arial MT"/>
                <a:cs typeface="Arial MT"/>
              </a:rPr>
              <a:t>410</a:t>
            </a:r>
            <a:r>
              <a:rPr sz="800" spc="-75" dirty="0">
                <a:latin typeface="Arial MT"/>
                <a:cs typeface="Arial MT"/>
              </a:rPr>
              <a:t>0</a:t>
            </a:r>
            <a:r>
              <a:rPr sz="800" spc="-55" dirty="0">
                <a:latin typeface="Arial MT"/>
                <a:cs typeface="Arial MT"/>
              </a:rPr>
              <a:t>-</a:t>
            </a:r>
            <a:r>
              <a:rPr sz="800" spc="-80" dirty="0">
                <a:latin typeface="Arial MT"/>
                <a:cs typeface="Arial MT"/>
              </a:rPr>
              <a:t>1</a:t>
            </a:r>
            <a:endParaRPr sz="800" dirty="0">
              <a:latin typeface="Arial MT"/>
              <a:cs typeface="Arial MT"/>
            </a:endParaRPr>
          </a:p>
        </p:txBody>
      </p:sp>
      <p:graphicFrame>
        <p:nvGraphicFramePr>
          <p:cNvPr id="6" name="Tabla 5">
            <a:extLst>
              <a:ext uri="{FF2B5EF4-FFF2-40B4-BE49-F238E27FC236}">
                <a16:creationId xmlns:a16="http://schemas.microsoft.com/office/drawing/2014/main" id="{DEE14381-C3F6-4CA5-9F11-E7615246CC8E}"/>
              </a:ext>
            </a:extLst>
          </p:cNvPr>
          <p:cNvGraphicFramePr>
            <a:graphicFrameLocks noGrp="1"/>
          </p:cNvGraphicFramePr>
          <p:nvPr>
            <p:extLst>
              <p:ext uri="{D42A27DB-BD31-4B8C-83A1-F6EECF244321}">
                <p14:modId xmlns:p14="http://schemas.microsoft.com/office/powerpoint/2010/main" val="3529896479"/>
              </p:ext>
            </p:extLst>
          </p:nvPr>
        </p:nvGraphicFramePr>
        <p:xfrm>
          <a:off x="1562101" y="2966803"/>
          <a:ext cx="5562600" cy="3312418"/>
        </p:xfrm>
        <a:graphic>
          <a:graphicData uri="http://schemas.openxmlformats.org/drawingml/2006/table">
            <a:tbl>
              <a:tblPr firstRow="1" firstCol="1" bandRow="1"/>
              <a:tblGrid>
                <a:gridCol w="2126780">
                  <a:extLst>
                    <a:ext uri="{9D8B030D-6E8A-4147-A177-3AD203B41FA5}">
                      <a16:colId xmlns:a16="http://schemas.microsoft.com/office/drawing/2014/main" val="914690195"/>
                    </a:ext>
                  </a:extLst>
                </a:gridCol>
                <a:gridCol w="787513">
                  <a:extLst>
                    <a:ext uri="{9D8B030D-6E8A-4147-A177-3AD203B41FA5}">
                      <a16:colId xmlns:a16="http://schemas.microsoft.com/office/drawing/2014/main" val="2722299135"/>
                    </a:ext>
                  </a:extLst>
                </a:gridCol>
                <a:gridCol w="2648307">
                  <a:extLst>
                    <a:ext uri="{9D8B030D-6E8A-4147-A177-3AD203B41FA5}">
                      <a16:colId xmlns:a16="http://schemas.microsoft.com/office/drawing/2014/main" val="3977326761"/>
                    </a:ext>
                  </a:extLst>
                </a:gridCol>
              </a:tblGrid>
              <a:tr h="212344">
                <a:tc gridSpan="3">
                  <a:txBody>
                    <a:bodyPr/>
                    <a:lstStyle/>
                    <a:p>
                      <a:pPr algn="ctr"/>
                      <a:r>
                        <a:rPr lang="es-ES" sz="12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PLAN DE VIGILANCIA Y CONTROL FISCAL TERITORIAL 2023 – Segundo Semestre</a:t>
                      </a:r>
                      <a:endParaRPr lang="es-CO"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1392" marR="51392"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C000"/>
                    </a:solidFill>
                  </a:tcPr>
                </a:tc>
                <a:tc hMerge="1">
                  <a:txBody>
                    <a:bodyPr/>
                    <a:lstStyle/>
                    <a:p>
                      <a:endParaRPr lang="es-CO"/>
                    </a:p>
                  </a:txBody>
                  <a:tcPr/>
                </a:tc>
                <a:tc hMerge="1">
                  <a:txBody>
                    <a:bodyPr/>
                    <a:lstStyle/>
                    <a:p>
                      <a:endParaRPr lang="es-CO"/>
                    </a:p>
                  </a:txBody>
                  <a:tcPr/>
                </a:tc>
                <a:extLst>
                  <a:ext uri="{0D108BD9-81ED-4DB2-BD59-A6C34878D82A}">
                    <a16:rowId xmlns:a16="http://schemas.microsoft.com/office/drawing/2014/main" val="920751771"/>
                  </a:ext>
                </a:extLst>
              </a:tr>
              <a:tr h="424688">
                <a:tc>
                  <a:txBody>
                    <a:bodyPr/>
                    <a:lstStyle/>
                    <a:p>
                      <a:pPr algn="ctr"/>
                      <a:r>
                        <a:rPr lang="es-ES" sz="12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ESTADO</a:t>
                      </a:r>
                      <a:endParaRPr lang="es-CO"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1392" marR="51392"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C000"/>
                    </a:solidFill>
                  </a:tcPr>
                </a:tc>
                <a:tc>
                  <a:txBody>
                    <a:bodyPr/>
                    <a:lstStyle/>
                    <a:p>
                      <a:pPr algn="ctr"/>
                      <a:r>
                        <a:rPr lang="es-E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NÚMERO AUDITORIAS</a:t>
                      </a:r>
                      <a:endParaRPr lang="es-CO" sz="1200">
                        <a:effectLst/>
                        <a:latin typeface="Arial" panose="020B0604020202020204" pitchFamily="34" charset="0"/>
                        <a:ea typeface="Times New Roman" panose="02020603050405020304" pitchFamily="18" charset="0"/>
                        <a:cs typeface="Times New Roman" panose="02020603050405020304" pitchFamily="18" charset="0"/>
                      </a:endParaRPr>
                    </a:p>
                  </a:txBody>
                  <a:tcPr marL="51392" marR="51392"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599"/>
                    </a:solidFill>
                  </a:tcPr>
                </a:tc>
                <a:tc>
                  <a:txBody>
                    <a:bodyPr/>
                    <a:lstStyle/>
                    <a:p>
                      <a:pPr algn="ctr"/>
                      <a:r>
                        <a:rPr lang="es-ES" sz="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PORCENTAJE</a:t>
                      </a:r>
                      <a:endParaRPr lang="es-CO"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1392" marR="51392"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599"/>
                    </a:solidFill>
                  </a:tcPr>
                </a:tc>
                <a:extLst>
                  <a:ext uri="{0D108BD9-81ED-4DB2-BD59-A6C34878D82A}">
                    <a16:rowId xmlns:a16="http://schemas.microsoft.com/office/drawing/2014/main" val="4103269142"/>
                  </a:ext>
                </a:extLst>
              </a:tr>
              <a:tr h="424688">
                <a:tc>
                  <a:txBody>
                    <a:bodyPr/>
                    <a:lstStyle/>
                    <a:p>
                      <a:r>
                        <a:rPr lang="es-ES" sz="12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PROCESOS AUDITADOS EN ETAPA DE PLANEACION</a:t>
                      </a:r>
                      <a:endParaRPr lang="es-CO"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1392" marR="51392"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C000"/>
                    </a:solidFill>
                  </a:tcPr>
                </a:tc>
                <a:tc>
                  <a:txBody>
                    <a:bodyPr/>
                    <a:lstStyle/>
                    <a:p>
                      <a:pPr algn="ctr"/>
                      <a:r>
                        <a:rPr lang="es-E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9</a:t>
                      </a:r>
                      <a:endParaRPr lang="es-CO" sz="1200">
                        <a:effectLst/>
                        <a:latin typeface="Arial" panose="020B0604020202020204" pitchFamily="34" charset="0"/>
                        <a:ea typeface="Times New Roman" panose="02020603050405020304" pitchFamily="18" charset="0"/>
                        <a:cs typeface="Times New Roman" panose="02020603050405020304" pitchFamily="18" charset="0"/>
                      </a:endParaRPr>
                    </a:p>
                  </a:txBody>
                  <a:tcPr marL="51392" marR="51392"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F2CC"/>
                    </a:solidFill>
                  </a:tcPr>
                </a:tc>
                <a:tc>
                  <a:txBody>
                    <a:bodyPr/>
                    <a:lstStyle/>
                    <a:p>
                      <a:pPr algn="ctr"/>
                      <a:r>
                        <a:rPr lang="es-E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100%</a:t>
                      </a:r>
                      <a:endParaRPr lang="es-CO" sz="1200">
                        <a:effectLst/>
                        <a:latin typeface="Arial" panose="020B0604020202020204" pitchFamily="34" charset="0"/>
                        <a:ea typeface="Times New Roman" panose="02020603050405020304" pitchFamily="18" charset="0"/>
                        <a:cs typeface="Times New Roman" panose="02020603050405020304" pitchFamily="18" charset="0"/>
                      </a:endParaRPr>
                    </a:p>
                  </a:txBody>
                  <a:tcPr marL="51392" marR="51392"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F2CC"/>
                    </a:solidFill>
                  </a:tcPr>
                </a:tc>
                <a:extLst>
                  <a:ext uri="{0D108BD9-81ED-4DB2-BD59-A6C34878D82A}">
                    <a16:rowId xmlns:a16="http://schemas.microsoft.com/office/drawing/2014/main" val="1994990280"/>
                  </a:ext>
                </a:extLst>
              </a:tr>
              <a:tr h="424688">
                <a:tc>
                  <a:txBody>
                    <a:bodyPr/>
                    <a:lstStyle/>
                    <a:p>
                      <a:r>
                        <a:rPr lang="es-ES" sz="12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PROCESOS AUDITADOS EN ETAPA DE EJECUCIÓN</a:t>
                      </a:r>
                      <a:endParaRPr lang="es-CO" sz="1200">
                        <a:effectLst/>
                        <a:latin typeface="Arial" panose="020B0604020202020204" pitchFamily="34" charset="0"/>
                        <a:ea typeface="Times New Roman" panose="02020603050405020304" pitchFamily="18" charset="0"/>
                        <a:cs typeface="Times New Roman" panose="02020603050405020304" pitchFamily="18" charset="0"/>
                      </a:endParaRPr>
                    </a:p>
                  </a:txBody>
                  <a:tcPr marL="51392" marR="51392"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C000"/>
                    </a:solidFill>
                  </a:tcPr>
                </a:tc>
                <a:tc>
                  <a:txBody>
                    <a:bodyPr/>
                    <a:lstStyle/>
                    <a:p>
                      <a:pPr algn="ctr"/>
                      <a:r>
                        <a:rPr lang="es-ES" sz="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9</a:t>
                      </a:r>
                      <a:endParaRPr lang="es-CO" sz="1200" dirty="0">
                        <a:effectLst/>
                        <a:latin typeface="Arial" panose="020B0604020202020204" pitchFamily="34" charset="0"/>
                        <a:ea typeface="Times New Roman" panose="02020603050405020304" pitchFamily="18" charset="0"/>
                        <a:cs typeface="Times New Roman" panose="02020603050405020304" pitchFamily="18" charset="0"/>
                      </a:endParaRPr>
                    </a:p>
                    <a:p>
                      <a:pPr algn="ctr"/>
                      <a:r>
                        <a:rPr lang="es-ES" sz="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endParaRPr lang="es-CO"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1392" marR="51392"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599"/>
                    </a:solidFill>
                  </a:tcPr>
                </a:tc>
                <a:tc>
                  <a:txBody>
                    <a:bodyPr/>
                    <a:lstStyle/>
                    <a:p>
                      <a:pPr algn="ctr"/>
                      <a:r>
                        <a:rPr lang="es-E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100% </a:t>
                      </a:r>
                      <a:endParaRPr lang="es-CO" sz="1200">
                        <a:effectLst/>
                        <a:latin typeface="Arial" panose="020B0604020202020204" pitchFamily="34" charset="0"/>
                        <a:ea typeface="Times New Roman" panose="02020603050405020304" pitchFamily="18" charset="0"/>
                        <a:cs typeface="Times New Roman" panose="02020603050405020304" pitchFamily="18" charset="0"/>
                      </a:endParaRPr>
                    </a:p>
                  </a:txBody>
                  <a:tcPr marL="51392" marR="51392"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599"/>
                    </a:solidFill>
                  </a:tcPr>
                </a:tc>
                <a:extLst>
                  <a:ext uri="{0D108BD9-81ED-4DB2-BD59-A6C34878D82A}">
                    <a16:rowId xmlns:a16="http://schemas.microsoft.com/office/drawing/2014/main" val="785803340"/>
                  </a:ext>
                </a:extLst>
              </a:tr>
              <a:tr h="424688">
                <a:tc>
                  <a:txBody>
                    <a:bodyPr/>
                    <a:lstStyle/>
                    <a:p>
                      <a:r>
                        <a:rPr lang="es-ES" sz="12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PROCESOS AUDITADOS EN INFORME PRELIMINAR</a:t>
                      </a:r>
                      <a:endParaRPr lang="es-CO"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1392" marR="51392"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C000"/>
                    </a:solidFill>
                  </a:tcPr>
                </a:tc>
                <a:tc>
                  <a:txBody>
                    <a:bodyPr/>
                    <a:lstStyle/>
                    <a:p>
                      <a:pPr algn="ctr"/>
                      <a:r>
                        <a:rPr lang="es-ES" sz="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7</a:t>
                      </a:r>
                      <a:endParaRPr lang="es-CO"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1392" marR="51392"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F2CC"/>
                    </a:solidFill>
                  </a:tcPr>
                </a:tc>
                <a:tc>
                  <a:txBody>
                    <a:bodyPr/>
                    <a:lstStyle/>
                    <a:p>
                      <a:pPr algn="ctr"/>
                      <a:r>
                        <a:rPr lang="es-E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100%</a:t>
                      </a:r>
                      <a:endParaRPr lang="es-CO" sz="1200">
                        <a:effectLst/>
                        <a:latin typeface="Arial" panose="020B0604020202020204" pitchFamily="34" charset="0"/>
                        <a:ea typeface="Times New Roman" panose="02020603050405020304" pitchFamily="18" charset="0"/>
                        <a:cs typeface="Times New Roman" panose="02020603050405020304" pitchFamily="18" charset="0"/>
                      </a:endParaRPr>
                    </a:p>
                  </a:txBody>
                  <a:tcPr marL="51392" marR="51392"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F2CC"/>
                    </a:solidFill>
                  </a:tcPr>
                </a:tc>
                <a:extLst>
                  <a:ext uri="{0D108BD9-81ED-4DB2-BD59-A6C34878D82A}">
                    <a16:rowId xmlns:a16="http://schemas.microsoft.com/office/drawing/2014/main" val="4225744669"/>
                  </a:ext>
                </a:extLst>
              </a:tr>
              <a:tr h="424688">
                <a:tc>
                  <a:txBody>
                    <a:bodyPr/>
                    <a:lstStyle/>
                    <a:p>
                      <a:r>
                        <a:rPr lang="es-ES" sz="12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PROCESOS AUDITADOS CON CARTA DE OBSERVACIONES</a:t>
                      </a:r>
                      <a:endParaRPr lang="es-CO" sz="1200">
                        <a:effectLst/>
                        <a:latin typeface="Arial" panose="020B0604020202020204" pitchFamily="34" charset="0"/>
                        <a:ea typeface="Times New Roman" panose="02020603050405020304" pitchFamily="18" charset="0"/>
                        <a:cs typeface="Times New Roman" panose="02020603050405020304" pitchFamily="18" charset="0"/>
                      </a:endParaRPr>
                    </a:p>
                  </a:txBody>
                  <a:tcPr marL="51392" marR="51392"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C000"/>
                    </a:solidFill>
                  </a:tcPr>
                </a:tc>
                <a:tc>
                  <a:txBody>
                    <a:bodyPr/>
                    <a:lstStyle/>
                    <a:p>
                      <a:pPr algn="ctr"/>
                      <a:r>
                        <a:rPr lang="es-E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2</a:t>
                      </a:r>
                      <a:endParaRPr lang="es-CO" sz="1200">
                        <a:effectLst/>
                        <a:latin typeface="Arial" panose="020B0604020202020204" pitchFamily="34" charset="0"/>
                        <a:ea typeface="Times New Roman" panose="02020603050405020304" pitchFamily="18" charset="0"/>
                        <a:cs typeface="Times New Roman" panose="02020603050405020304" pitchFamily="18" charset="0"/>
                      </a:endParaRPr>
                    </a:p>
                  </a:txBody>
                  <a:tcPr marL="51392" marR="51392"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599"/>
                    </a:solidFill>
                  </a:tcPr>
                </a:tc>
                <a:tc>
                  <a:txBody>
                    <a:bodyPr/>
                    <a:lstStyle/>
                    <a:p>
                      <a:pPr algn="ctr"/>
                      <a:r>
                        <a:rPr lang="es-ES" sz="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100%</a:t>
                      </a:r>
                      <a:endParaRPr lang="es-CO"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1392" marR="51392"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599"/>
                    </a:solidFill>
                  </a:tcPr>
                </a:tc>
                <a:extLst>
                  <a:ext uri="{0D108BD9-81ED-4DB2-BD59-A6C34878D82A}">
                    <a16:rowId xmlns:a16="http://schemas.microsoft.com/office/drawing/2014/main" val="4033153547"/>
                  </a:ext>
                </a:extLst>
              </a:tr>
              <a:tr h="640338">
                <a:tc>
                  <a:txBody>
                    <a:bodyPr/>
                    <a:lstStyle/>
                    <a:p>
                      <a:r>
                        <a:rPr lang="es-ES" sz="12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PROCESOS AUDITADOS CON INFORME DEFINITIVO</a:t>
                      </a:r>
                      <a:endParaRPr lang="es-CO" sz="1200">
                        <a:effectLst/>
                        <a:latin typeface="Arial" panose="020B0604020202020204" pitchFamily="34" charset="0"/>
                        <a:ea typeface="Times New Roman" panose="02020603050405020304" pitchFamily="18" charset="0"/>
                        <a:cs typeface="Times New Roman" panose="02020603050405020304" pitchFamily="18" charset="0"/>
                      </a:endParaRPr>
                    </a:p>
                  </a:txBody>
                  <a:tcPr marL="51392" marR="51392"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C000"/>
                    </a:solidFill>
                  </a:tcPr>
                </a:tc>
                <a:tc>
                  <a:txBody>
                    <a:bodyPr/>
                    <a:lstStyle/>
                    <a:p>
                      <a:pPr algn="ctr"/>
                      <a:r>
                        <a:rPr lang="es-E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9</a:t>
                      </a:r>
                      <a:endParaRPr lang="es-CO" sz="1200">
                        <a:effectLst/>
                        <a:latin typeface="Arial" panose="020B0604020202020204" pitchFamily="34" charset="0"/>
                        <a:ea typeface="Times New Roman" panose="02020603050405020304" pitchFamily="18" charset="0"/>
                        <a:cs typeface="Times New Roman" panose="02020603050405020304" pitchFamily="18" charset="0"/>
                      </a:endParaRPr>
                    </a:p>
                    <a:p>
                      <a:pPr algn="ctr"/>
                      <a:r>
                        <a:rPr lang="es-E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endParaRPr lang="es-CO" sz="1200">
                        <a:effectLst/>
                        <a:latin typeface="Arial" panose="020B0604020202020204" pitchFamily="34" charset="0"/>
                        <a:ea typeface="Times New Roman" panose="02020603050405020304" pitchFamily="18" charset="0"/>
                        <a:cs typeface="Times New Roman" panose="02020603050405020304" pitchFamily="18" charset="0"/>
                      </a:endParaRPr>
                    </a:p>
                    <a:p>
                      <a:pPr algn="ctr"/>
                      <a:r>
                        <a:rPr lang="es-E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endParaRPr lang="es-CO" sz="1200">
                        <a:effectLst/>
                        <a:latin typeface="Arial" panose="020B0604020202020204" pitchFamily="34" charset="0"/>
                        <a:ea typeface="Times New Roman" panose="02020603050405020304" pitchFamily="18" charset="0"/>
                        <a:cs typeface="Times New Roman" panose="02020603050405020304" pitchFamily="18" charset="0"/>
                      </a:endParaRPr>
                    </a:p>
                  </a:txBody>
                  <a:tcPr marL="51392" marR="51392"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F2CC"/>
                    </a:solidFill>
                  </a:tcPr>
                </a:tc>
                <a:tc>
                  <a:txBody>
                    <a:bodyPr/>
                    <a:lstStyle/>
                    <a:p>
                      <a:pPr algn="ctr"/>
                      <a:r>
                        <a:rPr lang="es-ES" sz="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100%</a:t>
                      </a:r>
                      <a:endParaRPr lang="es-CO" sz="1200" dirty="0">
                        <a:effectLst/>
                        <a:latin typeface="Arial" panose="020B0604020202020204" pitchFamily="34" charset="0"/>
                        <a:ea typeface="Times New Roman" panose="02020603050405020304" pitchFamily="18" charset="0"/>
                        <a:cs typeface="Times New Roman" panose="02020603050405020304" pitchFamily="18" charset="0"/>
                      </a:endParaRPr>
                    </a:p>
                    <a:p>
                      <a:pPr algn="ctr"/>
                      <a:r>
                        <a:rPr lang="es-ES" sz="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endParaRPr lang="es-CO"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1392" marR="51392"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F2CC"/>
                    </a:solidFill>
                  </a:tcPr>
                </a:tc>
                <a:extLst>
                  <a:ext uri="{0D108BD9-81ED-4DB2-BD59-A6C34878D82A}">
                    <a16:rowId xmlns:a16="http://schemas.microsoft.com/office/drawing/2014/main" val="1695871049"/>
                  </a:ext>
                </a:extLst>
              </a:tr>
              <a:tr h="212344">
                <a:tc>
                  <a:txBody>
                    <a:bodyPr/>
                    <a:lstStyle/>
                    <a:p>
                      <a:pPr algn="ctr"/>
                      <a:r>
                        <a:rPr lang="es-ES" sz="12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TOTAL</a:t>
                      </a:r>
                      <a:endParaRPr lang="es-CO" sz="1200">
                        <a:effectLst/>
                        <a:latin typeface="Arial" panose="020B0604020202020204" pitchFamily="34" charset="0"/>
                        <a:ea typeface="Times New Roman" panose="02020603050405020304" pitchFamily="18" charset="0"/>
                        <a:cs typeface="Times New Roman" panose="02020603050405020304" pitchFamily="18" charset="0"/>
                      </a:endParaRPr>
                    </a:p>
                  </a:txBody>
                  <a:tcPr marL="51392" marR="51392"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C000"/>
                    </a:solidFill>
                  </a:tcPr>
                </a:tc>
                <a:tc>
                  <a:txBody>
                    <a:bodyPr/>
                    <a:lstStyle/>
                    <a:p>
                      <a:pPr algn="ctr"/>
                      <a:r>
                        <a:rPr lang="es-ES" sz="12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9</a:t>
                      </a:r>
                      <a:endParaRPr lang="es-CO" sz="1200">
                        <a:effectLst/>
                        <a:latin typeface="Arial" panose="020B0604020202020204" pitchFamily="34" charset="0"/>
                        <a:ea typeface="Times New Roman" panose="02020603050405020304" pitchFamily="18" charset="0"/>
                        <a:cs typeface="Times New Roman" panose="02020603050405020304" pitchFamily="18" charset="0"/>
                      </a:endParaRPr>
                    </a:p>
                  </a:txBody>
                  <a:tcPr marL="51392" marR="51392"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599"/>
                    </a:solidFill>
                  </a:tcPr>
                </a:tc>
                <a:tc>
                  <a:txBody>
                    <a:bodyPr/>
                    <a:lstStyle/>
                    <a:p>
                      <a:pPr algn="ctr"/>
                      <a:r>
                        <a:rPr lang="es-ES" sz="12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100%</a:t>
                      </a:r>
                      <a:endParaRPr lang="es-CO"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1392" marR="51392"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599"/>
                    </a:solidFill>
                  </a:tcPr>
                </a:tc>
                <a:extLst>
                  <a:ext uri="{0D108BD9-81ED-4DB2-BD59-A6C34878D82A}">
                    <a16:rowId xmlns:a16="http://schemas.microsoft.com/office/drawing/2014/main" val="4129555467"/>
                  </a:ext>
                </a:extLst>
              </a:tr>
            </a:tbl>
          </a:graphicData>
        </a:graphic>
      </p:graphicFrame>
      <p:pic>
        <p:nvPicPr>
          <p:cNvPr id="8" name="Imagen 7">
            <a:extLst>
              <a:ext uri="{FF2B5EF4-FFF2-40B4-BE49-F238E27FC236}">
                <a16:creationId xmlns:a16="http://schemas.microsoft.com/office/drawing/2014/main" id="{208306F1-A58C-4622-AAE3-5364821CD62B}"/>
              </a:ext>
            </a:extLst>
          </p:cNvPr>
          <p:cNvPicPr>
            <a:picLocks noChangeAspect="1"/>
          </p:cNvPicPr>
          <p:nvPr/>
        </p:nvPicPr>
        <p:blipFill>
          <a:blip r:embed="rId4"/>
          <a:stretch>
            <a:fillRect/>
          </a:stretch>
        </p:blipFill>
        <p:spPr>
          <a:xfrm>
            <a:off x="7391400" y="2983857"/>
            <a:ext cx="5611368" cy="2610746"/>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71245" y="714501"/>
            <a:ext cx="9444990" cy="695703"/>
          </a:xfrm>
          <a:prstGeom prst="rect">
            <a:avLst/>
          </a:prstGeom>
          <a:solidFill>
            <a:srgbClr val="FDEA2A"/>
          </a:solidFill>
        </p:spPr>
        <p:txBody>
          <a:bodyPr vert="horz" wrap="square" lIns="0" tIns="323215" rIns="0" bIns="0" rtlCol="0">
            <a:spAutoFit/>
          </a:bodyPr>
          <a:lstStyle/>
          <a:p>
            <a:pPr marL="452755">
              <a:lnSpc>
                <a:spcPct val="100000"/>
              </a:lnSpc>
              <a:spcBef>
                <a:spcPts val="2545"/>
              </a:spcBef>
            </a:pPr>
            <a:r>
              <a:rPr sz="2400" b="1" spc="-185" dirty="0">
                <a:latin typeface="Tahoma"/>
                <a:cs typeface="Tahoma"/>
              </a:rPr>
              <a:t>EJECUCIÓN</a:t>
            </a:r>
            <a:r>
              <a:rPr sz="2400" b="1" spc="-250" dirty="0">
                <a:latin typeface="Tahoma"/>
                <a:cs typeface="Tahoma"/>
              </a:rPr>
              <a:t> </a:t>
            </a:r>
            <a:r>
              <a:rPr sz="2400" b="1" spc="-140" dirty="0">
                <a:latin typeface="Tahoma"/>
                <a:cs typeface="Tahoma"/>
              </a:rPr>
              <a:t>DEL</a:t>
            </a:r>
            <a:r>
              <a:rPr sz="2400" b="1" spc="-225" dirty="0">
                <a:latin typeface="Tahoma"/>
                <a:cs typeface="Tahoma"/>
              </a:rPr>
              <a:t> </a:t>
            </a:r>
            <a:r>
              <a:rPr sz="2400" b="1" spc="-105" dirty="0">
                <a:latin typeface="Tahoma"/>
                <a:cs typeface="Tahoma"/>
              </a:rPr>
              <a:t>PVCFT</a:t>
            </a:r>
            <a:r>
              <a:rPr sz="2400" b="1" spc="-215" dirty="0">
                <a:latin typeface="Tahoma"/>
                <a:cs typeface="Tahoma"/>
              </a:rPr>
              <a:t> </a:t>
            </a:r>
            <a:r>
              <a:rPr sz="2400" b="1" spc="-180" dirty="0">
                <a:latin typeface="Tahoma"/>
                <a:cs typeface="Tahoma"/>
              </a:rPr>
              <a:t>202</a:t>
            </a:r>
            <a:r>
              <a:rPr lang="es-CO" sz="2400" b="1" spc="-180" dirty="0">
                <a:latin typeface="Tahoma"/>
                <a:cs typeface="Tahoma"/>
              </a:rPr>
              <a:t>3</a:t>
            </a:r>
            <a:r>
              <a:rPr sz="2400" b="1" spc="-195" dirty="0">
                <a:latin typeface="Tahoma"/>
                <a:cs typeface="Tahoma"/>
              </a:rPr>
              <a:t> </a:t>
            </a:r>
            <a:r>
              <a:rPr sz="2400" b="1" spc="-245" dirty="0">
                <a:latin typeface="Tahoma"/>
                <a:cs typeface="Tahoma"/>
              </a:rPr>
              <a:t>SEGUNDO</a:t>
            </a:r>
            <a:r>
              <a:rPr sz="2400" b="1" spc="-225" dirty="0">
                <a:latin typeface="Tahoma"/>
                <a:cs typeface="Tahoma"/>
              </a:rPr>
              <a:t> </a:t>
            </a:r>
            <a:r>
              <a:rPr sz="2400" b="1" spc="-150" dirty="0">
                <a:latin typeface="Tahoma"/>
                <a:cs typeface="Tahoma"/>
              </a:rPr>
              <a:t>SEMESTRE</a:t>
            </a:r>
            <a:endParaRPr sz="2400" dirty="0">
              <a:latin typeface="Tahoma"/>
              <a:cs typeface="Tahoma"/>
            </a:endParaRPr>
          </a:p>
        </p:txBody>
      </p:sp>
      <p:sp>
        <p:nvSpPr>
          <p:cNvPr id="3" name="object 3"/>
          <p:cNvSpPr txBox="1"/>
          <p:nvPr/>
        </p:nvSpPr>
        <p:spPr>
          <a:xfrm>
            <a:off x="1600200" y="1736109"/>
            <a:ext cx="8661400" cy="756920"/>
          </a:xfrm>
          <a:prstGeom prst="rect">
            <a:avLst/>
          </a:prstGeom>
        </p:spPr>
        <p:txBody>
          <a:bodyPr vert="horz" wrap="square" lIns="0" tIns="12065" rIns="0" bIns="0" rtlCol="0">
            <a:spAutoFit/>
          </a:bodyPr>
          <a:lstStyle/>
          <a:p>
            <a:pPr marL="12700" marR="5080" algn="just">
              <a:lnSpc>
                <a:spcPct val="100000"/>
              </a:lnSpc>
              <a:spcBef>
                <a:spcPts val="95"/>
              </a:spcBef>
            </a:pPr>
            <a:r>
              <a:rPr sz="1600" spc="-5" dirty="0">
                <a:latin typeface="Verdana" panose="020B0604030504040204" pitchFamily="34" charset="0"/>
                <a:ea typeface="Verdana" panose="020B0604030504040204" pitchFamily="34" charset="0"/>
                <a:cs typeface="Arial MT"/>
              </a:rPr>
              <a:t>En el </a:t>
            </a:r>
            <a:r>
              <a:rPr sz="1600" spc="-10" dirty="0">
                <a:latin typeface="Verdana" panose="020B0604030504040204" pitchFamily="34" charset="0"/>
                <a:ea typeface="Verdana" panose="020B0604030504040204" pitchFamily="34" charset="0"/>
                <a:cs typeface="Arial MT"/>
              </a:rPr>
              <a:t>segundo </a:t>
            </a:r>
            <a:r>
              <a:rPr sz="1600" spc="-5" dirty="0">
                <a:latin typeface="Verdana" panose="020B0604030504040204" pitchFamily="34" charset="0"/>
                <a:ea typeface="Verdana" panose="020B0604030504040204" pitchFamily="34" charset="0"/>
                <a:cs typeface="Arial MT"/>
              </a:rPr>
              <a:t>semestre </a:t>
            </a:r>
            <a:r>
              <a:rPr sz="1600" dirty="0">
                <a:latin typeface="Verdana" panose="020B0604030504040204" pitchFamily="34" charset="0"/>
                <a:ea typeface="Verdana" panose="020B0604030504040204" pitchFamily="34" charset="0"/>
                <a:cs typeface="Arial MT"/>
              </a:rPr>
              <a:t>se </a:t>
            </a:r>
            <a:r>
              <a:rPr sz="1600" spc="-5" dirty="0" err="1">
                <a:latin typeface="Verdana" panose="020B0604030504040204" pitchFamily="34" charset="0"/>
                <a:ea typeface="Verdana" panose="020B0604030504040204" pitchFamily="34" charset="0"/>
                <a:cs typeface="Arial MT"/>
              </a:rPr>
              <a:t>suscribieron</a:t>
            </a:r>
            <a:r>
              <a:rPr sz="1600" spc="-5" dirty="0">
                <a:latin typeface="Verdana" panose="020B0604030504040204" pitchFamily="34" charset="0"/>
                <a:ea typeface="Verdana" panose="020B0604030504040204" pitchFamily="34" charset="0"/>
                <a:cs typeface="Arial MT"/>
              </a:rPr>
              <a:t> </a:t>
            </a:r>
            <a:r>
              <a:rPr lang="es-CO" sz="1600" spc="-10" dirty="0">
                <a:latin typeface="Verdana" panose="020B0604030504040204" pitchFamily="34" charset="0"/>
                <a:ea typeface="Verdana" panose="020B0604030504040204" pitchFamily="34" charset="0"/>
                <a:cs typeface="Arial MT"/>
              </a:rPr>
              <a:t>siete </a:t>
            </a:r>
            <a:r>
              <a:rPr sz="1600" spc="-5" dirty="0">
                <a:latin typeface="Verdana" panose="020B0604030504040204" pitchFamily="34" charset="0"/>
                <a:ea typeface="Verdana" panose="020B0604030504040204" pitchFamily="34" charset="0"/>
                <a:cs typeface="Arial MT"/>
              </a:rPr>
              <a:t>(</a:t>
            </a:r>
            <a:r>
              <a:rPr lang="es-CO" sz="1600" spc="-5" dirty="0">
                <a:latin typeface="Verdana" panose="020B0604030504040204" pitchFamily="34" charset="0"/>
                <a:ea typeface="Verdana" panose="020B0604030504040204" pitchFamily="34" charset="0"/>
                <a:cs typeface="Arial MT"/>
              </a:rPr>
              <a:t>07</a:t>
            </a:r>
            <a:r>
              <a:rPr sz="1600" spc="-5" dirty="0">
                <a:latin typeface="Verdana" panose="020B0604030504040204" pitchFamily="34" charset="0"/>
                <a:ea typeface="Verdana" panose="020B0604030504040204" pitchFamily="34" charset="0"/>
                <a:cs typeface="Arial MT"/>
              </a:rPr>
              <a:t>) planes de mejoramiento los cuales </a:t>
            </a:r>
            <a:r>
              <a:rPr sz="1600" spc="-25" dirty="0">
                <a:latin typeface="Verdana" panose="020B0604030504040204" pitchFamily="34" charset="0"/>
                <a:ea typeface="Verdana" panose="020B0604030504040204" pitchFamily="34" charset="0"/>
                <a:cs typeface="Arial MT"/>
              </a:rPr>
              <a:t>ya </a:t>
            </a:r>
            <a:r>
              <a:rPr sz="1600" spc="-20" dirty="0">
                <a:latin typeface="Verdana" panose="020B0604030504040204" pitchFamily="34" charset="0"/>
                <a:ea typeface="Verdana" panose="020B0604030504040204" pitchFamily="34" charset="0"/>
                <a:cs typeface="Arial MT"/>
              </a:rPr>
              <a:t> </a:t>
            </a:r>
            <a:r>
              <a:rPr sz="1600" dirty="0">
                <a:latin typeface="Verdana" panose="020B0604030504040204" pitchFamily="34" charset="0"/>
                <a:ea typeface="Verdana" panose="020B0604030504040204" pitchFamily="34" charset="0"/>
                <a:cs typeface="Arial MT"/>
              </a:rPr>
              <a:t>se </a:t>
            </a:r>
            <a:r>
              <a:rPr sz="1600" spc="-10" dirty="0">
                <a:latin typeface="Verdana" panose="020B0604030504040204" pitchFamily="34" charset="0"/>
                <a:ea typeface="Verdana" panose="020B0604030504040204" pitchFamily="34" charset="0"/>
                <a:cs typeface="Arial MT"/>
              </a:rPr>
              <a:t>encuentran </a:t>
            </a:r>
            <a:r>
              <a:rPr sz="1600" spc="-5" dirty="0">
                <a:latin typeface="Verdana" panose="020B0604030504040204" pitchFamily="34" charset="0"/>
                <a:ea typeface="Verdana" panose="020B0604030504040204" pitchFamily="34" charset="0"/>
                <a:cs typeface="Arial MT"/>
              </a:rPr>
              <a:t>publicados en </a:t>
            </a:r>
            <a:r>
              <a:rPr sz="1600" dirty="0">
                <a:latin typeface="Verdana" panose="020B0604030504040204" pitchFamily="34" charset="0"/>
                <a:ea typeface="Verdana" panose="020B0604030504040204" pitchFamily="34" charset="0"/>
                <a:cs typeface="Arial MT"/>
              </a:rPr>
              <a:t>la </a:t>
            </a:r>
            <a:r>
              <a:rPr sz="1600" spc="-5" dirty="0">
                <a:latin typeface="Verdana" panose="020B0604030504040204" pitchFamily="34" charset="0"/>
                <a:ea typeface="Verdana" panose="020B0604030504040204" pitchFamily="34" charset="0"/>
                <a:cs typeface="Arial MT"/>
              </a:rPr>
              <a:t>página </a:t>
            </a:r>
            <a:r>
              <a:rPr sz="1600" spc="-10" dirty="0">
                <a:latin typeface="Verdana" panose="020B0604030504040204" pitchFamily="34" charset="0"/>
                <a:ea typeface="Verdana" panose="020B0604030504040204" pitchFamily="34" charset="0"/>
                <a:cs typeface="Arial MT"/>
              </a:rPr>
              <a:t>web </a:t>
            </a:r>
            <a:r>
              <a:rPr sz="1600" spc="-5" dirty="0">
                <a:latin typeface="Verdana" panose="020B0604030504040204" pitchFamily="34" charset="0"/>
                <a:ea typeface="Verdana" panose="020B0604030504040204" pitchFamily="34" charset="0"/>
                <a:cs typeface="Arial MT"/>
              </a:rPr>
              <a:t>de </a:t>
            </a:r>
            <a:r>
              <a:rPr sz="1600" dirty="0">
                <a:latin typeface="Verdana" panose="020B0604030504040204" pitchFamily="34" charset="0"/>
                <a:ea typeface="Verdana" panose="020B0604030504040204" pitchFamily="34" charset="0"/>
                <a:cs typeface="Arial MT"/>
              </a:rPr>
              <a:t>la </a:t>
            </a:r>
            <a:r>
              <a:rPr sz="1600" spc="-5" dirty="0">
                <a:latin typeface="Verdana" panose="020B0604030504040204" pitchFamily="34" charset="0"/>
                <a:ea typeface="Verdana" panose="020B0604030504040204" pitchFamily="34" charset="0"/>
                <a:cs typeface="Arial MT"/>
              </a:rPr>
              <a:t>entidad, para un </a:t>
            </a:r>
            <a:r>
              <a:rPr sz="1600" dirty="0">
                <a:latin typeface="Verdana" panose="020B0604030504040204" pitchFamily="34" charset="0"/>
                <a:ea typeface="Verdana" panose="020B0604030504040204" pitchFamily="34" charset="0"/>
                <a:cs typeface="Arial MT"/>
              </a:rPr>
              <a:t>total </a:t>
            </a:r>
            <a:r>
              <a:rPr sz="1600" spc="-5" dirty="0">
                <a:latin typeface="Verdana" panose="020B0604030504040204" pitchFamily="34" charset="0"/>
                <a:ea typeface="Verdana" panose="020B0604030504040204" pitchFamily="34" charset="0"/>
                <a:cs typeface="Arial MT"/>
              </a:rPr>
              <a:t>de </a:t>
            </a:r>
            <a:r>
              <a:rPr lang="es-CO" sz="1600" spc="-5" dirty="0">
                <a:latin typeface="Verdana" panose="020B0604030504040204" pitchFamily="34" charset="0"/>
                <a:ea typeface="Verdana" panose="020B0604030504040204" pitchFamily="34" charset="0"/>
                <a:cs typeface="Arial MT"/>
              </a:rPr>
              <a:t>14</a:t>
            </a:r>
            <a:r>
              <a:rPr sz="1600" spc="-5" dirty="0">
                <a:latin typeface="Verdana" panose="020B0604030504040204" pitchFamily="34" charset="0"/>
                <a:ea typeface="Verdana" panose="020B0604030504040204" pitchFamily="34" charset="0"/>
                <a:cs typeface="Arial MT"/>
              </a:rPr>
              <a:t> planes de </a:t>
            </a:r>
            <a:r>
              <a:rPr sz="1600" dirty="0">
                <a:latin typeface="Verdana" panose="020B0604030504040204" pitchFamily="34" charset="0"/>
                <a:ea typeface="Verdana" panose="020B0604030504040204" pitchFamily="34" charset="0"/>
                <a:cs typeface="Arial MT"/>
              </a:rPr>
              <a:t> </a:t>
            </a:r>
            <a:r>
              <a:rPr sz="1600" spc="-5" dirty="0">
                <a:latin typeface="Verdana" panose="020B0604030504040204" pitchFamily="34" charset="0"/>
                <a:ea typeface="Verdana" panose="020B0604030504040204" pitchFamily="34" charset="0"/>
                <a:cs typeface="Arial MT"/>
              </a:rPr>
              <a:t>mejoramiento</a:t>
            </a:r>
            <a:r>
              <a:rPr sz="1600" spc="10" dirty="0">
                <a:latin typeface="Verdana" panose="020B0604030504040204" pitchFamily="34" charset="0"/>
                <a:ea typeface="Verdana" panose="020B0604030504040204" pitchFamily="34" charset="0"/>
                <a:cs typeface="Arial MT"/>
              </a:rPr>
              <a:t> </a:t>
            </a:r>
            <a:r>
              <a:rPr sz="1600" spc="-5" dirty="0">
                <a:latin typeface="Verdana" panose="020B0604030504040204" pitchFamily="34" charset="0"/>
                <a:ea typeface="Verdana" panose="020B0604030504040204" pitchFamily="34" charset="0"/>
                <a:cs typeface="Arial MT"/>
              </a:rPr>
              <a:t>suscritos.</a:t>
            </a:r>
            <a:endParaRPr sz="1600" dirty="0">
              <a:latin typeface="Verdana" panose="020B0604030504040204" pitchFamily="34" charset="0"/>
              <a:ea typeface="Verdana" panose="020B0604030504040204" pitchFamily="34" charset="0"/>
              <a:cs typeface="Arial MT"/>
            </a:endParaRPr>
          </a:p>
        </p:txBody>
      </p:sp>
      <p:pic>
        <p:nvPicPr>
          <p:cNvPr id="17" name="object 10">
            <a:extLst>
              <a:ext uri="{FF2B5EF4-FFF2-40B4-BE49-F238E27FC236}">
                <a16:creationId xmlns:a16="http://schemas.microsoft.com/office/drawing/2014/main" id="{FF372039-0B59-4611-B784-C4871ECDE84B}"/>
              </a:ext>
            </a:extLst>
          </p:cNvPr>
          <p:cNvPicPr/>
          <p:nvPr/>
        </p:nvPicPr>
        <p:blipFill>
          <a:blip r:embed="rId2" cstate="print"/>
          <a:stretch>
            <a:fillRect/>
          </a:stretch>
        </p:blipFill>
        <p:spPr>
          <a:xfrm>
            <a:off x="11125200" y="5862403"/>
            <a:ext cx="902209" cy="919397"/>
          </a:xfrm>
          <a:prstGeom prst="rect">
            <a:avLst/>
          </a:prstGeom>
        </p:spPr>
      </p:pic>
      <p:pic>
        <p:nvPicPr>
          <p:cNvPr id="18" name="object 4">
            <a:extLst>
              <a:ext uri="{FF2B5EF4-FFF2-40B4-BE49-F238E27FC236}">
                <a16:creationId xmlns:a16="http://schemas.microsoft.com/office/drawing/2014/main" id="{3FBFC34F-4186-4FCC-8C71-9116AD45B43C}"/>
              </a:ext>
            </a:extLst>
          </p:cNvPr>
          <p:cNvPicPr/>
          <p:nvPr/>
        </p:nvPicPr>
        <p:blipFill>
          <a:blip r:embed="rId3" cstate="print"/>
          <a:stretch>
            <a:fillRect/>
          </a:stretch>
        </p:blipFill>
        <p:spPr>
          <a:xfrm>
            <a:off x="228600" y="5594603"/>
            <a:ext cx="488618" cy="806197"/>
          </a:xfrm>
          <a:prstGeom prst="rect">
            <a:avLst/>
          </a:prstGeom>
        </p:spPr>
      </p:pic>
      <p:sp>
        <p:nvSpPr>
          <p:cNvPr id="19" name="object 5">
            <a:extLst>
              <a:ext uri="{FF2B5EF4-FFF2-40B4-BE49-F238E27FC236}">
                <a16:creationId xmlns:a16="http://schemas.microsoft.com/office/drawing/2014/main" id="{F8640981-A52B-4A37-BDA1-59ECC59DBB5D}"/>
              </a:ext>
            </a:extLst>
          </p:cNvPr>
          <p:cNvSpPr txBox="1"/>
          <p:nvPr/>
        </p:nvSpPr>
        <p:spPr>
          <a:xfrm>
            <a:off x="265277" y="6417265"/>
            <a:ext cx="496723" cy="135935"/>
          </a:xfrm>
          <a:prstGeom prst="rect">
            <a:avLst/>
          </a:prstGeom>
        </p:spPr>
        <p:txBody>
          <a:bodyPr vert="horz" wrap="square" lIns="0" tIns="12700" rIns="0" bIns="0" rtlCol="0">
            <a:spAutoFit/>
          </a:bodyPr>
          <a:lstStyle/>
          <a:p>
            <a:pPr marL="12700">
              <a:lnSpc>
                <a:spcPct val="100000"/>
              </a:lnSpc>
              <a:spcBef>
                <a:spcPts val="100"/>
              </a:spcBef>
            </a:pPr>
            <a:r>
              <a:rPr sz="800" spc="-95" dirty="0">
                <a:latin typeface="Arial MT"/>
                <a:cs typeface="Arial MT"/>
              </a:rPr>
              <a:t>S</a:t>
            </a:r>
            <a:r>
              <a:rPr sz="800" spc="-105" dirty="0">
                <a:latin typeface="Arial MT"/>
                <a:cs typeface="Arial MT"/>
              </a:rPr>
              <a:t>C</a:t>
            </a:r>
            <a:r>
              <a:rPr sz="800" spc="-55" dirty="0">
                <a:latin typeface="Arial MT"/>
                <a:cs typeface="Arial MT"/>
              </a:rPr>
              <a:t> </a:t>
            </a:r>
            <a:r>
              <a:rPr sz="800" spc="-80" dirty="0">
                <a:latin typeface="Arial MT"/>
                <a:cs typeface="Arial MT"/>
              </a:rPr>
              <a:t>410</a:t>
            </a:r>
            <a:r>
              <a:rPr sz="800" spc="-75" dirty="0">
                <a:latin typeface="Arial MT"/>
                <a:cs typeface="Arial MT"/>
              </a:rPr>
              <a:t>0</a:t>
            </a:r>
            <a:r>
              <a:rPr sz="800" spc="-55" dirty="0">
                <a:latin typeface="Arial MT"/>
                <a:cs typeface="Arial MT"/>
              </a:rPr>
              <a:t>-</a:t>
            </a:r>
            <a:r>
              <a:rPr sz="800" spc="-80" dirty="0">
                <a:latin typeface="Arial MT"/>
                <a:cs typeface="Arial MT"/>
              </a:rPr>
              <a:t>1</a:t>
            </a:r>
            <a:endParaRPr sz="800" dirty="0">
              <a:latin typeface="Arial MT"/>
              <a:cs typeface="Arial MT"/>
            </a:endParaRPr>
          </a:p>
        </p:txBody>
      </p:sp>
      <p:pic>
        <p:nvPicPr>
          <p:cNvPr id="4" name="Imagen 3">
            <a:extLst>
              <a:ext uri="{FF2B5EF4-FFF2-40B4-BE49-F238E27FC236}">
                <a16:creationId xmlns:a16="http://schemas.microsoft.com/office/drawing/2014/main" id="{23B14C4A-787F-455A-BC9A-6ED71F40807F}"/>
              </a:ext>
            </a:extLst>
          </p:cNvPr>
          <p:cNvPicPr>
            <a:picLocks noChangeAspect="1"/>
          </p:cNvPicPr>
          <p:nvPr/>
        </p:nvPicPr>
        <p:blipFill>
          <a:blip r:embed="rId4"/>
          <a:stretch>
            <a:fillRect/>
          </a:stretch>
        </p:blipFill>
        <p:spPr>
          <a:xfrm>
            <a:off x="1908628" y="2772892"/>
            <a:ext cx="8382001" cy="3516552"/>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2">
            <a:extLst>
              <a:ext uri="{FF2B5EF4-FFF2-40B4-BE49-F238E27FC236}">
                <a16:creationId xmlns:a16="http://schemas.microsoft.com/office/drawing/2014/main" id="{2F7FEF0C-3743-457B-88FB-C2C7179C6554}"/>
              </a:ext>
            </a:extLst>
          </p:cNvPr>
          <p:cNvSpPr txBox="1">
            <a:spLocks/>
          </p:cNvSpPr>
          <p:nvPr/>
        </p:nvSpPr>
        <p:spPr>
          <a:xfrm>
            <a:off x="571245" y="714501"/>
            <a:ext cx="9444990" cy="695703"/>
          </a:xfrm>
          <a:prstGeom prst="rect">
            <a:avLst/>
          </a:prstGeom>
          <a:solidFill>
            <a:srgbClr val="FDEA2A"/>
          </a:solidFill>
        </p:spPr>
        <p:txBody>
          <a:bodyPr vert="horz" wrap="square" lIns="0" tIns="323215" rIns="0" bIns="0" rtlCol="0">
            <a:spAutoFit/>
          </a:bodyPr>
          <a:lstStyle>
            <a:lvl1pPr>
              <a:defRPr sz="3600" b="0" i="0">
                <a:solidFill>
                  <a:schemeClr val="tx1"/>
                </a:solidFill>
                <a:latin typeface="Verdana"/>
                <a:ea typeface="+mj-ea"/>
                <a:cs typeface="Verdana"/>
              </a:defRPr>
            </a:lvl1pPr>
          </a:lstStyle>
          <a:p>
            <a:pPr marL="452755">
              <a:spcBef>
                <a:spcPts val="2545"/>
              </a:spcBef>
            </a:pPr>
            <a:r>
              <a:rPr lang="es-CO" sz="2400" b="1" kern="0" spc="-185" dirty="0">
                <a:latin typeface="Tahoma"/>
                <a:cs typeface="Tahoma"/>
              </a:rPr>
              <a:t>EJECUCIÓN</a:t>
            </a:r>
            <a:r>
              <a:rPr lang="es-CO" sz="2400" b="1" kern="0" spc="-250" dirty="0">
                <a:latin typeface="Tahoma"/>
                <a:cs typeface="Tahoma"/>
              </a:rPr>
              <a:t> </a:t>
            </a:r>
            <a:r>
              <a:rPr lang="es-CO" sz="2400" b="1" kern="0" spc="-140" dirty="0">
                <a:latin typeface="Tahoma"/>
                <a:cs typeface="Tahoma"/>
              </a:rPr>
              <a:t>DEL</a:t>
            </a:r>
            <a:r>
              <a:rPr lang="es-CO" sz="2400" b="1" kern="0" spc="-225" dirty="0">
                <a:latin typeface="Tahoma"/>
                <a:cs typeface="Tahoma"/>
              </a:rPr>
              <a:t> </a:t>
            </a:r>
            <a:r>
              <a:rPr lang="es-CO" sz="2400" b="1" kern="0" spc="-105" dirty="0">
                <a:latin typeface="Tahoma"/>
                <a:cs typeface="Tahoma"/>
              </a:rPr>
              <a:t>PVCFT</a:t>
            </a:r>
            <a:r>
              <a:rPr lang="es-CO" sz="2400" b="1" kern="0" spc="-215" dirty="0">
                <a:latin typeface="Tahoma"/>
                <a:cs typeface="Tahoma"/>
              </a:rPr>
              <a:t> </a:t>
            </a:r>
            <a:r>
              <a:rPr lang="es-CO" sz="2400" b="1" kern="0" spc="-180" dirty="0">
                <a:latin typeface="Tahoma"/>
                <a:cs typeface="Tahoma"/>
              </a:rPr>
              <a:t>2023</a:t>
            </a:r>
            <a:r>
              <a:rPr lang="es-CO" sz="2400" b="1" kern="0" spc="-195" dirty="0">
                <a:latin typeface="Tahoma"/>
                <a:cs typeface="Tahoma"/>
              </a:rPr>
              <a:t> </a:t>
            </a:r>
            <a:r>
              <a:rPr lang="es-CO" sz="2400" b="1" kern="0" spc="-245" dirty="0">
                <a:latin typeface="Tahoma"/>
                <a:cs typeface="Tahoma"/>
              </a:rPr>
              <a:t>SEGUNDO</a:t>
            </a:r>
            <a:r>
              <a:rPr lang="es-CO" sz="2400" b="1" kern="0" spc="-225" dirty="0">
                <a:latin typeface="Tahoma"/>
                <a:cs typeface="Tahoma"/>
              </a:rPr>
              <a:t> </a:t>
            </a:r>
            <a:r>
              <a:rPr lang="es-CO" sz="2400" b="1" kern="0" spc="-150" dirty="0">
                <a:latin typeface="Tahoma"/>
                <a:cs typeface="Tahoma"/>
              </a:rPr>
              <a:t>SEMESTRE</a:t>
            </a:r>
            <a:endParaRPr lang="es-CO" sz="2400" kern="0" dirty="0">
              <a:latin typeface="Tahoma"/>
              <a:cs typeface="Tahoma"/>
            </a:endParaRPr>
          </a:p>
        </p:txBody>
      </p:sp>
      <p:pic>
        <p:nvPicPr>
          <p:cNvPr id="5" name="object 4">
            <a:extLst>
              <a:ext uri="{FF2B5EF4-FFF2-40B4-BE49-F238E27FC236}">
                <a16:creationId xmlns:a16="http://schemas.microsoft.com/office/drawing/2014/main" id="{4A785D7F-AC03-4078-9744-6863E161FF22}"/>
              </a:ext>
            </a:extLst>
          </p:cNvPr>
          <p:cNvPicPr/>
          <p:nvPr/>
        </p:nvPicPr>
        <p:blipFill>
          <a:blip r:embed="rId2" cstate="print"/>
          <a:stretch>
            <a:fillRect/>
          </a:stretch>
        </p:blipFill>
        <p:spPr>
          <a:xfrm>
            <a:off x="228600" y="5594603"/>
            <a:ext cx="488618" cy="806197"/>
          </a:xfrm>
          <a:prstGeom prst="rect">
            <a:avLst/>
          </a:prstGeom>
        </p:spPr>
      </p:pic>
      <p:sp>
        <p:nvSpPr>
          <p:cNvPr id="6" name="object 5">
            <a:extLst>
              <a:ext uri="{FF2B5EF4-FFF2-40B4-BE49-F238E27FC236}">
                <a16:creationId xmlns:a16="http://schemas.microsoft.com/office/drawing/2014/main" id="{024B054F-2ECE-4879-AFCD-A10C5AB0A0F8}"/>
              </a:ext>
            </a:extLst>
          </p:cNvPr>
          <p:cNvSpPr txBox="1"/>
          <p:nvPr/>
        </p:nvSpPr>
        <p:spPr>
          <a:xfrm>
            <a:off x="265277" y="6417265"/>
            <a:ext cx="496723" cy="135935"/>
          </a:xfrm>
          <a:prstGeom prst="rect">
            <a:avLst/>
          </a:prstGeom>
        </p:spPr>
        <p:txBody>
          <a:bodyPr vert="horz" wrap="square" lIns="0" tIns="12700" rIns="0" bIns="0" rtlCol="0">
            <a:spAutoFit/>
          </a:bodyPr>
          <a:lstStyle/>
          <a:p>
            <a:pPr marL="12700">
              <a:lnSpc>
                <a:spcPct val="100000"/>
              </a:lnSpc>
              <a:spcBef>
                <a:spcPts val="100"/>
              </a:spcBef>
            </a:pPr>
            <a:r>
              <a:rPr sz="800" spc="-95" dirty="0">
                <a:latin typeface="Arial MT"/>
                <a:cs typeface="Arial MT"/>
              </a:rPr>
              <a:t>S</a:t>
            </a:r>
            <a:r>
              <a:rPr sz="800" spc="-105" dirty="0">
                <a:latin typeface="Arial MT"/>
                <a:cs typeface="Arial MT"/>
              </a:rPr>
              <a:t>C</a:t>
            </a:r>
            <a:r>
              <a:rPr sz="800" spc="-55" dirty="0">
                <a:latin typeface="Arial MT"/>
                <a:cs typeface="Arial MT"/>
              </a:rPr>
              <a:t> </a:t>
            </a:r>
            <a:r>
              <a:rPr sz="800" spc="-80" dirty="0">
                <a:latin typeface="Arial MT"/>
                <a:cs typeface="Arial MT"/>
              </a:rPr>
              <a:t>410</a:t>
            </a:r>
            <a:r>
              <a:rPr sz="800" spc="-75" dirty="0">
                <a:latin typeface="Arial MT"/>
                <a:cs typeface="Arial MT"/>
              </a:rPr>
              <a:t>0</a:t>
            </a:r>
            <a:r>
              <a:rPr sz="800" spc="-55" dirty="0">
                <a:latin typeface="Arial MT"/>
                <a:cs typeface="Arial MT"/>
              </a:rPr>
              <a:t>-</a:t>
            </a:r>
            <a:r>
              <a:rPr sz="800" spc="-80" dirty="0">
                <a:latin typeface="Arial MT"/>
                <a:cs typeface="Arial MT"/>
              </a:rPr>
              <a:t>1</a:t>
            </a:r>
            <a:endParaRPr sz="800" dirty="0">
              <a:latin typeface="Arial MT"/>
              <a:cs typeface="Arial MT"/>
            </a:endParaRPr>
          </a:p>
        </p:txBody>
      </p:sp>
      <p:pic>
        <p:nvPicPr>
          <p:cNvPr id="7" name="object 10">
            <a:extLst>
              <a:ext uri="{FF2B5EF4-FFF2-40B4-BE49-F238E27FC236}">
                <a16:creationId xmlns:a16="http://schemas.microsoft.com/office/drawing/2014/main" id="{DFFF23E3-F40D-4409-A9C7-7C1363371D1B}"/>
              </a:ext>
            </a:extLst>
          </p:cNvPr>
          <p:cNvPicPr/>
          <p:nvPr/>
        </p:nvPicPr>
        <p:blipFill>
          <a:blip r:embed="rId3" cstate="print"/>
          <a:stretch>
            <a:fillRect/>
          </a:stretch>
        </p:blipFill>
        <p:spPr>
          <a:xfrm>
            <a:off x="11125200" y="5862403"/>
            <a:ext cx="902209" cy="919397"/>
          </a:xfrm>
          <a:prstGeom prst="rect">
            <a:avLst/>
          </a:prstGeom>
        </p:spPr>
      </p:pic>
      <p:pic>
        <p:nvPicPr>
          <p:cNvPr id="8" name="Imagen 7">
            <a:extLst>
              <a:ext uri="{FF2B5EF4-FFF2-40B4-BE49-F238E27FC236}">
                <a16:creationId xmlns:a16="http://schemas.microsoft.com/office/drawing/2014/main" id="{D1E3BD2A-5CC1-43FC-B67B-585ADC2C858E}"/>
              </a:ext>
            </a:extLst>
          </p:cNvPr>
          <p:cNvPicPr/>
          <p:nvPr/>
        </p:nvPicPr>
        <p:blipFill rotWithShape="1">
          <a:blip r:embed="rId4"/>
          <a:srcRect r="17250"/>
          <a:stretch/>
        </p:blipFill>
        <p:spPr>
          <a:xfrm>
            <a:off x="2590800" y="1828800"/>
            <a:ext cx="7162800" cy="2057400"/>
          </a:xfrm>
          <a:prstGeom prst="rect">
            <a:avLst/>
          </a:prstGeom>
        </p:spPr>
      </p:pic>
      <p:pic>
        <p:nvPicPr>
          <p:cNvPr id="9" name="Imagen 8">
            <a:extLst>
              <a:ext uri="{FF2B5EF4-FFF2-40B4-BE49-F238E27FC236}">
                <a16:creationId xmlns:a16="http://schemas.microsoft.com/office/drawing/2014/main" id="{94403503-0103-4FB0-B05F-07E4BE0FEED5}"/>
              </a:ext>
            </a:extLst>
          </p:cNvPr>
          <p:cNvPicPr>
            <a:picLocks noChangeAspect="1"/>
          </p:cNvPicPr>
          <p:nvPr/>
        </p:nvPicPr>
        <p:blipFill>
          <a:blip r:embed="rId5"/>
          <a:stretch>
            <a:fillRect/>
          </a:stretch>
        </p:blipFill>
        <p:spPr>
          <a:xfrm>
            <a:off x="2627194" y="4078222"/>
            <a:ext cx="6902833" cy="1865377"/>
          </a:xfrm>
          <a:prstGeom prst="rect">
            <a:avLst/>
          </a:prstGeom>
        </p:spPr>
      </p:pic>
    </p:spTree>
    <p:extLst>
      <p:ext uri="{BB962C8B-B14F-4D97-AF65-F5344CB8AC3E}">
        <p14:creationId xmlns:p14="http://schemas.microsoft.com/office/powerpoint/2010/main" val="302108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bg>
      <p:bgPr>
        <a:solidFill>
          <a:srgbClr val="FFFFEF"/>
        </a:solidFill>
        <a:effectLst/>
      </p:bgPr>
    </p:bg>
    <p:spTree>
      <p:nvGrpSpPr>
        <p:cNvPr id="1" name=""/>
        <p:cNvGrpSpPr/>
        <p:nvPr/>
      </p:nvGrpSpPr>
      <p:grpSpPr>
        <a:xfrm>
          <a:off x="0" y="0"/>
          <a:ext cx="0" cy="0"/>
          <a:chOff x="0" y="0"/>
          <a:chExt cx="0" cy="0"/>
        </a:xfrm>
      </p:grpSpPr>
      <p:sp>
        <p:nvSpPr>
          <p:cNvPr id="3" name="object 3"/>
          <p:cNvSpPr txBox="1">
            <a:spLocks noGrp="1"/>
          </p:cNvSpPr>
          <p:nvPr>
            <p:ph type="title"/>
          </p:nvPr>
        </p:nvSpPr>
        <p:spPr>
          <a:xfrm>
            <a:off x="1003198" y="1487551"/>
            <a:ext cx="3178810" cy="1122680"/>
          </a:xfrm>
          <a:prstGeom prst="rect">
            <a:avLst/>
          </a:prstGeom>
        </p:spPr>
        <p:txBody>
          <a:bodyPr vert="horz" wrap="square" lIns="0" tIns="12700" rIns="0" bIns="0" rtlCol="0">
            <a:spAutoFit/>
          </a:bodyPr>
          <a:lstStyle/>
          <a:p>
            <a:pPr marL="12700" marR="5080">
              <a:lnSpc>
                <a:spcPct val="100000"/>
              </a:lnSpc>
              <a:spcBef>
                <a:spcPts val="100"/>
              </a:spcBef>
            </a:pPr>
            <a:r>
              <a:rPr spc="-140" dirty="0">
                <a:latin typeface="Tahoma"/>
                <a:cs typeface="Tahoma"/>
              </a:rPr>
              <a:t>R</a:t>
            </a:r>
            <a:r>
              <a:rPr spc="55" dirty="0">
                <a:latin typeface="Tahoma"/>
                <a:cs typeface="Tahoma"/>
              </a:rPr>
              <a:t>E</a:t>
            </a:r>
            <a:r>
              <a:rPr spc="245" dirty="0">
                <a:latin typeface="Tahoma"/>
                <a:cs typeface="Tahoma"/>
              </a:rPr>
              <a:t>ND</a:t>
            </a:r>
            <a:r>
              <a:rPr spc="-495" dirty="0">
                <a:latin typeface="Tahoma"/>
                <a:cs typeface="Tahoma"/>
              </a:rPr>
              <a:t>I</a:t>
            </a:r>
            <a:r>
              <a:rPr spc="245" dirty="0">
                <a:latin typeface="Tahoma"/>
                <a:cs typeface="Tahoma"/>
              </a:rPr>
              <a:t>C</a:t>
            </a:r>
            <a:r>
              <a:rPr spc="-480" dirty="0">
                <a:latin typeface="Tahoma"/>
                <a:cs typeface="Tahoma"/>
              </a:rPr>
              <a:t>I</a:t>
            </a:r>
            <a:r>
              <a:rPr spc="210" dirty="0">
                <a:latin typeface="Tahoma"/>
                <a:cs typeface="Tahoma"/>
              </a:rPr>
              <a:t>Ó</a:t>
            </a:r>
            <a:r>
              <a:rPr spc="285" dirty="0">
                <a:latin typeface="Tahoma"/>
                <a:cs typeface="Tahoma"/>
              </a:rPr>
              <a:t>N</a:t>
            </a:r>
            <a:r>
              <a:rPr spc="-200" dirty="0">
                <a:latin typeface="Tahoma"/>
                <a:cs typeface="Tahoma"/>
              </a:rPr>
              <a:t> </a:t>
            </a:r>
            <a:r>
              <a:rPr spc="254" dirty="0">
                <a:latin typeface="Tahoma"/>
                <a:cs typeface="Tahoma"/>
              </a:rPr>
              <a:t>D</a:t>
            </a:r>
            <a:r>
              <a:rPr spc="50" dirty="0">
                <a:latin typeface="Tahoma"/>
                <a:cs typeface="Tahoma"/>
              </a:rPr>
              <a:t>E  </a:t>
            </a:r>
            <a:r>
              <a:rPr spc="85" dirty="0">
                <a:latin typeface="Tahoma"/>
                <a:cs typeface="Tahoma"/>
              </a:rPr>
              <a:t>CUENTAS</a:t>
            </a:r>
          </a:p>
        </p:txBody>
      </p:sp>
      <p:sp>
        <p:nvSpPr>
          <p:cNvPr id="4" name="object 4"/>
          <p:cNvSpPr txBox="1"/>
          <p:nvPr/>
        </p:nvSpPr>
        <p:spPr>
          <a:xfrm>
            <a:off x="1003198" y="2859404"/>
            <a:ext cx="3877310" cy="1946275"/>
          </a:xfrm>
          <a:prstGeom prst="rect">
            <a:avLst/>
          </a:prstGeom>
        </p:spPr>
        <p:txBody>
          <a:bodyPr vert="horz" wrap="square" lIns="0" tIns="12700" rIns="0" bIns="0" rtlCol="0">
            <a:spAutoFit/>
          </a:bodyPr>
          <a:lstStyle/>
          <a:p>
            <a:pPr marL="12700" marR="5080" algn="just">
              <a:lnSpc>
                <a:spcPct val="100000"/>
              </a:lnSpc>
              <a:spcBef>
                <a:spcPts val="100"/>
              </a:spcBef>
            </a:pPr>
            <a:r>
              <a:rPr sz="1800" spc="-5" dirty="0">
                <a:latin typeface="Calibri"/>
                <a:cs typeface="Calibri"/>
              </a:rPr>
              <a:t>La rendición </a:t>
            </a:r>
            <a:r>
              <a:rPr sz="1800" dirty="0">
                <a:latin typeface="Calibri"/>
                <a:cs typeface="Calibri"/>
              </a:rPr>
              <a:t>de </a:t>
            </a:r>
            <a:r>
              <a:rPr sz="1800" spc="-10" dirty="0">
                <a:latin typeface="Calibri"/>
                <a:cs typeface="Calibri"/>
              </a:rPr>
              <a:t>cuentas </a:t>
            </a:r>
            <a:r>
              <a:rPr sz="1800" dirty="0">
                <a:latin typeface="Calibri"/>
                <a:cs typeface="Calibri"/>
              </a:rPr>
              <a:t>es </a:t>
            </a:r>
            <a:r>
              <a:rPr sz="1800" spc="-5" dirty="0">
                <a:latin typeface="Calibri"/>
                <a:cs typeface="Calibri"/>
              </a:rPr>
              <a:t>la </a:t>
            </a:r>
            <a:r>
              <a:rPr sz="1800" spc="-10" dirty="0">
                <a:latin typeface="Calibri"/>
                <a:cs typeface="Calibri"/>
              </a:rPr>
              <a:t>obligación </a:t>
            </a:r>
            <a:r>
              <a:rPr sz="1800" spc="-5" dirty="0">
                <a:latin typeface="Calibri"/>
                <a:cs typeface="Calibri"/>
              </a:rPr>
              <a:t> </a:t>
            </a:r>
            <a:r>
              <a:rPr sz="1800" dirty="0">
                <a:latin typeface="Calibri"/>
                <a:cs typeface="Calibri"/>
              </a:rPr>
              <a:t>de </a:t>
            </a:r>
            <a:r>
              <a:rPr sz="1800" spc="-5" dirty="0">
                <a:latin typeface="Calibri"/>
                <a:cs typeface="Calibri"/>
              </a:rPr>
              <a:t>las entidades </a:t>
            </a:r>
            <a:r>
              <a:rPr sz="1800" dirty="0">
                <a:latin typeface="Calibri"/>
                <a:cs typeface="Calibri"/>
              </a:rPr>
              <a:t>y </a:t>
            </a:r>
            <a:r>
              <a:rPr sz="1800" spc="-5" dirty="0">
                <a:latin typeface="Calibri"/>
                <a:cs typeface="Calibri"/>
              </a:rPr>
              <a:t>servidores públicos </a:t>
            </a:r>
            <a:r>
              <a:rPr sz="1800" dirty="0">
                <a:latin typeface="Calibri"/>
                <a:cs typeface="Calibri"/>
              </a:rPr>
              <a:t>de </a:t>
            </a:r>
            <a:r>
              <a:rPr sz="1800" spc="5" dirty="0">
                <a:latin typeface="Calibri"/>
                <a:cs typeface="Calibri"/>
              </a:rPr>
              <a:t> </a:t>
            </a:r>
            <a:r>
              <a:rPr sz="1800" spc="-10" dirty="0">
                <a:latin typeface="Calibri"/>
                <a:cs typeface="Calibri"/>
              </a:rPr>
              <a:t>informar</a:t>
            </a:r>
            <a:r>
              <a:rPr sz="1800" spc="-5" dirty="0">
                <a:latin typeface="Calibri"/>
                <a:cs typeface="Calibri"/>
              </a:rPr>
              <a:t> </a:t>
            </a:r>
            <a:r>
              <a:rPr sz="1800" dirty="0">
                <a:latin typeface="Calibri"/>
                <a:cs typeface="Calibri"/>
              </a:rPr>
              <a:t>y</a:t>
            </a:r>
            <a:r>
              <a:rPr sz="1800" spc="5" dirty="0">
                <a:latin typeface="Calibri"/>
                <a:cs typeface="Calibri"/>
              </a:rPr>
              <a:t> </a:t>
            </a:r>
            <a:r>
              <a:rPr sz="1800" spc="-10" dirty="0">
                <a:latin typeface="Calibri"/>
                <a:cs typeface="Calibri"/>
              </a:rPr>
              <a:t>explicar</a:t>
            </a:r>
            <a:r>
              <a:rPr sz="1800" spc="-5" dirty="0">
                <a:latin typeface="Calibri"/>
                <a:cs typeface="Calibri"/>
              </a:rPr>
              <a:t> los</a:t>
            </a:r>
            <a:r>
              <a:rPr sz="1800" dirty="0">
                <a:latin typeface="Calibri"/>
                <a:cs typeface="Calibri"/>
              </a:rPr>
              <a:t> </a:t>
            </a:r>
            <a:r>
              <a:rPr sz="1800" spc="-10" dirty="0">
                <a:latin typeface="Calibri"/>
                <a:cs typeface="Calibri"/>
              </a:rPr>
              <a:t>avances</a:t>
            </a:r>
            <a:r>
              <a:rPr sz="1800" spc="-5" dirty="0">
                <a:latin typeface="Calibri"/>
                <a:cs typeface="Calibri"/>
              </a:rPr>
              <a:t> </a:t>
            </a:r>
            <a:r>
              <a:rPr sz="1800" dirty="0">
                <a:latin typeface="Calibri"/>
                <a:cs typeface="Calibri"/>
              </a:rPr>
              <a:t>y</a:t>
            </a:r>
            <a:r>
              <a:rPr sz="1800" spc="5" dirty="0">
                <a:latin typeface="Calibri"/>
                <a:cs typeface="Calibri"/>
              </a:rPr>
              <a:t> </a:t>
            </a:r>
            <a:r>
              <a:rPr sz="1800" spc="-10" dirty="0">
                <a:latin typeface="Calibri"/>
                <a:cs typeface="Calibri"/>
              </a:rPr>
              <a:t>los </a:t>
            </a:r>
            <a:r>
              <a:rPr sz="1800" spc="-5" dirty="0">
                <a:latin typeface="Calibri"/>
                <a:cs typeface="Calibri"/>
              </a:rPr>
              <a:t> </a:t>
            </a:r>
            <a:r>
              <a:rPr sz="1800" spc="-10" dirty="0">
                <a:latin typeface="Calibri"/>
                <a:cs typeface="Calibri"/>
              </a:rPr>
              <a:t>resultados</a:t>
            </a:r>
            <a:r>
              <a:rPr sz="1800" spc="-5" dirty="0">
                <a:latin typeface="Calibri"/>
                <a:cs typeface="Calibri"/>
              </a:rPr>
              <a:t> </a:t>
            </a:r>
            <a:r>
              <a:rPr sz="1800" dirty="0">
                <a:latin typeface="Calibri"/>
                <a:cs typeface="Calibri"/>
              </a:rPr>
              <a:t>de</a:t>
            </a:r>
            <a:r>
              <a:rPr sz="1800" spc="5" dirty="0">
                <a:latin typeface="Calibri"/>
                <a:cs typeface="Calibri"/>
              </a:rPr>
              <a:t> </a:t>
            </a:r>
            <a:r>
              <a:rPr sz="1800" dirty="0">
                <a:latin typeface="Calibri"/>
                <a:cs typeface="Calibri"/>
              </a:rPr>
              <a:t>su</a:t>
            </a:r>
            <a:r>
              <a:rPr sz="1800" spc="5" dirty="0">
                <a:latin typeface="Calibri"/>
                <a:cs typeface="Calibri"/>
              </a:rPr>
              <a:t> </a:t>
            </a:r>
            <a:r>
              <a:rPr sz="1800" spc="-10" dirty="0">
                <a:latin typeface="Calibri"/>
                <a:cs typeface="Calibri"/>
              </a:rPr>
              <a:t>gestión,</a:t>
            </a:r>
            <a:r>
              <a:rPr sz="1800" spc="-5" dirty="0">
                <a:latin typeface="Calibri"/>
                <a:cs typeface="Calibri"/>
              </a:rPr>
              <a:t> </a:t>
            </a:r>
            <a:r>
              <a:rPr sz="1800" dirty="0">
                <a:latin typeface="Calibri"/>
                <a:cs typeface="Calibri"/>
              </a:rPr>
              <a:t>así</a:t>
            </a:r>
            <a:r>
              <a:rPr sz="1800" spc="5" dirty="0">
                <a:latin typeface="Calibri"/>
                <a:cs typeface="Calibri"/>
              </a:rPr>
              <a:t> </a:t>
            </a:r>
            <a:r>
              <a:rPr sz="1800" spc="-5" dirty="0">
                <a:latin typeface="Calibri"/>
                <a:cs typeface="Calibri"/>
              </a:rPr>
              <a:t>como</a:t>
            </a:r>
            <a:r>
              <a:rPr sz="1800" dirty="0">
                <a:latin typeface="Calibri"/>
                <a:cs typeface="Calibri"/>
              </a:rPr>
              <a:t> el </a:t>
            </a:r>
            <a:r>
              <a:rPr sz="1800" spc="5" dirty="0">
                <a:latin typeface="Calibri"/>
                <a:cs typeface="Calibri"/>
              </a:rPr>
              <a:t> </a:t>
            </a:r>
            <a:r>
              <a:rPr sz="1800" spc="-10" dirty="0">
                <a:latin typeface="Calibri"/>
                <a:cs typeface="Calibri"/>
              </a:rPr>
              <a:t>avance </a:t>
            </a:r>
            <a:r>
              <a:rPr sz="1800" dirty="0">
                <a:latin typeface="Calibri"/>
                <a:cs typeface="Calibri"/>
              </a:rPr>
              <a:t>en </a:t>
            </a:r>
            <a:r>
              <a:rPr sz="1800" spc="-5" dirty="0">
                <a:latin typeface="Calibri"/>
                <a:cs typeface="Calibri"/>
              </a:rPr>
              <a:t>la </a:t>
            </a:r>
            <a:r>
              <a:rPr sz="1800" spc="-15" dirty="0">
                <a:latin typeface="Calibri"/>
                <a:cs typeface="Calibri"/>
              </a:rPr>
              <a:t>garantía </a:t>
            </a:r>
            <a:r>
              <a:rPr sz="1800" dirty="0">
                <a:latin typeface="Calibri"/>
                <a:cs typeface="Calibri"/>
              </a:rPr>
              <a:t>de </a:t>
            </a:r>
            <a:r>
              <a:rPr sz="1800" spc="-5" dirty="0">
                <a:latin typeface="Calibri"/>
                <a:cs typeface="Calibri"/>
              </a:rPr>
              <a:t>derechos </a:t>
            </a:r>
            <a:r>
              <a:rPr sz="1800" dirty="0">
                <a:latin typeface="Calibri"/>
                <a:cs typeface="Calibri"/>
              </a:rPr>
              <a:t>a </a:t>
            </a:r>
            <a:r>
              <a:rPr sz="1800" spc="-5" dirty="0">
                <a:latin typeface="Calibri"/>
                <a:cs typeface="Calibri"/>
              </a:rPr>
              <a:t>los </a:t>
            </a:r>
            <a:r>
              <a:rPr sz="1800" dirty="0">
                <a:latin typeface="Calibri"/>
                <a:cs typeface="Calibri"/>
              </a:rPr>
              <a:t> </a:t>
            </a:r>
            <a:r>
              <a:rPr sz="1800" spc="-5" dirty="0">
                <a:latin typeface="Calibri"/>
                <a:cs typeface="Calibri"/>
              </a:rPr>
              <a:t>ciudadanos </a:t>
            </a:r>
            <a:r>
              <a:rPr sz="1800" dirty="0">
                <a:latin typeface="Calibri"/>
                <a:cs typeface="Calibri"/>
              </a:rPr>
              <a:t>y sus </a:t>
            </a:r>
            <a:r>
              <a:rPr sz="1800" spc="-10" dirty="0">
                <a:latin typeface="Calibri"/>
                <a:cs typeface="Calibri"/>
              </a:rPr>
              <a:t>organizaciones </a:t>
            </a:r>
            <a:r>
              <a:rPr sz="1800" spc="-5" dirty="0">
                <a:latin typeface="Calibri"/>
                <a:cs typeface="Calibri"/>
              </a:rPr>
              <a:t>sociales, </a:t>
            </a:r>
            <a:r>
              <a:rPr sz="1800" spc="-395" dirty="0">
                <a:latin typeface="Calibri"/>
                <a:cs typeface="Calibri"/>
              </a:rPr>
              <a:t> </a:t>
            </a:r>
            <a:r>
              <a:rPr sz="1800" dirty="0">
                <a:latin typeface="Calibri"/>
                <a:cs typeface="Calibri"/>
              </a:rPr>
              <a:t>a</a:t>
            </a:r>
            <a:r>
              <a:rPr sz="1800" spc="-5" dirty="0">
                <a:latin typeface="Calibri"/>
                <a:cs typeface="Calibri"/>
              </a:rPr>
              <a:t> </a:t>
            </a:r>
            <a:r>
              <a:rPr sz="1800" spc="-15" dirty="0">
                <a:latin typeface="Calibri"/>
                <a:cs typeface="Calibri"/>
              </a:rPr>
              <a:t>través</a:t>
            </a:r>
            <a:r>
              <a:rPr sz="1800" spc="-10" dirty="0">
                <a:latin typeface="Calibri"/>
                <a:cs typeface="Calibri"/>
              </a:rPr>
              <a:t> </a:t>
            </a:r>
            <a:r>
              <a:rPr sz="1800" dirty="0">
                <a:latin typeface="Calibri"/>
                <a:cs typeface="Calibri"/>
              </a:rPr>
              <a:t>de </a:t>
            </a:r>
            <a:r>
              <a:rPr sz="1800" spc="-5" dirty="0">
                <a:latin typeface="Calibri"/>
                <a:cs typeface="Calibri"/>
              </a:rPr>
              <a:t>espacios</a:t>
            </a:r>
            <a:r>
              <a:rPr sz="1800" dirty="0">
                <a:latin typeface="Calibri"/>
                <a:cs typeface="Calibri"/>
              </a:rPr>
              <a:t> de</a:t>
            </a:r>
            <a:r>
              <a:rPr sz="1800" spc="10" dirty="0">
                <a:latin typeface="Calibri"/>
                <a:cs typeface="Calibri"/>
              </a:rPr>
              <a:t> </a:t>
            </a:r>
            <a:r>
              <a:rPr sz="1800" spc="-10" dirty="0">
                <a:latin typeface="Calibri"/>
                <a:cs typeface="Calibri"/>
              </a:rPr>
              <a:t>diálogo</a:t>
            </a:r>
            <a:r>
              <a:rPr sz="1800" spc="10" dirty="0">
                <a:latin typeface="Calibri"/>
                <a:cs typeface="Calibri"/>
              </a:rPr>
              <a:t> </a:t>
            </a:r>
            <a:r>
              <a:rPr sz="1800" spc="-5" dirty="0">
                <a:latin typeface="Calibri"/>
                <a:cs typeface="Calibri"/>
              </a:rPr>
              <a:t>público.</a:t>
            </a:r>
            <a:endParaRPr sz="1800" dirty="0">
              <a:latin typeface="Calibri"/>
              <a:cs typeface="Calibri"/>
            </a:endParaRPr>
          </a:p>
        </p:txBody>
      </p:sp>
      <p:grpSp>
        <p:nvGrpSpPr>
          <p:cNvPr id="5" name="object 5"/>
          <p:cNvGrpSpPr/>
          <p:nvPr/>
        </p:nvGrpSpPr>
        <p:grpSpPr>
          <a:xfrm>
            <a:off x="207263" y="5404103"/>
            <a:ext cx="11835765" cy="1195070"/>
            <a:chOff x="207263" y="5404103"/>
            <a:chExt cx="11835765" cy="1195070"/>
          </a:xfrm>
        </p:grpSpPr>
        <p:pic>
          <p:nvPicPr>
            <p:cNvPr id="6" name="object 6"/>
            <p:cNvPicPr/>
            <p:nvPr/>
          </p:nvPicPr>
          <p:blipFill>
            <a:blip r:embed="rId2" cstate="print"/>
            <a:stretch>
              <a:fillRect/>
            </a:stretch>
          </p:blipFill>
          <p:spPr>
            <a:xfrm>
              <a:off x="207263" y="5404103"/>
              <a:ext cx="1068324" cy="1194815"/>
            </a:xfrm>
            <a:prstGeom prst="rect">
              <a:avLst/>
            </a:prstGeom>
          </p:spPr>
        </p:pic>
        <p:pic>
          <p:nvPicPr>
            <p:cNvPr id="7" name="object 7"/>
            <p:cNvPicPr/>
            <p:nvPr/>
          </p:nvPicPr>
          <p:blipFill>
            <a:blip r:embed="rId3" cstate="print"/>
            <a:stretch>
              <a:fillRect/>
            </a:stretch>
          </p:blipFill>
          <p:spPr>
            <a:xfrm>
              <a:off x="11434571" y="5513831"/>
              <a:ext cx="608076" cy="955548"/>
            </a:xfrm>
            <a:prstGeom prst="rect">
              <a:avLst/>
            </a:prstGeom>
          </p:spPr>
        </p:pic>
      </p:grpSp>
      <p:sp>
        <p:nvSpPr>
          <p:cNvPr id="8" name="object 8"/>
          <p:cNvSpPr txBox="1"/>
          <p:nvPr/>
        </p:nvSpPr>
        <p:spPr>
          <a:xfrm>
            <a:off x="11534393" y="6498313"/>
            <a:ext cx="427355" cy="142875"/>
          </a:xfrm>
          <a:prstGeom prst="rect">
            <a:avLst/>
          </a:prstGeom>
        </p:spPr>
        <p:txBody>
          <a:bodyPr vert="horz" wrap="square" lIns="0" tIns="6350" rIns="0" bIns="0" rtlCol="0">
            <a:spAutoFit/>
          </a:bodyPr>
          <a:lstStyle/>
          <a:p>
            <a:pPr marL="12700">
              <a:lnSpc>
                <a:spcPct val="100000"/>
              </a:lnSpc>
              <a:spcBef>
                <a:spcPts val="50"/>
              </a:spcBef>
            </a:pPr>
            <a:r>
              <a:rPr sz="800" spc="-95" dirty="0">
                <a:latin typeface="Arial MT"/>
                <a:cs typeface="Arial MT"/>
              </a:rPr>
              <a:t>S</a:t>
            </a:r>
            <a:r>
              <a:rPr sz="800" spc="-105" dirty="0">
                <a:latin typeface="Arial MT"/>
                <a:cs typeface="Arial MT"/>
              </a:rPr>
              <a:t>C</a:t>
            </a:r>
            <a:r>
              <a:rPr sz="800" spc="-55" dirty="0">
                <a:latin typeface="Arial MT"/>
                <a:cs typeface="Arial MT"/>
              </a:rPr>
              <a:t> </a:t>
            </a:r>
            <a:r>
              <a:rPr sz="800" spc="-80" dirty="0">
                <a:latin typeface="Arial MT"/>
                <a:cs typeface="Arial MT"/>
              </a:rPr>
              <a:t>410</a:t>
            </a:r>
            <a:r>
              <a:rPr sz="800" spc="-75" dirty="0">
                <a:latin typeface="Arial MT"/>
                <a:cs typeface="Arial MT"/>
              </a:rPr>
              <a:t>0</a:t>
            </a:r>
            <a:r>
              <a:rPr sz="800" spc="-55" dirty="0">
                <a:latin typeface="Arial MT"/>
                <a:cs typeface="Arial MT"/>
              </a:rPr>
              <a:t>-</a:t>
            </a:r>
            <a:r>
              <a:rPr sz="800" spc="-80" dirty="0">
                <a:latin typeface="Arial MT"/>
                <a:cs typeface="Arial MT"/>
              </a:rPr>
              <a:t>1</a:t>
            </a:r>
            <a:endParaRPr sz="800">
              <a:latin typeface="Arial MT"/>
              <a:cs typeface="Arial MT"/>
            </a:endParaRPr>
          </a:p>
        </p:txBody>
      </p:sp>
      <p:pic>
        <p:nvPicPr>
          <p:cNvPr id="9" name="Picture 2" descr="$7.700 millones se han invertido en el proyecto Distrito Malecón de  Barrancabermeja - MELODÍ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59467" y="1184155"/>
            <a:ext cx="4836330" cy="4219948"/>
          </a:xfrm>
          <a:prstGeom prst="rect">
            <a:avLst/>
          </a:prstGeom>
          <a:noFill/>
          <a:extLst>
            <a:ext uri="{909E8E84-426E-40DD-AFC4-6F175D3DCCD1}">
              <a14:hiddenFill xmlns:a14="http://schemas.microsoft.com/office/drawing/2010/main">
                <a:solidFill>
                  <a:srgbClr val="FFFFFF"/>
                </a:solidFill>
              </a14:hiddenFill>
            </a:ext>
          </a:extLst>
        </p:spPr>
      </p:pic>
      <p:pic>
        <p:nvPicPr>
          <p:cNvPr id="10" name="object 6"/>
          <p:cNvPicPr/>
          <p:nvPr/>
        </p:nvPicPr>
        <p:blipFill>
          <a:blip r:embed="rId5" cstate="print"/>
          <a:stretch>
            <a:fillRect/>
          </a:stretch>
        </p:blipFill>
        <p:spPr>
          <a:xfrm>
            <a:off x="11084053" y="0"/>
            <a:ext cx="1107948" cy="6857996"/>
          </a:xfrm>
          <a:prstGeom prst="rect">
            <a:avLst/>
          </a:prstGeom>
        </p:spPr>
      </p:pic>
      <p:pic>
        <p:nvPicPr>
          <p:cNvPr id="11" name="object 7"/>
          <p:cNvPicPr/>
          <p:nvPr/>
        </p:nvPicPr>
        <p:blipFill>
          <a:blip r:embed="rId3" cstate="print"/>
          <a:stretch>
            <a:fillRect/>
          </a:stretch>
        </p:blipFill>
        <p:spPr>
          <a:xfrm>
            <a:off x="11320958" y="5562600"/>
            <a:ext cx="626502" cy="955270"/>
          </a:xfrm>
          <a:prstGeom prst="rect">
            <a:avLst/>
          </a:prstGeom>
        </p:spPr>
      </p:pic>
      <p:sp>
        <p:nvSpPr>
          <p:cNvPr id="12" name="object 4"/>
          <p:cNvSpPr/>
          <p:nvPr/>
        </p:nvSpPr>
        <p:spPr>
          <a:xfrm>
            <a:off x="0" y="546462"/>
            <a:ext cx="7201444" cy="45719"/>
          </a:xfrm>
          <a:custGeom>
            <a:avLst/>
            <a:gdLst/>
            <a:ahLst/>
            <a:cxnLst/>
            <a:rect l="l" t="t" r="r" b="b"/>
            <a:pathLst>
              <a:path w="6067425">
                <a:moveTo>
                  <a:pt x="0" y="0"/>
                </a:moveTo>
                <a:lnTo>
                  <a:pt x="6067171" y="0"/>
                </a:lnTo>
              </a:path>
            </a:pathLst>
          </a:custGeom>
          <a:ln w="38100">
            <a:solidFill>
              <a:srgbClr val="000000"/>
            </a:solidFill>
          </a:ln>
        </p:spPr>
        <p:txBody>
          <a:bodyPr wrap="square" lIns="0" tIns="0" rIns="0" bIns="0" rtlCol="0"/>
          <a:lstStyle/>
          <a:p>
            <a:endParaRPr/>
          </a:p>
        </p:txBody>
      </p:sp>
      <p:sp>
        <p:nvSpPr>
          <p:cNvPr id="13" name="object 11">
            <a:extLst>
              <a:ext uri="{FF2B5EF4-FFF2-40B4-BE49-F238E27FC236}">
                <a16:creationId xmlns:a16="http://schemas.microsoft.com/office/drawing/2014/main" id="{2C0925AE-CA62-4512-84A4-51EB6CB47F4C}"/>
              </a:ext>
            </a:extLst>
          </p:cNvPr>
          <p:cNvSpPr txBox="1"/>
          <p:nvPr/>
        </p:nvSpPr>
        <p:spPr>
          <a:xfrm>
            <a:off x="11430000" y="6553200"/>
            <a:ext cx="427355" cy="142875"/>
          </a:xfrm>
          <a:prstGeom prst="rect">
            <a:avLst/>
          </a:prstGeom>
        </p:spPr>
        <p:txBody>
          <a:bodyPr vert="horz" wrap="square" lIns="0" tIns="6350" rIns="0" bIns="0" rtlCol="0">
            <a:spAutoFit/>
          </a:bodyPr>
          <a:lstStyle/>
          <a:p>
            <a:pPr marL="12700">
              <a:lnSpc>
                <a:spcPct val="100000"/>
              </a:lnSpc>
              <a:spcBef>
                <a:spcPts val="50"/>
              </a:spcBef>
            </a:pPr>
            <a:r>
              <a:rPr sz="800" spc="-95" dirty="0">
                <a:latin typeface="Arial MT"/>
                <a:cs typeface="Arial MT"/>
              </a:rPr>
              <a:t>S</a:t>
            </a:r>
            <a:r>
              <a:rPr sz="800" spc="-105" dirty="0">
                <a:latin typeface="Arial MT"/>
                <a:cs typeface="Arial MT"/>
              </a:rPr>
              <a:t>C</a:t>
            </a:r>
            <a:r>
              <a:rPr sz="800" spc="-55" dirty="0">
                <a:latin typeface="Arial MT"/>
                <a:cs typeface="Arial MT"/>
              </a:rPr>
              <a:t> </a:t>
            </a:r>
            <a:r>
              <a:rPr sz="800" spc="-80" dirty="0">
                <a:latin typeface="Arial MT"/>
                <a:cs typeface="Arial MT"/>
              </a:rPr>
              <a:t>410</a:t>
            </a:r>
            <a:r>
              <a:rPr sz="800" spc="-75" dirty="0">
                <a:latin typeface="Arial MT"/>
                <a:cs typeface="Arial MT"/>
              </a:rPr>
              <a:t>0</a:t>
            </a:r>
            <a:r>
              <a:rPr sz="800" spc="-55" dirty="0">
                <a:latin typeface="Arial MT"/>
                <a:cs typeface="Arial MT"/>
              </a:rPr>
              <a:t>-</a:t>
            </a:r>
            <a:r>
              <a:rPr sz="800" spc="-80" dirty="0">
                <a:latin typeface="Arial MT"/>
                <a:cs typeface="Arial MT"/>
              </a:rPr>
              <a:t>1</a:t>
            </a:r>
            <a:endParaRPr sz="800">
              <a:latin typeface="Arial MT"/>
              <a:cs typeface="Arial MT"/>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11093957" y="6426809"/>
            <a:ext cx="180975" cy="208915"/>
          </a:xfrm>
          <a:prstGeom prst="rect">
            <a:avLst/>
          </a:prstGeom>
        </p:spPr>
        <p:txBody>
          <a:bodyPr vert="horz" wrap="square" lIns="0" tIns="12700" rIns="0" bIns="0" rtlCol="0">
            <a:spAutoFit/>
          </a:bodyPr>
          <a:lstStyle/>
          <a:p>
            <a:pPr marL="12700">
              <a:lnSpc>
                <a:spcPct val="100000"/>
              </a:lnSpc>
              <a:spcBef>
                <a:spcPts val="100"/>
              </a:spcBef>
            </a:pPr>
            <a:r>
              <a:rPr sz="1200" dirty="0">
                <a:solidFill>
                  <a:srgbClr val="888888"/>
                </a:solidFill>
                <a:latin typeface="Calibri"/>
                <a:cs typeface="Calibri"/>
              </a:rPr>
              <a:t>19</a:t>
            </a:r>
            <a:endParaRPr sz="1200">
              <a:latin typeface="Calibri"/>
              <a:cs typeface="Calibri"/>
            </a:endParaRPr>
          </a:p>
        </p:txBody>
      </p:sp>
      <p:pic>
        <p:nvPicPr>
          <p:cNvPr id="3" name="object 3"/>
          <p:cNvPicPr/>
          <p:nvPr/>
        </p:nvPicPr>
        <p:blipFill>
          <a:blip r:embed="rId2" cstate="print"/>
          <a:stretch>
            <a:fillRect/>
          </a:stretch>
        </p:blipFill>
        <p:spPr>
          <a:xfrm>
            <a:off x="-33338" y="0"/>
            <a:ext cx="12191999" cy="6857997"/>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n 8">
            <a:extLst>
              <a:ext uri="{FF2B5EF4-FFF2-40B4-BE49-F238E27FC236}">
                <a16:creationId xmlns:a16="http://schemas.microsoft.com/office/drawing/2014/main" id="{7AE7CFAE-E9C9-4346-B0A2-F41640D80F73}"/>
              </a:ext>
            </a:extLst>
          </p:cNvPr>
          <p:cNvPicPr>
            <a:picLocks noChangeAspect="1"/>
          </p:cNvPicPr>
          <p:nvPr/>
        </p:nvPicPr>
        <p:blipFill>
          <a:blip r:embed="rId2"/>
          <a:stretch>
            <a:fillRect/>
          </a:stretch>
        </p:blipFill>
        <p:spPr>
          <a:xfrm>
            <a:off x="3255016" y="3839418"/>
            <a:ext cx="6384283" cy="3200677"/>
          </a:xfrm>
          <a:prstGeom prst="rect">
            <a:avLst/>
          </a:prstGeom>
        </p:spPr>
      </p:pic>
      <p:pic>
        <p:nvPicPr>
          <p:cNvPr id="5" name="Imagen 4">
            <a:extLst>
              <a:ext uri="{FF2B5EF4-FFF2-40B4-BE49-F238E27FC236}">
                <a16:creationId xmlns:a16="http://schemas.microsoft.com/office/drawing/2014/main" id="{553D4D4C-EA12-4716-9A29-87DB9774A5A5}"/>
              </a:ext>
            </a:extLst>
          </p:cNvPr>
          <p:cNvPicPr>
            <a:picLocks noChangeAspect="1"/>
          </p:cNvPicPr>
          <p:nvPr/>
        </p:nvPicPr>
        <p:blipFill>
          <a:blip r:embed="rId3"/>
          <a:stretch>
            <a:fillRect/>
          </a:stretch>
        </p:blipFill>
        <p:spPr>
          <a:xfrm>
            <a:off x="6629400" y="1941462"/>
            <a:ext cx="5398009" cy="2280703"/>
          </a:xfrm>
          <a:prstGeom prst="rect">
            <a:avLst/>
          </a:prstGeom>
        </p:spPr>
      </p:pic>
      <p:pic>
        <p:nvPicPr>
          <p:cNvPr id="4" name="Imagen 3">
            <a:extLst>
              <a:ext uri="{FF2B5EF4-FFF2-40B4-BE49-F238E27FC236}">
                <a16:creationId xmlns:a16="http://schemas.microsoft.com/office/drawing/2014/main" id="{87355808-238D-4D8E-8402-6E6A1489266C}"/>
              </a:ext>
            </a:extLst>
          </p:cNvPr>
          <p:cNvPicPr>
            <a:picLocks noChangeAspect="1"/>
          </p:cNvPicPr>
          <p:nvPr/>
        </p:nvPicPr>
        <p:blipFill>
          <a:blip r:embed="rId4"/>
          <a:stretch>
            <a:fillRect/>
          </a:stretch>
        </p:blipFill>
        <p:spPr>
          <a:xfrm>
            <a:off x="1302656" y="1941462"/>
            <a:ext cx="4793343" cy="2280703"/>
          </a:xfrm>
          <a:prstGeom prst="rect">
            <a:avLst/>
          </a:prstGeom>
        </p:spPr>
      </p:pic>
      <p:sp>
        <p:nvSpPr>
          <p:cNvPr id="2" name="object 2"/>
          <p:cNvSpPr txBox="1">
            <a:spLocks noGrp="1"/>
          </p:cNvSpPr>
          <p:nvPr>
            <p:ph type="title"/>
          </p:nvPr>
        </p:nvSpPr>
        <p:spPr>
          <a:xfrm>
            <a:off x="571245" y="705358"/>
            <a:ext cx="9444990" cy="998855"/>
          </a:xfrm>
          <a:prstGeom prst="rect">
            <a:avLst/>
          </a:prstGeom>
          <a:solidFill>
            <a:srgbClr val="FDEA2A"/>
          </a:solidFill>
        </p:spPr>
        <p:txBody>
          <a:bodyPr vert="horz" wrap="square" lIns="0" tIns="316230" rIns="0" bIns="0" rtlCol="0">
            <a:spAutoFit/>
          </a:bodyPr>
          <a:lstStyle/>
          <a:p>
            <a:pPr marL="504190">
              <a:lnSpc>
                <a:spcPct val="100000"/>
              </a:lnSpc>
              <a:spcBef>
                <a:spcPts val="2490"/>
              </a:spcBef>
            </a:pPr>
            <a:r>
              <a:rPr sz="2400" b="1" spc="-195" dirty="0">
                <a:latin typeface="Tahoma"/>
                <a:cs typeface="Tahoma"/>
              </a:rPr>
              <a:t>PROCESOS</a:t>
            </a:r>
            <a:endParaRPr sz="2400">
              <a:latin typeface="Tahoma"/>
              <a:cs typeface="Tahoma"/>
            </a:endParaRPr>
          </a:p>
        </p:txBody>
      </p:sp>
      <p:pic>
        <p:nvPicPr>
          <p:cNvPr id="17" name="object 10">
            <a:extLst>
              <a:ext uri="{FF2B5EF4-FFF2-40B4-BE49-F238E27FC236}">
                <a16:creationId xmlns:a16="http://schemas.microsoft.com/office/drawing/2014/main" id="{ACDB64D2-3F59-4094-8E88-0BBED3007226}"/>
              </a:ext>
            </a:extLst>
          </p:cNvPr>
          <p:cNvPicPr/>
          <p:nvPr/>
        </p:nvPicPr>
        <p:blipFill>
          <a:blip r:embed="rId5" cstate="print"/>
          <a:stretch>
            <a:fillRect/>
          </a:stretch>
        </p:blipFill>
        <p:spPr>
          <a:xfrm>
            <a:off x="11125200" y="5862403"/>
            <a:ext cx="902209" cy="919397"/>
          </a:xfrm>
          <a:prstGeom prst="rect">
            <a:avLst/>
          </a:prstGeom>
        </p:spPr>
      </p:pic>
      <p:pic>
        <p:nvPicPr>
          <p:cNvPr id="18" name="object 4">
            <a:extLst>
              <a:ext uri="{FF2B5EF4-FFF2-40B4-BE49-F238E27FC236}">
                <a16:creationId xmlns:a16="http://schemas.microsoft.com/office/drawing/2014/main" id="{DC1F86E3-DB60-4500-AAA8-8A55AE514BFF}"/>
              </a:ext>
            </a:extLst>
          </p:cNvPr>
          <p:cNvPicPr/>
          <p:nvPr/>
        </p:nvPicPr>
        <p:blipFill>
          <a:blip r:embed="rId6" cstate="print"/>
          <a:stretch>
            <a:fillRect/>
          </a:stretch>
        </p:blipFill>
        <p:spPr>
          <a:xfrm>
            <a:off x="228600" y="5594603"/>
            <a:ext cx="488618" cy="806197"/>
          </a:xfrm>
          <a:prstGeom prst="rect">
            <a:avLst/>
          </a:prstGeom>
        </p:spPr>
      </p:pic>
      <p:sp>
        <p:nvSpPr>
          <p:cNvPr id="19" name="object 5">
            <a:extLst>
              <a:ext uri="{FF2B5EF4-FFF2-40B4-BE49-F238E27FC236}">
                <a16:creationId xmlns:a16="http://schemas.microsoft.com/office/drawing/2014/main" id="{CD81468B-F81B-4273-AADE-BDBAA0FC72F1}"/>
              </a:ext>
            </a:extLst>
          </p:cNvPr>
          <p:cNvSpPr txBox="1"/>
          <p:nvPr/>
        </p:nvSpPr>
        <p:spPr>
          <a:xfrm>
            <a:off x="265277" y="6417265"/>
            <a:ext cx="496723" cy="135935"/>
          </a:xfrm>
          <a:prstGeom prst="rect">
            <a:avLst/>
          </a:prstGeom>
        </p:spPr>
        <p:txBody>
          <a:bodyPr vert="horz" wrap="square" lIns="0" tIns="12700" rIns="0" bIns="0" rtlCol="0">
            <a:spAutoFit/>
          </a:bodyPr>
          <a:lstStyle/>
          <a:p>
            <a:pPr marL="12700">
              <a:lnSpc>
                <a:spcPct val="100000"/>
              </a:lnSpc>
              <a:spcBef>
                <a:spcPts val="100"/>
              </a:spcBef>
            </a:pPr>
            <a:r>
              <a:rPr sz="800" spc="-95" dirty="0">
                <a:latin typeface="Arial MT"/>
                <a:cs typeface="Arial MT"/>
              </a:rPr>
              <a:t>S</a:t>
            </a:r>
            <a:r>
              <a:rPr sz="800" spc="-105" dirty="0">
                <a:latin typeface="Arial MT"/>
                <a:cs typeface="Arial MT"/>
              </a:rPr>
              <a:t>C</a:t>
            </a:r>
            <a:r>
              <a:rPr sz="800" spc="-55" dirty="0">
                <a:latin typeface="Arial MT"/>
                <a:cs typeface="Arial MT"/>
              </a:rPr>
              <a:t> </a:t>
            </a:r>
            <a:r>
              <a:rPr sz="800" spc="-80" dirty="0">
                <a:latin typeface="Arial MT"/>
                <a:cs typeface="Arial MT"/>
              </a:rPr>
              <a:t>410</a:t>
            </a:r>
            <a:r>
              <a:rPr sz="800" spc="-75" dirty="0">
                <a:latin typeface="Arial MT"/>
                <a:cs typeface="Arial MT"/>
              </a:rPr>
              <a:t>0</a:t>
            </a:r>
            <a:r>
              <a:rPr sz="800" spc="-55" dirty="0">
                <a:latin typeface="Arial MT"/>
                <a:cs typeface="Arial MT"/>
              </a:rPr>
              <a:t>-</a:t>
            </a:r>
            <a:r>
              <a:rPr sz="800" spc="-80" dirty="0">
                <a:latin typeface="Arial MT"/>
                <a:cs typeface="Arial MT"/>
              </a:rPr>
              <a:t>1</a:t>
            </a:r>
            <a:endParaRPr sz="800" dirty="0">
              <a:latin typeface="Arial MT"/>
              <a:cs typeface="Arial MT"/>
            </a:endParaRPr>
          </a:p>
        </p:txBody>
      </p:sp>
      <p:sp>
        <p:nvSpPr>
          <p:cNvPr id="13" name="CuadroTexto 12">
            <a:extLst>
              <a:ext uri="{FF2B5EF4-FFF2-40B4-BE49-F238E27FC236}">
                <a16:creationId xmlns:a16="http://schemas.microsoft.com/office/drawing/2014/main" id="{8F55892D-D477-4862-BDFF-EAD35BA4EB7F}"/>
              </a:ext>
            </a:extLst>
          </p:cNvPr>
          <p:cNvSpPr txBox="1"/>
          <p:nvPr/>
        </p:nvSpPr>
        <p:spPr>
          <a:xfrm>
            <a:off x="1302656" y="2820203"/>
            <a:ext cx="571500" cy="523220"/>
          </a:xfrm>
          <a:prstGeom prst="rect">
            <a:avLst/>
          </a:prstGeom>
          <a:noFill/>
        </p:spPr>
        <p:txBody>
          <a:bodyPr wrap="square" rtlCol="0">
            <a:spAutoFit/>
          </a:bodyPr>
          <a:lstStyle/>
          <a:p>
            <a:r>
              <a:rPr lang="es-CO" sz="2800" dirty="0">
                <a:solidFill>
                  <a:schemeClr val="bg1"/>
                </a:solidFill>
              </a:rPr>
              <a:t>28</a:t>
            </a:r>
          </a:p>
        </p:txBody>
      </p:sp>
      <p:sp>
        <p:nvSpPr>
          <p:cNvPr id="20" name="CuadroTexto 19">
            <a:extLst>
              <a:ext uri="{FF2B5EF4-FFF2-40B4-BE49-F238E27FC236}">
                <a16:creationId xmlns:a16="http://schemas.microsoft.com/office/drawing/2014/main" id="{48D15887-2D4A-4D90-9EF9-D4016E7ED2B3}"/>
              </a:ext>
            </a:extLst>
          </p:cNvPr>
          <p:cNvSpPr txBox="1"/>
          <p:nvPr/>
        </p:nvSpPr>
        <p:spPr>
          <a:xfrm>
            <a:off x="1409700" y="3515380"/>
            <a:ext cx="571500" cy="523220"/>
          </a:xfrm>
          <a:prstGeom prst="rect">
            <a:avLst/>
          </a:prstGeom>
          <a:noFill/>
        </p:spPr>
        <p:txBody>
          <a:bodyPr wrap="square" rtlCol="0">
            <a:spAutoFit/>
          </a:bodyPr>
          <a:lstStyle/>
          <a:p>
            <a:r>
              <a:rPr lang="es-CO" sz="2800" dirty="0">
                <a:solidFill>
                  <a:schemeClr val="bg1"/>
                </a:solidFill>
              </a:rPr>
              <a:t>8</a:t>
            </a:r>
          </a:p>
        </p:txBody>
      </p:sp>
      <p:sp>
        <p:nvSpPr>
          <p:cNvPr id="21" name="CuadroTexto 20">
            <a:extLst>
              <a:ext uri="{FF2B5EF4-FFF2-40B4-BE49-F238E27FC236}">
                <a16:creationId xmlns:a16="http://schemas.microsoft.com/office/drawing/2014/main" id="{69383B6F-924D-4803-99D5-20B0E8946E0B}"/>
              </a:ext>
            </a:extLst>
          </p:cNvPr>
          <p:cNvSpPr txBox="1"/>
          <p:nvPr/>
        </p:nvSpPr>
        <p:spPr>
          <a:xfrm>
            <a:off x="7010400" y="2819400"/>
            <a:ext cx="571500" cy="523220"/>
          </a:xfrm>
          <a:prstGeom prst="rect">
            <a:avLst/>
          </a:prstGeom>
          <a:noFill/>
        </p:spPr>
        <p:txBody>
          <a:bodyPr wrap="square" rtlCol="0">
            <a:spAutoFit/>
          </a:bodyPr>
          <a:lstStyle/>
          <a:p>
            <a:r>
              <a:rPr lang="es-CO" sz="2800" dirty="0">
                <a:solidFill>
                  <a:schemeClr val="bg1"/>
                </a:solidFill>
              </a:rPr>
              <a:t>25</a:t>
            </a:r>
          </a:p>
        </p:txBody>
      </p:sp>
      <p:sp>
        <p:nvSpPr>
          <p:cNvPr id="22" name="CuadroTexto 21">
            <a:extLst>
              <a:ext uri="{FF2B5EF4-FFF2-40B4-BE49-F238E27FC236}">
                <a16:creationId xmlns:a16="http://schemas.microsoft.com/office/drawing/2014/main" id="{CD97FB92-8770-43CF-9DC7-4BB1BB26D297}"/>
              </a:ext>
            </a:extLst>
          </p:cNvPr>
          <p:cNvSpPr txBox="1"/>
          <p:nvPr/>
        </p:nvSpPr>
        <p:spPr>
          <a:xfrm>
            <a:off x="3505200" y="5178146"/>
            <a:ext cx="571500" cy="523220"/>
          </a:xfrm>
          <a:prstGeom prst="rect">
            <a:avLst/>
          </a:prstGeom>
          <a:noFill/>
        </p:spPr>
        <p:txBody>
          <a:bodyPr wrap="square" rtlCol="0">
            <a:spAutoFit/>
          </a:bodyPr>
          <a:lstStyle/>
          <a:p>
            <a:r>
              <a:rPr lang="es-CO" sz="2800" dirty="0">
                <a:solidFill>
                  <a:schemeClr val="bg1"/>
                </a:solidFill>
              </a:rPr>
              <a:t> 2</a:t>
            </a:r>
          </a:p>
        </p:txBody>
      </p:sp>
      <p:sp>
        <p:nvSpPr>
          <p:cNvPr id="24" name="CuadroTexto 23">
            <a:extLst>
              <a:ext uri="{FF2B5EF4-FFF2-40B4-BE49-F238E27FC236}">
                <a16:creationId xmlns:a16="http://schemas.microsoft.com/office/drawing/2014/main" id="{B371D7FB-B6F3-4252-88E3-8B3C41FAE6E2}"/>
              </a:ext>
            </a:extLst>
          </p:cNvPr>
          <p:cNvSpPr txBox="1"/>
          <p:nvPr/>
        </p:nvSpPr>
        <p:spPr>
          <a:xfrm>
            <a:off x="3505200" y="6096000"/>
            <a:ext cx="571500" cy="523220"/>
          </a:xfrm>
          <a:prstGeom prst="rect">
            <a:avLst/>
          </a:prstGeom>
          <a:noFill/>
        </p:spPr>
        <p:txBody>
          <a:bodyPr wrap="square" rtlCol="0">
            <a:spAutoFit/>
          </a:bodyPr>
          <a:lstStyle/>
          <a:p>
            <a:r>
              <a:rPr lang="es-CO" sz="2800" dirty="0"/>
              <a:t> </a:t>
            </a:r>
            <a:r>
              <a:rPr lang="es-CO" sz="2800" dirty="0">
                <a:solidFill>
                  <a:schemeClr val="bg1"/>
                </a:solidFill>
              </a:rPr>
              <a:t>5</a:t>
            </a:r>
          </a:p>
        </p:txBody>
      </p:sp>
      <p:sp>
        <p:nvSpPr>
          <p:cNvPr id="26" name="CuadroTexto 25">
            <a:extLst>
              <a:ext uri="{FF2B5EF4-FFF2-40B4-BE49-F238E27FC236}">
                <a16:creationId xmlns:a16="http://schemas.microsoft.com/office/drawing/2014/main" id="{1F5E5357-3D8B-4D12-97D4-E466DA9B4399}"/>
              </a:ext>
            </a:extLst>
          </p:cNvPr>
          <p:cNvSpPr txBox="1"/>
          <p:nvPr/>
        </p:nvSpPr>
        <p:spPr>
          <a:xfrm>
            <a:off x="7010400" y="3439886"/>
            <a:ext cx="571500" cy="523220"/>
          </a:xfrm>
          <a:prstGeom prst="rect">
            <a:avLst/>
          </a:prstGeom>
          <a:noFill/>
        </p:spPr>
        <p:txBody>
          <a:bodyPr wrap="square" rtlCol="0">
            <a:spAutoFit/>
          </a:bodyPr>
          <a:lstStyle/>
          <a:p>
            <a:r>
              <a:rPr lang="es-CO" sz="2800" dirty="0">
                <a:solidFill>
                  <a:schemeClr val="bg1"/>
                </a:solidFill>
              </a:rPr>
              <a:t> 1</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DAA1AAEE-5DD3-4BA0-AD1F-868CF7D70132}"/>
              </a:ext>
            </a:extLst>
          </p:cNvPr>
          <p:cNvPicPr>
            <a:picLocks noChangeAspect="1"/>
          </p:cNvPicPr>
          <p:nvPr/>
        </p:nvPicPr>
        <p:blipFill>
          <a:blip r:embed="rId2"/>
          <a:stretch>
            <a:fillRect/>
          </a:stretch>
        </p:blipFill>
        <p:spPr>
          <a:xfrm>
            <a:off x="2258747" y="1998217"/>
            <a:ext cx="7929563" cy="4467631"/>
          </a:xfrm>
          <a:prstGeom prst="rect">
            <a:avLst/>
          </a:prstGeom>
        </p:spPr>
      </p:pic>
      <p:sp>
        <p:nvSpPr>
          <p:cNvPr id="2" name="object 2"/>
          <p:cNvSpPr txBox="1">
            <a:spLocks noGrp="1"/>
          </p:cNvSpPr>
          <p:nvPr>
            <p:ph type="title"/>
          </p:nvPr>
        </p:nvSpPr>
        <p:spPr>
          <a:xfrm>
            <a:off x="571245" y="705358"/>
            <a:ext cx="9444990" cy="1063753"/>
          </a:xfrm>
          <a:prstGeom prst="rect">
            <a:avLst/>
          </a:prstGeom>
          <a:solidFill>
            <a:srgbClr val="FDEA2A"/>
          </a:solidFill>
        </p:spPr>
        <p:txBody>
          <a:bodyPr vert="horz" wrap="square" lIns="0" tIns="321945" rIns="0" bIns="0" rtlCol="0">
            <a:spAutoFit/>
          </a:bodyPr>
          <a:lstStyle/>
          <a:p>
            <a:pPr marL="504190">
              <a:lnSpc>
                <a:spcPct val="100000"/>
              </a:lnSpc>
              <a:spcBef>
                <a:spcPts val="2535"/>
              </a:spcBef>
            </a:pPr>
            <a:r>
              <a:rPr lang="es-CO" sz="2400" b="1" spc="-245" dirty="0">
                <a:latin typeface="Tahoma"/>
                <a:cs typeface="Tahoma"/>
              </a:rPr>
              <a:t>PROCESOS DE RESPONSABILIDAD FISCAL</a:t>
            </a:r>
            <a:br>
              <a:rPr lang="es-CO" sz="2400" b="1" spc="-245" dirty="0">
                <a:latin typeface="Tahoma"/>
                <a:cs typeface="Tahoma"/>
              </a:rPr>
            </a:br>
            <a:endParaRPr sz="2400" dirty="0">
              <a:latin typeface="Tahoma"/>
              <a:cs typeface="Tahoma"/>
            </a:endParaRPr>
          </a:p>
        </p:txBody>
      </p:sp>
      <p:pic>
        <p:nvPicPr>
          <p:cNvPr id="17" name="object 10">
            <a:extLst>
              <a:ext uri="{FF2B5EF4-FFF2-40B4-BE49-F238E27FC236}">
                <a16:creationId xmlns:a16="http://schemas.microsoft.com/office/drawing/2014/main" id="{682E4EDC-79D6-44CC-B20A-34F4B0934222}"/>
              </a:ext>
            </a:extLst>
          </p:cNvPr>
          <p:cNvPicPr/>
          <p:nvPr/>
        </p:nvPicPr>
        <p:blipFill>
          <a:blip r:embed="rId3" cstate="print"/>
          <a:stretch>
            <a:fillRect/>
          </a:stretch>
        </p:blipFill>
        <p:spPr>
          <a:xfrm>
            <a:off x="11125200" y="5862403"/>
            <a:ext cx="902209" cy="919397"/>
          </a:xfrm>
          <a:prstGeom prst="rect">
            <a:avLst/>
          </a:prstGeom>
        </p:spPr>
      </p:pic>
      <p:pic>
        <p:nvPicPr>
          <p:cNvPr id="18" name="object 4">
            <a:extLst>
              <a:ext uri="{FF2B5EF4-FFF2-40B4-BE49-F238E27FC236}">
                <a16:creationId xmlns:a16="http://schemas.microsoft.com/office/drawing/2014/main" id="{6C6B88FA-0DCB-4491-A207-524170EA67B9}"/>
              </a:ext>
            </a:extLst>
          </p:cNvPr>
          <p:cNvPicPr/>
          <p:nvPr/>
        </p:nvPicPr>
        <p:blipFill>
          <a:blip r:embed="rId4" cstate="print"/>
          <a:stretch>
            <a:fillRect/>
          </a:stretch>
        </p:blipFill>
        <p:spPr>
          <a:xfrm>
            <a:off x="228600" y="5594603"/>
            <a:ext cx="488618" cy="806197"/>
          </a:xfrm>
          <a:prstGeom prst="rect">
            <a:avLst/>
          </a:prstGeom>
        </p:spPr>
      </p:pic>
      <p:sp>
        <p:nvSpPr>
          <p:cNvPr id="19" name="object 5">
            <a:extLst>
              <a:ext uri="{FF2B5EF4-FFF2-40B4-BE49-F238E27FC236}">
                <a16:creationId xmlns:a16="http://schemas.microsoft.com/office/drawing/2014/main" id="{7678ECCB-9086-480F-8CA4-87D68F6BE22D}"/>
              </a:ext>
            </a:extLst>
          </p:cNvPr>
          <p:cNvSpPr txBox="1"/>
          <p:nvPr/>
        </p:nvSpPr>
        <p:spPr>
          <a:xfrm>
            <a:off x="265277" y="6417265"/>
            <a:ext cx="496723" cy="135935"/>
          </a:xfrm>
          <a:prstGeom prst="rect">
            <a:avLst/>
          </a:prstGeom>
        </p:spPr>
        <p:txBody>
          <a:bodyPr vert="horz" wrap="square" lIns="0" tIns="12700" rIns="0" bIns="0" rtlCol="0">
            <a:spAutoFit/>
          </a:bodyPr>
          <a:lstStyle/>
          <a:p>
            <a:pPr marL="12700">
              <a:lnSpc>
                <a:spcPct val="100000"/>
              </a:lnSpc>
              <a:spcBef>
                <a:spcPts val="100"/>
              </a:spcBef>
            </a:pPr>
            <a:r>
              <a:rPr sz="800" spc="-95" dirty="0">
                <a:latin typeface="Arial MT"/>
                <a:cs typeface="Arial MT"/>
              </a:rPr>
              <a:t>S</a:t>
            </a:r>
            <a:r>
              <a:rPr sz="800" spc="-105" dirty="0">
                <a:latin typeface="Arial MT"/>
                <a:cs typeface="Arial MT"/>
              </a:rPr>
              <a:t>C</a:t>
            </a:r>
            <a:r>
              <a:rPr sz="800" spc="-55" dirty="0">
                <a:latin typeface="Arial MT"/>
                <a:cs typeface="Arial MT"/>
              </a:rPr>
              <a:t> </a:t>
            </a:r>
            <a:r>
              <a:rPr sz="800" spc="-80" dirty="0">
                <a:latin typeface="Arial MT"/>
                <a:cs typeface="Arial MT"/>
              </a:rPr>
              <a:t>410</a:t>
            </a:r>
            <a:r>
              <a:rPr sz="800" spc="-75" dirty="0">
                <a:latin typeface="Arial MT"/>
                <a:cs typeface="Arial MT"/>
              </a:rPr>
              <a:t>0</a:t>
            </a:r>
            <a:r>
              <a:rPr sz="800" spc="-55" dirty="0">
                <a:latin typeface="Arial MT"/>
                <a:cs typeface="Arial MT"/>
              </a:rPr>
              <a:t>-</a:t>
            </a:r>
            <a:r>
              <a:rPr sz="800" spc="-80" dirty="0">
                <a:latin typeface="Arial MT"/>
                <a:cs typeface="Arial MT"/>
              </a:rPr>
              <a:t>1</a:t>
            </a:r>
            <a:endParaRPr sz="800" dirty="0">
              <a:latin typeface="Arial MT"/>
              <a:cs typeface="Arial MT"/>
            </a:endParaRPr>
          </a:p>
        </p:txBody>
      </p:sp>
      <p:sp>
        <p:nvSpPr>
          <p:cNvPr id="16" name="Cuadro de texto 11">
            <a:extLst>
              <a:ext uri="{FF2B5EF4-FFF2-40B4-BE49-F238E27FC236}">
                <a16:creationId xmlns:a16="http://schemas.microsoft.com/office/drawing/2014/main" id="{747D8917-76EF-46F2-9319-25690D1A2CD0}"/>
              </a:ext>
            </a:extLst>
          </p:cNvPr>
          <p:cNvSpPr txBox="1"/>
          <p:nvPr/>
        </p:nvSpPr>
        <p:spPr>
          <a:xfrm>
            <a:off x="2338387" y="1967267"/>
            <a:ext cx="633412" cy="509587"/>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50000"/>
              </a:lnSpc>
              <a:spcAft>
                <a:spcPts val="800"/>
              </a:spcAft>
            </a:pPr>
            <a:r>
              <a:rPr lang="es-CO" sz="2800" dirty="0">
                <a:latin typeface="Calibri" panose="020F0502020204030204" pitchFamily="34" charset="0"/>
                <a:ea typeface="Calibri" panose="020F0502020204030204" pitchFamily="34" charset="0"/>
                <a:cs typeface="Times New Roman" panose="02020603050405020304" pitchFamily="18" charset="0"/>
              </a:rPr>
              <a:t>42</a:t>
            </a:r>
            <a:endParaRPr lang="es-CO"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1" name="Cuadro de texto 11">
            <a:extLst>
              <a:ext uri="{FF2B5EF4-FFF2-40B4-BE49-F238E27FC236}">
                <a16:creationId xmlns:a16="http://schemas.microsoft.com/office/drawing/2014/main" id="{3446908C-0884-4735-AA16-E5A09607D56C}"/>
              </a:ext>
            </a:extLst>
          </p:cNvPr>
          <p:cNvSpPr txBox="1"/>
          <p:nvPr/>
        </p:nvSpPr>
        <p:spPr>
          <a:xfrm>
            <a:off x="2807492" y="2578637"/>
            <a:ext cx="633412" cy="509587"/>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50000"/>
              </a:lnSpc>
              <a:spcAft>
                <a:spcPts val="800"/>
              </a:spcAft>
            </a:pPr>
            <a:r>
              <a:rPr lang="es-CO" sz="2800" dirty="0">
                <a:latin typeface="Calibri" panose="020F0502020204030204" pitchFamily="34" charset="0"/>
                <a:ea typeface="Calibri" panose="020F0502020204030204" pitchFamily="34" charset="0"/>
                <a:cs typeface="Times New Roman" panose="02020603050405020304" pitchFamily="18" charset="0"/>
              </a:rPr>
              <a:t>1</a:t>
            </a:r>
            <a:endParaRPr lang="es-CO" sz="2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2" name="Cuadro de texto 11">
            <a:extLst>
              <a:ext uri="{FF2B5EF4-FFF2-40B4-BE49-F238E27FC236}">
                <a16:creationId xmlns:a16="http://schemas.microsoft.com/office/drawing/2014/main" id="{35FC8EE0-BE64-4BF3-A594-8F187CFD4F80}"/>
              </a:ext>
            </a:extLst>
          </p:cNvPr>
          <p:cNvSpPr txBox="1"/>
          <p:nvPr/>
        </p:nvSpPr>
        <p:spPr>
          <a:xfrm>
            <a:off x="2931883" y="3217080"/>
            <a:ext cx="633412" cy="509587"/>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50000"/>
              </a:lnSpc>
              <a:spcAft>
                <a:spcPts val="800"/>
              </a:spcAft>
            </a:pPr>
            <a:r>
              <a:rPr lang="es-CO" sz="2800" dirty="0">
                <a:latin typeface="Calibri" panose="020F0502020204030204" pitchFamily="34" charset="0"/>
                <a:ea typeface="Calibri" panose="020F0502020204030204" pitchFamily="34" charset="0"/>
                <a:cs typeface="Times New Roman" panose="02020603050405020304" pitchFamily="18" charset="0"/>
              </a:rPr>
              <a:t>21</a:t>
            </a:r>
            <a:endParaRPr lang="es-CO" sz="2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3" name="Cuadro de texto 11">
            <a:extLst>
              <a:ext uri="{FF2B5EF4-FFF2-40B4-BE49-F238E27FC236}">
                <a16:creationId xmlns:a16="http://schemas.microsoft.com/office/drawing/2014/main" id="{33A5535D-1EF4-406E-9D76-9FA2C169776C}"/>
              </a:ext>
            </a:extLst>
          </p:cNvPr>
          <p:cNvSpPr txBox="1"/>
          <p:nvPr/>
        </p:nvSpPr>
        <p:spPr>
          <a:xfrm>
            <a:off x="2971799" y="3823641"/>
            <a:ext cx="633412" cy="509587"/>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50000"/>
              </a:lnSpc>
              <a:spcAft>
                <a:spcPts val="800"/>
              </a:spcAft>
            </a:pPr>
            <a:r>
              <a:rPr lang="es-CO" sz="2800" dirty="0">
                <a:latin typeface="Calibri" panose="020F0502020204030204" pitchFamily="34" charset="0"/>
                <a:ea typeface="Calibri" panose="020F0502020204030204" pitchFamily="34" charset="0"/>
                <a:cs typeface="Times New Roman" panose="02020603050405020304" pitchFamily="18" charset="0"/>
              </a:rPr>
              <a:t>13</a:t>
            </a:r>
            <a:endParaRPr lang="es-CO" sz="2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4" name="Cuadro de texto 11">
            <a:extLst>
              <a:ext uri="{FF2B5EF4-FFF2-40B4-BE49-F238E27FC236}">
                <a16:creationId xmlns:a16="http://schemas.microsoft.com/office/drawing/2014/main" id="{B878844B-15BF-43C1-8BB5-08C6438D6448}"/>
              </a:ext>
            </a:extLst>
          </p:cNvPr>
          <p:cNvSpPr txBox="1"/>
          <p:nvPr/>
        </p:nvSpPr>
        <p:spPr>
          <a:xfrm>
            <a:off x="2646814" y="5031685"/>
            <a:ext cx="766760" cy="509587"/>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50000"/>
              </a:lnSpc>
              <a:spcAft>
                <a:spcPts val="800"/>
              </a:spcAft>
            </a:pPr>
            <a:r>
              <a:rPr lang="es-CO" sz="2600" dirty="0">
                <a:latin typeface="Calibri" panose="020F0502020204030204" pitchFamily="34" charset="0"/>
                <a:ea typeface="Calibri" panose="020F0502020204030204" pitchFamily="34" charset="0"/>
                <a:cs typeface="Times New Roman" panose="02020603050405020304" pitchFamily="18" charset="0"/>
              </a:rPr>
              <a:t>190</a:t>
            </a:r>
            <a:endParaRPr lang="es-CO" sz="2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5" name="Cuadro de texto 11">
            <a:extLst>
              <a:ext uri="{FF2B5EF4-FFF2-40B4-BE49-F238E27FC236}">
                <a16:creationId xmlns:a16="http://schemas.microsoft.com/office/drawing/2014/main" id="{3CA01A6A-342B-463F-8F64-9905AEE37CB7}"/>
              </a:ext>
            </a:extLst>
          </p:cNvPr>
          <p:cNvSpPr txBox="1"/>
          <p:nvPr/>
        </p:nvSpPr>
        <p:spPr>
          <a:xfrm>
            <a:off x="2271713" y="5643055"/>
            <a:ext cx="766760" cy="509587"/>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50000"/>
              </a:lnSpc>
              <a:spcAft>
                <a:spcPts val="800"/>
              </a:spcAft>
            </a:pPr>
            <a:r>
              <a:rPr lang="es-CO" sz="2600" dirty="0">
                <a:effectLst/>
                <a:latin typeface="Calibri" panose="020F0502020204030204" pitchFamily="34" charset="0"/>
                <a:ea typeface="Calibri" panose="020F0502020204030204" pitchFamily="34" charset="0"/>
                <a:cs typeface="Times New Roman" panose="02020603050405020304" pitchFamily="18" charset="0"/>
              </a:rPr>
              <a:t>315</a:t>
            </a:r>
          </a:p>
        </p:txBody>
      </p:sp>
      <p:sp>
        <p:nvSpPr>
          <p:cNvPr id="14" name="Cuadro de texto 11">
            <a:extLst>
              <a:ext uri="{FF2B5EF4-FFF2-40B4-BE49-F238E27FC236}">
                <a16:creationId xmlns:a16="http://schemas.microsoft.com/office/drawing/2014/main" id="{01456B4F-F05B-4059-B9BC-5FE82E9429B4}"/>
              </a:ext>
            </a:extLst>
          </p:cNvPr>
          <p:cNvSpPr txBox="1"/>
          <p:nvPr/>
        </p:nvSpPr>
        <p:spPr>
          <a:xfrm>
            <a:off x="3024188" y="4427663"/>
            <a:ext cx="633412" cy="509587"/>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50000"/>
              </a:lnSpc>
              <a:spcAft>
                <a:spcPts val="800"/>
              </a:spcAft>
            </a:pPr>
            <a:r>
              <a:rPr lang="es-CO" sz="2800" dirty="0">
                <a:effectLst/>
                <a:latin typeface="Calibri" panose="020F0502020204030204" pitchFamily="34" charset="0"/>
                <a:ea typeface="Calibri" panose="020F0502020204030204" pitchFamily="34" charset="0"/>
                <a:cs typeface="Times New Roman" panose="02020603050405020304" pitchFamily="18" charset="0"/>
              </a:rPr>
              <a:t>5</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71245" y="705358"/>
            <a:ext cx="9444990" cy="1119537"/>
          </a:xfrm>
          <a:prstGeom prst="rect">
            <a:avLst/>
          </a:prstGeom>
          <a:solidFill>
            <a:srgbClr val="FDEA2A"/>
          </a:solidFill>
        </p:spPr>
        <p:txBody>
          <a:bodyPr vert="horz" wrap="square" lIns="0" tIns="316230" rIns="0" bIns="0" rtlCol="0">
            <a:spAutoFit/>
          </a:bodyPr>
          <a:lstStyle/>
          <a:p>
            <a:pPr marL="504190">
              <a:lnSpc>
                <a:spcPct val="100000"/>
              </a:lnSpc>
              <a:spcBef>
                <a:spcPts val="2490"/>
              </a:spcBef>
            </a:pPr>
            <a:r>
              <a:rPr lang="es-CO" sz="2000" b="1" spc="-210" dirty="0">
                <a:latin typeface="Tahoma"/>
                <a:cs typeface="Tahoma"/>
              </a:rPr>
              <a:t>       </a:t>
            </a:r>
            <a:r>
              <a:rPr lang="es-CO" sz="2800" b="1" spc="-210" dirty="0">
                <a:latin typeface="Tahoma"/>
                <a:cs typeface="Tahoma"/>
              </a:rPr>
              <a:t>RECAUDOS</a:t>
            </a:r>
            <a:r>
              <a:rPr lang="es-CO" sz="3200" b="1" spc="-210" dirty="0">
                <a:latin typeface="Tahoma"/>
                <a:cs typeface="Tahoma"/>
              </a:rPr>
              <a:t/>
            </a:r>
            <a:br>
              <a:rPr lang="es-CO" sz="3200" b="1" spc="-210" dirty="0">
                <a:latin typeface="Tahoma"/>
                <a:cs typeface="Tahoma"/>
              </a:rPr>
            </a:br>
            <a:endParaRPr sz="2400" dirty="0">
              <a:latin typeface="Tahoma"/>
              <a:cs typeface="Tahoma"/>
            </a:endParaRPr>
          </a:p>
        </p:txBody>
      </p:sp>
      <p:pic>
        <p:nvPicPr>
          <p:cNvPr id="15" name="object 10">
            <a:extLst>
              <a:ext uri="{FF2B5EF4-FFF2-40B4-BE49-F238E27FC236}">
                <a16:creationId xmlns:a16="http://schemas.microsoft.com/office/drawing/2014/main" id="{AF080194-5665-432F-A7FA-872C0674496C}"/>
              </a:ext>
            </a:extLst>
          </p:cNvPr>
          <p:cNvPicPr/>
          <p:nvPr/>
        </p:nvPicPr>
        <p:blipFill>
          <a:blip r:embed="rId2" cstate="print"/>
          <a:stretch>
            <a:fillRect/>
          </a:stretch>
        </p:blipFill>
        <p:spPr>
          <a:xfrm>
            <a:off x="11125200" y="5862403"/>
            <a:ext cx="902209" cy="919397"/>
          </a:xfrm>
          <a:prstGeom prst="rect">
            <a:avLst/>
          </a:prstGeom>
        </p:spPr>
      </p:pic>
      <p:pic>
        <p:nvPicPr>
          <p:cNvPr id="16" name="object 4">
            <a:extLst>
              <a:ext uri="{FF2B5EF4-FFF2-40B4-BE49-F238E27FC236}">
                <a16:creationId xmlns:a16="http://schemas.microsoft.com/office/drawing/2014/main" id="{FAB68FF2-C914-4557-800E-E09D74857BA1}"/>
              </a:ext>
            </a:extLst>
          </p:cNvPr>
          <p:cNvPicPr/>
          <p:nvPr/>
        </p:nvPicPr>
        <p:blipFill>
          <a:blip r:embed="rId3" cstate="print"/>
          <a:stretch>
            <a:fillRect/>
          </a:stretch>
        </p:blipFill>
        <p:spPr>
          <a:xfrm>
            <a:off x="264603" y="5459304"/>
            <a:ext cx="488618" cy="806197"/>
          </a:xfrm>
          <a:prstGeom prst="rect">
            <a:avLst/>
          </a:prstGeom>
        </p:spPr>
      </p:pic>
      <p:sp>
        <p:nvSpPr>
          <p:cNvPr id="17" name="object 5">
            <a:extLst>
              <a:ext uri="{FF2B5EF4-FFF2-40B4-BE49-F238E27FC236}">
                <a16:creationId xmlns:a16="http://schemas.microsoft.com/office/drawing/2014/main" id="{442675CE-E1B5-44FE-B92E-33794D2BEA11}"/>
              </a:ext>
            </a:extLst>
          </p:cNvPr>
          <p:cNvSpPr txBox="1"/>
          <p:nvPr/>
        </p:nvSpPr>
        <p:spPr>
          <a:xfrm>
            <a:off x="265277" y="6417265"/>
            <a:ext cx="496723" cy="135935"/>
          </a:xfrm>
          <a:prstGeom prst="rect">
            <a:avLst/>
          </a:prstGeom>
        </p:spPr>
        <p:txBody>
          <a:bodyPr vert="horz" wrap="square" lIns="0" tIns="12700" rIns="0" bIns="0" rtlCol="0">
            <a:spAutoFit/>
          </a:bodyPr>
          <a:lstStyle/>
          <a:p>
            <a:pPr marL="12700">
              <a:lnSpc>
                <a:spcPct val="100000"/>
              </a:lnSpc>
              <a:spcBef>
                <a:spcPts val="100"/>
              </a:spcBef>
            </a:pPr>
            <a:r>
              <a:rPr sz="800" spc="-95" dirty="0">
                <a:latin typeface="Arial MT"/>
                <a:cs typeface="Arial MT"/>
              </a:rPr>
              <a:t>S</a:t>
            </a:r>
            <a:r>
              <a:rPr sz="800" spc="-105" dirty="0">
                <a:latin typeface="Arial MT"/>
                <a:cs typeface="Arial MT"/>
              </a:rPr>
              <a:t>C</a:t>
            </a:r>
            <a:r>
              <a:rPr sz="800" spc="-55" dirty="0">
                <a:latin typeface="Arial MT"/>
                <a:cs typeface="Arial MT"/>
              </a:rPr>
              <a:t> </a:t>
            </a:r>
            <a:r>
              <a:rPr sz="800" spc="-80" dirty="0">
                <a:latin typeface="Arial MT"/>
                <a:cs typeface="Arial MT"/>
              </a:rPr>
              <a:t>410</a:t>
            </a:r>
            <a:r>
              <a:rPr sz="800" spc="-75" dirty="0">
                <a:latin typeface="Arial MT"/>
                <a:cs typeface="Arial MT"/>
              </a:rPr>
              <a:t>0</a:t>
            </a:r>
            <a:r>
              <a:rPr sz="800" spc="-55" dirty="0">
                <a:latin typeface="Arial MT"/>
                <a:cs typeface="Arial MT"/>
              </a:rPr>
              <a:t>-</a:t>
            </a:r>
            <a:r>
              <a:rPr sz="800" spc="-80" dirty="0">
                <a:latin typeface="Arial MT"/>
                <a:cs typeface="Arial MT"/>
              </a:rPr>
              <a:t>1</a:t>
            </a:r>
            <a:endParaRPr sz="800" dirty="0">
              <a:latin typeface="Arial MT"/>
              <a:cs typeface="Arial MT"/>
            </a:endParaRPr>
          </a:p>
        </p:txBody>
      </p:sp>
      <p:sp>
        <p:nvSpPr>
          <p:cNvPr id="6" name="CuadroTexto 5">
            <a:extLst>
              <a:ext uri="{FF2B5EF4-FFF2-40B4-BE49-F238E27FC236}">
                <a16:creationId xmlns:a16="http://schemas.microsoft.com/office/drawing/2014/main" id="{8A0D6F3A-75FD-4054-858E-8F4A2672DDCC}"/>
              </a:ext>
            </a:extLst>
          </p:cNvPr>
          <p:cNvSpPr txBox="1"/>
          <p:nvPr/>
        </p:nvSpPr>
        <p:spPr>
          <a:xfrm>
            <a:off x="1680210" y="1981200"/>
            <a:ext cx="9444990" cy="646331"/>
          </a:xfrm>
          <a:prstGeom prst="rect">
            <a:avLst/>
          </a:prstGeom>
          <a:noFill/>
        </p:spPr>
        <p:txBody>
          <a:bodyPr wrap="square" rtlCol="0">
            <a:spAutoFit/>
          </a:bodyPr>
          <a:lstStyle/>
          <a:p>
            <a:r>
              <a:rPr lang="es-CO" dirty="0">
                <a:latin typeface="Verdana" panose="020B0604030504040204" pitchFamily="34" charset="0"/>
                <a:ea typeface="Verdana" panose="020B0604030504040204" pitchFamily="34" charset="0"/>
              </a:rPr>
              <a:t>Dentro de la vigencia se efectuó un recaudo en los procesos de Responsabilidad Fiscal de: </a:t>
            </a:r>
          </a:p>
        </p:txBody>
      </p:sp>
      <p:pic>
        <p:nvPicPr>
          <p:cNvPr id="9" name="Imagen 8">
            <a:extLst>
              <a:ext uri="{FF2B5EF4-FFF2-40B4-BE49-F238E27FC236}">
                <a16:creationId xmlns:a16="http://schemas.microsoft.com/office/drawing/2014/main" id="{3FE1276E-CD67-4E04-81F5-158C0035B417}"/>
              </a:ext>
            </a:extLst>
          </p:cNvPr>
          <p:cNvPicPr>
            <a:picLocks noChangeAspect="1"/>
          </p:cNvPicPr>
          <p:nvPr/>
        </p:nvPicPr>
        <p:blipFill>
          <a:blip r:embed="rId4"/>
          <a:stretch>
            <a:fillRect/>
          </a:stretch>
        </p:blipFill>
        <p:spPr>
          <a:xfrm>
            <a:off x="2590800" y="2362200"/>
            <a:ext cx="7920990" cy="1978335"/>
          </a:xfrm>
          <a:prstGeom prst="rect">
            <a:avLst/>
          </a:prstGeom>
        </p:spPr>
      </p:pic>
      <p:sp>
        <p:nvSpPr>
          <p:cNvPr id="13" name="CuadroTexto 12">
            <a:extLst>
              <a:ext uri="{FF2B5EF4-FFF2-40B4-BE49-F238E27FC236}">
                <a16:creationId xmlns:a16="http://schemas.microsoft.com/office/drawing/2014/main" id="{8970FABD-BB79-44AB-ADC4-D7CD49E05634}"/>
              </a:ext>
            </a:extLst>
          </p:cNvPr>
          <p:cNvSpPr txBox="1"/>
          <p:nvPr/>
        </p:nvSpPr>
        <p:spPr>
          <a:xfrm>
            <a:off x="1642110" y="4267200"/>
            <a:ext cx="9444990" cy="646331"/>
          </a:xfrm>
          <a:prstGeom prst="rect">
            <a:avLst/>
          </a:prstGeom>
          <a:noFill/>
        </p:spPr>
        <p:txBody>
          <a:bodyPr wrap="square" rtlCol="0">
            <a:spAutoFit/>
          </a:bodyPr>
          <a:lstStyle/>
          <a:p>
            <a:r>
              <a:rPr lang="es-CO" dirty="0">
                <a:latin typeface="Verdana" panose="020B0604030504040204" pitchFamily="34" charset="0"/>
                <a:ea typeface="Verdana" panose="020B0604030504040204" pitchFamily="34" charset="0"/>
              </a:rPr>
              <a:t>Dentro de la vigencia se efectuó un recaudo en los procesos de Jurisdicción Coactiva de: </a:t>
            </a:r>
          </a:p>
        </p:txBody>
      </p:sp>
      <p:sp>
        <p:nvSpPr>
          <p:cNvPr id="3" name="Rectángulo 2">
            <a:extLst>
              <a:ext uri="{FF2B5EF4-FFF2-40B4-BE49-F238E27FC236}">
                <a16:creationId xmlns:a16="http://schemas.microsoft.com/office/drawing/2014/main" id="{78F462DC-D039-4297-A865-38C15D7614DF}"/>
              </a:ext>
            </a:extLst>
          </p:cNvPr>
          <p:cNvSpPr/>
          <p:nvPr/>
        </p:nvSpPr>
        <p:spPr>
          <a:xfrm>
            <a:off x="8534400" y="5583057"/>
            <a:ext cx="1828800" cy="39746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000" dirty="0">
                <a:solidFill>
                  <a:schemeClr val="tx1"/>
                </a:solidFill>
                <a:latin typeface="Verdana" panose="020B0604030504040204" pitchFamily="34" charset="0"/>
                <a:ea typeface="Verdana" panose="020B0604030504040204" pitchFamily="34" charset="0"/>
              </a:rPr>
              <a:t>($195.181)</a:t>
            </a:r>
          </a:p>
        </p:txBody>
      </p:sp>
      <p:sp>
        <p:nvSpPr>
          <p:cNvPr id="4" name="CuadroTexto 3">
            <a:extLst>
              <a:ext uri="{FF2B5EF4-FFF2-40B4-BE49-F238E27FC236}">
                <a16:creationId xmlns:a16="http://schemas.microsoft.com/office/drawing/2014/main" id="{AD3796CA-3EFE-4FCC-82F8-378F46E38957}"/>
              </a:ext>
            </a:extLst>
          </p:cNvPr>
          <p:cNvSpPr txBox="1"/>
          <p:nvPr/>
        </p:nvSpPr>
        <p:spPr>
          <a:xfrm>
            <a:off x="4838700" y="5272318"/>
            <a:ext cx="5715000" cy="707886"/>
          </a:xfrm>
          <a:prstGeom prst="rect">
            <a:avLst/>
          </a:prstGeom>
          <a:noFill/>
        </p:spPr>
        <p:txBody>
          <a:bodyPr wrap="square" rtlCol="0">
            <a:spAutoFit/>
          </a:bodyPr>
          <a:lstStyle/>
          <a:p>
            <a:r>
              <a:rPr lang="es-CO" sz="2000" dirty="0">
                <a:latin typeface="Verdana" panose="020B0604030504040204" pitchFamily="34" charset="0"/>
                <a:ea typeface="Verdana" panose="020B0604030504040204" pitchFamily="34" charset="0"/>
              </a:rPr>
              <a:t>CIENTO NOVENTA Y CINCO MIL CIENTO OCHENTA Y UN PESOS MCTE</a:t>
            </a:r>
          </a:p>
        </p:txBody>
      </p:sp>
      <p:sp>
        <p:nvSpPr>
          <p:cNvPr id="5" name="Rectángulo 4">
            <a:extLst>
              <a:ext uri="{FF2B5EF4-FFF2-40B4-BE49-F238E27FC236}">
                <a16:creationId xmlns:a16="http://schemas.microsoft.com/office/drawing/2014/main" id="{F65ED614-5C62-41E7-A263-6DFEB0FD2B53}"/>
              </a:ext>
            </a:extLst>
          </p:cNvPr>
          <p:cNvSpPr/>
          <p:nvPr/>
        </p:nvSpPr>
        <p:spPr>
          <a:xfrm>
            <a:off x="3429000" y="5181600"/>
            <a:ext cx="7082790" cy="1371600"/>
          </a:xfrm>
          <a:prstGeom prst="rect">
            <a:avLst/>
          </a:prstGeom>
          <a:no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ln w="3175">
                <a:solidFill>
                  <a:schemeClr val="tx1"/>
                </a:solidFill>
              </a:ln>
            </a:endParaRPr>
          </a:p>
        </p:txBody>
      </p:sp>
      <p:pic>
        <p:nvPicPr>
          <p:cNvPr id="10" name="Imagen 9">
            <a:extLst>
              <a:ext uri="{FF2B5EF4-FFF2-40B4-BE49-F238E27FC236}">
                <a16:creationId xmlns:a16="http://schemas.microsoft.com/office/drawing/2014/main" id="{40AFA4BB-0921-4431-843A-1189D3683BF6}"/>
              </a:ext>
            </a:extLst>
          </p:cNvPr>
          <p:cNvPicPr>
            <a:picLocks noChangeAspect="1"/>
          </p:cNvPicPr>
          <p:nvPr/>
        </p:nvPicPr>
        <p:blipFill rotWithShape="1">
          <a:blip r:embed="rId5"/>
          <a:srcRect r="72789"/>
          <a:stretch/>
        </p:blipFill>
        <p:spPr>
          <a:xfrm>
            <a:off x="2569029" y="4676082"/>
            <a:ext cx="2155371" cy="2083215"/>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11093957" y="6426809"/>
            <a:ext cx="180975" cy="208915"/>
          </a:xfrm>
          <a:prstGeom prst="rect">
            <a:avLst/>
          </a:prstGeom>
        </p:spPr>
        <p:txBody>
          <a:bodyPr vert="horz" wrap="square" lIns="0" tIns="12700" rIns="0" bIns="0" rtlCol="0">
            <a:spAutoFit/>
          </a:bodyPr>
          <a:lstStyle/>
          <a:p>
            <a:pPr marL="12700">
              <a:lnSpc>
                <a:spcPct val="100000"/>
              </a:lnSpc>
              <a:spcBef>
                <a:spcPts val="100"/>
              </a:spcBef>
            </a:pPr>
            <a:r>
              <a:rPr sz="1200" dirty="0">
                <a:solidFill>
                  <a:srgbClr val="888888"/>
                </a:solidFill>
                <a:latin typeface="Calibri"/>
                <a:cs typeface="Calibri"/>
              </a:rPr>
              <a:t>50</a:t>
            </a:r>
            <a:endParaRPr sz="1200">
              <a:latin typeface="Calibri"/>
              <a:cs typeface="Calibri"/>
            </a:endParaRPr>
          </a:p>
        </p:txBody>
      </p:sp>
      <p:pic>
        <p:nvPicPr>
          <p:cNvPr id="3" name="object 3"/>
          <p:cNvPicPr/>
          <p:nvPr/>
        </p:nvPicPr>
        <p:blipFill>
          <a:blip r:embed="rId2" cstate="print"/>
          <a:stretch>
            <a:fillRect/>
          </a:stretch>
        </p:blipFill>
        <p:spPr>
          <a:xfrm>
            <a:off x="0" y="0"/>
            <a:ext cx="12191999" cy="6857997"/>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object 3"/>
          <p:cNvPicPr/>
          <p:nvPr/>
        </p:nvPicPr>
        <p:blipFill>
          <a:blip r:embed="rId2" cstate="print"/>
          <a:stretch>
            <a:fillRect/>
          </a:stretch>
        </p:blipFill>
        <p:spPr>
          <a:xfrm>
            <a:off x="0" y="0"/>
            <a:ext cx="963166" cy="6847329"/>
          </a:xfrm>
          <a:prstGeom prst="rect">
            <a:avLst/>
          </a:prstGeom>
        </p:spPr>
      </p:pic>
      <p:sp>
        <p:nvSpPr>
          <p:cNvPr id="4" name="object 4"/>
          <p:cNvSpPr txBox="1">
            <a:spLocks noGrp="1"/>
          </p:cNvSpPr>
          <p:nvPr>
            <p:ph type="title"/>
          </p:nvPr>
        </p:nvSpPr>
        <p:spPr>
          <a:xfrm>
            <a:off x="472909" y="534239"/>
            <a:ext cx="9444990" cy="998855"/>
          </a:xfrm>
          <a:prstGeom prst="rect">
            <a:avLst/>
          </a:prstGeom>
          <a:solidFill>
            <a:srgbClr val="FDEA2A"/>
          </a:solidFill>
        </p:spPr>
        <p:txBody>
          <a:bodyPr vert="horz" wrap="square" lIns="0" tIns="3175" rIns="0" bIns="0" rtlCol="0">
            <a:spAutoFit/>
          </a:bodyPr>
          <a:lstStyle/>
          <a:p>
            <a:pPr>
              <a:lnSpc>
                <a:spcPct val="100000"/>
              </a:lnSpc>
              <a:spcBef>
                <a:spcPts val="25"/>
              </a:spcBef>
            </a:pPr>
            <a:endParaRPr sz="2100">
              <a:latin typeface="Times New Roman"/>
              <a:cs typeface="Times New Roman"/>
            </a:endParaRPr>
          </a:p>
          <a:p>
            <a:pPr marL="519430">
              <a:lnSpc>
                <a:spcPct val="100000"/>
              </a:lnSpc>
            </a:pPr>
            <a:r>
              <a:rPr sz="2400" b="1" spc="-5" dirty="0">
                <a:latin typeface="Arial"/>
                <a:cs typeface="Arial"/>
              </a:rPr>
              <a:t>FUNCIONES</a:t>
            </a:r>
            <a:r>
              <a:rPr sz="2400" b="1" spc="-15" dirty="0">
                <a:latin typeface="Arial"/>
                <a:cs typeface="Arial"/>
              </a:rPr>
              <a:t> </a:t>
            </a:r>
            <a:r>
              <a:rPr sz="2400" b="1" spc="-5" dirty="0">
                <a:latin typeface="Arial"/>
                <a:cs typeface="Arial"/>
              </a:rPr>
              <a:t>MISIONALES</a:t>
            </a:r>
            <a:endParaRPr sz="2400">
              <a:latin typeface="Arial"/>
              <a:cs typeface="Arial"/>
            </a:endParaRPr>
          </a:p>
        </p:txBody>
      </p:sp>
      <p:pic>
        <p:nvPicPr>
          <p:cNvPr id="17" name="object 17"/>
          <p:cNvPicPr/>
          <p:nvPr/>
        </p:nvPicPr>
        <p:blipFill>
          <a:blip r:embed="rId3" cstate="print"/>
          <a:stretch>
            <a:fillRect/>
          </a:stretch>
        </p:blipFill>
        <p:spPr>
          <a:xfrm>
            <a:off x="5565941" y="2604428"/>
            <a:ext cx="530059" cy="586993"/>
          </a:xfrm>
          <a:prstGeom prst="rect">
            <a:avLst/>
          </a:prstGeom>
        </p:spPr>
      </p:pic>
      <p:pic>
        <p:nvPicPr>
          <p:cNvPr id="18" name="object 18"/>
          <p:cNvPicPr/>
          <p:nvPr/>
        </p:nvPicPr>
        <p:blipFill>
          <a:blip r:embed="rId4" cstate="print"/>
          <a:stretch>
            <a:fillRect/>
          </a:stretch>
        </p:blipFill>
        <p:spPr>
          <a:xfrm>
            <a:off x="5565940" y="4275297"/>
            <a:ext cx="530059" cy="586994"/>
          </a:xfrm>
          <a:prstGeom prst="rect">
            <a:avLst/>
          </a:prstGeom>
        </p:spPr>
      </p:pic>
      <p:sp>
        <p:nvSpPr>
          <p:cNvPr id="20" name="object 20"/>
          <p:cNvSpPr txBox="1"/>
          <p:nvPr/>
        </p:nvSpPr>
        <p:spPr>
          <a:xfrm>
            <a:off x="6296877" y="1939113"/>
            <a:ext cx="3925137" cy="1765227"/>
          </a:xfrm>
          <a:prstGeom prst="rect">
            <a:avLst/>
          </a:prstGeom>
          <a:solidFill>
            <a:srgbClr val="A9D18E"/>
          </a:solidFill>
        </p:spPr>
        <p:txBody>
          <a:bodyPr vert="horz" wrap="square" lIns="0" tIns="41275" rIns="0" bIns="0" rtlCol="0">
            <a:spAutoFit/>
          </a:bodyPr>
          <a:lstStyle/>
          <a:p>
            <a:pPr marL="92075" marR="82550" algn="just">
              <a:lnSpc>
                <a:spcPct val="100000"/>
              </a:lnSpc>
              <a:spcBef>
                <a:spcPts val="325"/>
              </a:spcBef>
            </a:pPr>
            <a:r>
              <a:rPr sz="1600" spc="-5" dirty="0">
                <a:latin typeface="Arial MT"/>
                <a:cs typeface="Arial MT"/>
              </a:rPr>
              <a:t>Acción orientada </a:t>
            </a:r>
            <a:r>
              <a:rPr sz="1600" dirty="0">
                <a:latin typeface="Arial MT"/>
                <a:cs typeface="Arial MT"/>
              </a:rPr>
              <a:t>a </a:t>
            </a:r>
            <a:r>
              <a:rPr sz="1600" spc="-5" dirty="0">
                <a:latin typeface="Arial MT"/>
                <a:cs typeface="Arial MT"/>
              </a:rPr>
              <a:t>la evaluación, determinación </a:t>
            </a:r>
            <a:r>
              <a:rPr sz="1600" dirty="0">
                <a:latin typeface="Arial MT"/>
                <a:cs typeface="Arial MT"/>
              </a:rPr>
              <a:t> </a:t>
            </a:r>
            <a:r>
              <a:rPr sz="1600" spc="-5" dirty="0">
                <a:latin typeface="Arial MT"/>
                <a:cs typeface="Arial MT"/>
              </a:rPr>
              <a:t>de competencias </a:t>
            </a:r>
            <a:r>
              <a:rPr sz="1600" dirty="0">
                <a:latin typeface="Arial MT"/>
                <a:cs typeface="Arial MT"/>
              </a:rPr>
              <a:t>y </a:t>
            </a:r>
            <a:r>
              <a:rPr sz="1600" spc="-5" dirty="0">
                <a:latin typeface="Arial MT"/>
                <a:cs typeface="Arial MT"/>
              </a:rPr>
              <a:t>tramite de las denuncias de </a:t>
            </a:r>
            <a:r>
              <a:rPr sz="1600" dirty="0">
                <a:latin typeface="Arial MT"/>
                <a:cs typeface="Arial MT"/>
              </a:rPr>
              <a:t> </a:t>
            </a:r>
            <a:r>
              <a:rPr sz="1600" spc="-5" dirty="0">
                <a:latin typeface="Arial MT"/>
                <a:cs typeface="Arial MT"/>
              </a:rPr>
              <a:t>carácter</a:t>
            </a:r>
            <a:r>
              <a:rPr sz="1600" dirty="0">
                <a:latin typeface="Arial MT"/>
                <a:cs typeface="Arial MT"/>
              </a:rPr>
              <a:t> </a:t>
            </a:r>
            <a:r>
              <a:rPr sz="1600" spc="-5" dirty="0">
                <a:latin typeface="Arial MT"/>
                <a:cs typeface="Arial MT"/>
              </a:rPr>
              <a:t>fiscal</a:t>
            </a:r>
            <a:r>
              <a:rPr sz="1600" dirty="0">
                <a:latin typeface="Arial MT"/>
                <a:cs typeface="Arial MT"/>
              </a:rPr>
              <a:t> que</a:t>
            </a:r>
            <a:r>
              <a:rPr sz="1600" spc="5" dirty="0">
                <a:latin typeface="Arial MT"/>
                <a:cs typeface="Arial MT"/>
              </a:rPr>
              <a:t> </a:t>
            </a:r>
            <a:r>
              <a:rPr sz="1600" spc="-5" dirty="0">
                <a:latin typeface="Arial MT"/>
                <a:cs typeface="Arial MT"/>
              </a:rPr>
              <a:t>presenten</a:t>
            </a:r>
            <a:r>
              <a:rPr sz="1600" dirty="0">
                <a:latin typeface="Arial MT"/>
                <a:cs typeface="Arial MT"/>
              </a:rPr>
              <a:t> </a:t>
            </a:r>
            <a:r>
              <a:rPr sz="1600" spc="-5" dirty="0">
                <a:latin typeface="Arial MT"/>
                <a:cs typeface="Arial MT"/>
              </a:rPr>
              <a:t>ciudadanos</a:t>
            </a:r>
            <a:r>
              <a:rPr sz="1600" dirty="0">
                <a:latin typeface="Arial MT"/>
                <a:cs typeface="Arial MT"/>
              </a:rPr>
              <a:t> o </a:t>
            </a:r>
            <a:r>
              <a:rPr sz="1600" spc="5" dirty="0">
                <a:latin typeface="Arial MT"/>
                <a:cs typeface="Arial MT"/>
              </a:rPr>
              <a:t> </a:t>
            </a:r>
            <a:r>
              <a:rPr sz="1600" spc="-5" dirty="0">
                <a:latin typeface="Arial MT"/>
                <a:cs typeface="Arial MT"/>
              </a:rPr>
              <a:t>veedores referentes </a:t>
            </a:r>
            <a:r>
              <a:rPr sz="1600" dirty="0">
                <a:latin typeface="Arial MT"/>
                <a:cs typeface="Arial MT"/>
              </a:rPr>
              <a:t>a </a:t>
            </a:r>
            <a:r>
              <a:rPr sz="1600" spc="-5" dirty="0">
                <a:latin typeface="Arial MT"/>
                <a:cs typeface="Arial MT"/>
              </a:rPr>
              <a:t>los sujetos </a:t>
            </a:r>
            <a:r>
              <a:rPr sz="1600" dirty="0">
                <a:latin typeface="Arial MT"/>
                <a:cs typeface="Arial MT"/>
              </a:rPr>
              <a:t>de </a:t>
            </a:r>
            <a:r>
              <a:rPr sz="1600" spc="-5" dirty="0">
                <a:latin typeface="Arial MT"/>
                <a:cs typeface="Arial MT"/>
              </a:rPr>
              <a:t>control </a:t>
            </a:r>
            <a:r>
              <a:rPr sz="1600" spc="-10" dirty="0">
                <a:latin typeface="Arial MT"/>
                <a:cs typeface="Arial MT"/>
              </a:rPr>
              <a:t>por </a:t>
            </a:r>
            <a:r>
              <a:rPr sz="1600" spc="-5" dirty="0">
                <a:latin typeface="Arial MT"/>
                <a:cs typeface="Arial MT"/>
              </a:rPr>
              <a:t> parte</a:t>
            </a:r>
            <a:r>
              <a:rPr sz="1600" dirty="0">
                <a:latin typeface="Arial MT"/>
                <a:cs typeface="Arial MT"/>
              </a:rPr>
              <a:t> </a:t>
            </a:r>
            <a:r>
              <a:rPr sz="1600" spc="-5" dirty="0">
                <a:latin typeface="Arial MT"/>
                <a:cs typeface="Arial MT"/>
              </a:rPr>
              <a:t>de</a:t>
            </a:r>
            <a:r>
              <a:rPr sz="1600" dirty="0">
                <a:latin typeface="Arial MT"/>
                <a:cs typeface="Arial MT"/>
              </a:rPr>
              <a:t> </a:t>
            </a:r>
            <a:r>
              <a:rPr sz="1600" spc="-5" dirty="0">
                <a:latin typeface="Arial MT"/>
                <a:cs typeface="Arial MT"/>
              </a:rPr>
              <a:t>la</a:t>
            </a:r>
            <a:r>
              <a:rPr sz="1600" dirty="0">
                <a:latin typeface="Arial MT"/>
                <a:cs typeface="Arial MT"/>
              </a:rPr>
              <a:t> </a:t>
            </a:r>
            <a:r>
              <a:rPr sz="1600" spc="-5" dirty="0">
                <a:latin typeface="Arial MT"/>
                <a:cs typeface="Arial MT"/>
              </a:rPr>
              <a:t>Contraloría</a:t>
            </a:r>
            <a:r>
              <a:rPr sz="1600" dirty="0">
                <a:latin typeface="Arial MT"/>
                <a:cs typeface="Arial MT"/>
              </a:rPr>
              <a:t> </a:t>
            </a:r>
            <a:r>
              <a:rPr sz="1600" spc="-5" dirty="0">
                <a:latin typeface="Arial MT"/>
                <a:cs typeface="Arial MT"/>
              </a:rPr>
              <a:t>Municipal</a:t>
            </a:r>
            <a:r>
              <a:rPr sz="1600" dirty="0">
                <a:latin typeface="Arial MT"/>
                <a:cs typeface="Arial MT"/>
              </a:rPr>
              <a:t> </a:t>
            </a:r>
            <a:r>
              <a:rPr sz="1600" spc="10" dirty="0">
                <a:latin typeface="Arial MT"/>
                <a:cs typeface="Arial MT"/>
              </a:rPr>
              <a:t>de </a:t>
            </a:r>
            <a:r>
              <a:rPr sz="1600" spc="15" dirty="0">
                <a:latin typeface="Arial MT"/>
                <a:cs typeface="Arial MT"/>
              </a:rPr>
              <a:t> </a:t>
            </a:r>
            <a:r>
              <a:rPr sz="1600" spc="-5" dirty="0">
                <a:latin typeface="Arial MT"/>
                <a:cs typeface="Arial MT"/>
              </a:rPr>
              <a:t>Barrancabermeja.</a:t>
            </a:r>
            <a:endParaRPr sz="1600" dirty="0">
              <a:latin typeface="Arial MT"/>
              <a:cs typeface="Arial MT"/>
            </a:endParaRPr>
          </a:p>
        </p:txBody>
      </p:sp>
      <p:pic>
        <p:nvPicPr>
          <p:cNvPr id="22" name="object 10">
            <a:extLst>
              <a:ext uri="{FF2B5EF4-FFF2-40B4-BE49-F238E27FC236}">
                <a16:creationId xmlns:a16="http://schemas.microsoft.com/office/drawing/2014/main" id="{F4B68679-3651-4683-8B15-FCED44992BA3}"/>
              </a:ext>
            </a:extLst>
          </p:cNvPr>
          <p:cNvPicPr/>
          <p:nvPr/>
        </p:nvPicPr>
        <p:blipFill>
          <a:blip r:embed="rId5" cstate="print"/>
          <a:stretch>
            <a:fillRect/>
          </a:stretch>
        </p:blipFill>
        <p:spPr>
          <a:xfrm>
            <a:off x="11125200" y="5862403"/>
            <a:ext cx="902209" cy="919397"/>
          </a:xfrm>
          <a:prstGeom prst="rect">
            <a:avLst/>
          </a:prstGeom>
        </p:spPr>
      </p:pic>
      <p:pic>
        <p:nvPicPr>
          <p:cNvPr id="23" name="object 4">
            <a:extLst>
              <a:ext uri="{FF2B5EF4-FFF2-40B4-BE49-F238E27FC236}">
                <a16:creationId xmlns:a16="http://schemas.microsoft.com/office/drawing/2014/main" id="{F5C37B0A-7FAC-461E-9CC7-025DEC7662BB}"/>
              </a:ext>
            </a:extLst>
          </p:cNvPr>
          <p:cNvPicPr/>
          <p:nvPr/>
        </p:nvPicPr>
        <p:blipFill>
          <a:blip r:embed="rId6" cstate="print"/>
          <a:stretch>
            <a:fillRect/>
          </a:stretch>
        </p:blipFill>
        <p:spPr>
          <a:xfrm>
            <a:off x="228600" y="5594603"/>
            <a:ext cx="488618" cy="806197"/>
          </a:xfrm>
          <a:prstGeom prst="rect">
            <a:avLst/>
          </a:prstGeom>
        </p:spPr>
      </p:pic>
      <p:sp>
        <p:nvSpPr>
          <p:cNvPr id="24" name="object 5">
            <a:extLst>
              <a:ext uri="{FF2B5EF4-FFF2-40B4-BE49-F238E27FC236}">
                <a16:creationId xmlns:a16="http://schemas.microsoft.com/office/drawing/2014/main" id="{A011EE62-9498-4074-B2D0-2BB322EE61FF}"/>
              </a:ext>
            </a:extLst>
          </p:cNvPr>
          <p:cNvSpPr txBox="1"/>
          <p:nvPr/>
        </p:nvSpPr>
        <p:spPr>
          <a:xfrm>
            <a:off x="265277" y="6417265"/>
            <a:ext cx="496723" cy="135935"/>
          </a:xfrm>
          <a:prstGeom prst="rect">
            <a:avLst/>
          </a:prstGeom>
        </p:spPr>
        <p:txBody>
          <a:bodyPr vert="horz" wrap="square" lIns="0" tIns="12700" rIns="0" bIns="0" rtlCol="0">
            <a:spAutoFit/>
          </a:bodyPr>
          <a:lstStyle/>
          <a:p>
            <a:pPr marL="12700">
              <a:lnSpc>
                <a:spcPct val="100000"/>
              </a:lnSpc>
              <a:spcBef>
                <a:spcPts val="100"/>
              </a:spcBef>
            </a:pPr>
            <a:r>
              <a:rPr sz="800" spc="-95" dirty="0">
                <a:latin typeface="Arial MT"/>
                <a:cs typeface="Arial MT"/>
              </a:rPr>
              <a:t>S</a:t>
            </a:r>
            <a:r>
              <a:rPr sz="800" spc="-105" dirty="0">
                <a:latin typeface="Arial MT"/>
                <a:cs typeface="Arial MT"/>
              </a:rPr>
              <a:t>C</a:t>
            </a:r>
            <a:r>
              <a:rPr sz="800" spc="-55" dirty="0">
                <a:latin typeface="Arial MT"/>
                <a:cs typeface="Arial MT"/>
              </a:rPr>
              <a:t> </a:t>
            </a:r>
            <a:r>
              <a:rPr sz="800" spc="-80" dirty="0">
                <a:latin typeface="Arial MT"/>
                <a:cs typeface="Arial MT"/>
              </a:rPr>
              <a:t>410</a:t>
            </a:r>
            <a:r>
              <a:rPr sz="800" spc="-75" dirty="0">
                <a:latin typeface="Arial MT"/>
                <a:cs typeface="Arial MT"/>
              </a:rPr>
              <a:t>0</a:t>
            </a:r>
            <a:r>
              <a:rPr sz="800" spc="-55" dirty="0">
                <a:latin typeface="Arial MT"/>
                <a:cs typeface="Arial MT"/>
              </a:rPr>
              <a:t>-</a:t>
            </a:r>
            <a:r>
              <a:rPr sz="800" spc="-80" dirty="0">
                <a:latin typeface="Arial MT"/>
                <a:cs typeface="Arial MT"/>
              </a:rPr>
              <a:t>1</a:t>
            </a:r>
            <a:endParaRPr sz="800" dirty="0">
              <a:latin typeface="Arial MT"/>
              <a:cs typeface="Arial MT"/>
            </a:endParaRPr>
          </a:p>
        </p:txBody>
      </p:sp>
      <p:sp>
        <p:nvSpPr>
          <p:cNvPr id="5" name="Rectángulo 4">
            <a:extLst>
              <a:ext uri="{FF2B5EF4-FFF2-40B4-BE49-F238E27FC236}">
                <a16:creationId xmlns:a16="http://schemas.microsoft.com/office/drawing/2014/main" id="{5E6F2FB6-F5FA-4115-8CF7-CC0E652424C9}"/>
              </a:ext>
            </a:extLst>
          </p:cNvPr>
          <p:cNvSpPr/>
          <p:nvPr/>
        </p:nvSpPr>
        <p:spPr>
          <a:xfrm>
            <a:off x="6296877" y="3832606"/>
            <a:ext cx="3925137" cy="1899708"/>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CO" sz="1600" dirty="0">
                <a:solidFill>
                  <a:schemeClr val="tx1"/>
                </a:solidFill>
              </a:rPr>
              <a:t>La Contraloría Municipal de Barrancabermeja cuenta con dos programas de extensión hacia la comunidad a saber: Contraloría para la comunidad y Contralores escolares. Mediante ellos la Contraloría interacción con grupos ciudadanos (JAC. JAL, Veedurías ciudadana, entre otros) y los Controlares escolares de las instituciones educativas.</a:t>
            </a:r>
          </a:p>
        </p:txBody>
      </p:sp>
      <p:graphicFrame>
        <p:nvGraphicFramePr>
          <p:cNvPr id="6" name="Diagrama 5">
            <a:extLst>
              <a:ext uri="{FF2B5EF4-FFF2-40B4-BE49-F238E27FC236}">
                <a16:creationId xmlns:a16="http://schemas.microsoft.com/office/drawing/2014/main" id="{29AA3EFE-AC1C-45B7-B824-6C02FE3530BB}"/>
              </a:ext>
            </a:extLst>
          </p:cNvPr>
          <p:cNvGraphicFramePr/>
          <p:nvPr>
            <p:extLst>
              <p:ext uri="{D42A27DB-BD31-4B8C-83A1-F6EECF244321}">
                <p14:modId xmlns:p14="http://schemas.microsoft.com/office/powerpoint/2010/main" val="1781104007"/>
              </p:ext>
            </p:extLst>
          </p:nvPr>
        </p:nvGraphicFramePr>
        <p:xfrm>
          <a:off x="893501" y="2195165"/>
          <a:ext cx="4572000" cy="345855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71245" y="705358"/>
            <a:ext cx="9444990" cy="998855"/>
          </a:xfrm>
          <a:prstGeom prst="rect">
            <a:avLst/>
          </a:prstGeom>
          <a:solidFill>
            <a:srgbClr val="FDEA2A"/>
          </a:solidFill>
        </p:spPr>
        <p:txBody>
          <a:bodyPr vert="horz" wrap="square" lIns="0" tIns="3175" rIns="0" bIns="0" rtlCol="0">
            <a:spAutoFit/>
          </a:bodyPr>
          <a:lstStyle/>
          <a:p>
            <a:pPr>
              <a:lnSpc>
                <a:spcPct val="100000"/>
              </a:lnSpc>
              <a:spcBef>
                <a:spcPts val="25"/>
              </a:spcBef>
            </a:pPr>
            <a:endParaRPr sz="2100">
              <a:latin typeface="Times New Roman"/>
              <a:cs typeface="Times New Roman"/>
            </a:endParaRPr>
          </a:p>
          <a:p>
            <a:pPr marL="519430">
              <a:lnSpc>
                <a:spcPct val="100000"/>
              </a:lnSpc>
            </a:pPr>
            <a:r>
              <a:rPr sz="2400" b="1" spc="-30" dirty="0">
                <a:latin typeface="Arial"/>
                <a:cs typeface="Arial"/>
              </a:rPr>
              <a:t>ATENCION</a:t>
            </a:r>
            <a:r>
              <a:rPr sz="2400" b="1" spc="-5" dirty="0">
                <a:latin typeface="Arial"/>
                <a:cs typeface="Arial"/>
              </a:rPr>
              <a:t> DE</a:t>
            </a:r>
            <a:r>
              <a:rPr sz="2400" b="1" spc="-10" dirty="0">
                <a:latin typeface="Arial"/>
                <a:cs typeface="Arial"/>
              </a:rPr>
              <a:t> </a:t>
            </a:r>
            <a:r>
              <a:rPr sz="2400" b="1" spc="-5" dirty="0">
                <a:latin typeface="Arial"/>
                <a:cs typeface="Arial"/>
              </a:rPr>
              <a:t>PQRSD</a:t>
            </a:r>
            <a:endParaRPr sz="2400">
              <a:latin typeface="Arial"/>
              <a:cs typeface="Arial"/>
            </a:endParaRPr>
          </a:p>
        </p:txBody>
      </p:sp>
      <p:sp>
        <p:nvSpPr>
          <p:cNvPr id="3" name="object 3"/>
          <p:cNvSpPr txBox="1"/>
          <p:nvPr/>
        </p:nvSpPr>
        <p:spPr>
          <a:xfrm>
            <a:off x="8655939" y="4191000"/>
            <a:ext cx="2920365" cy="1490152"/>
          </a:xfrm>
          <a:prstGeom prst="rect">
            <a:avLst/>
          </a:prstGeom>
        </p:spPr>
        <p:txBody>
          <a:bodyPr vert="horz" wrap="square" lIns="0" tIns="12700" rIns="0" bIns="0" rtlCol="0">
            <a:spAutoFit/>
          </a:bodyPr>
          <a:lstStyle/>
          <a:p>
            <a:pPr marL="298450" marR="5080" indent="-285750" algn="just">
              <a:lnSpc>
                <a:spcPct val="100000"/>
              </a:lnSpc>
              <a:spcBef>
                <a:spcPts val="100"/>
              </a:spcBef>
              <a:buFont typeface="Wingdings" panose="05000000000000000000" pitchFamily="2" charset="2"/>
              <a:buChar char="Ø"/>
            </a:pPr>
            <a:r>
              <a:rPr sz="1600" spc="-5" dirty="0">
                <a:latin typeface="Verdana" panose="020B0604030504040204" pitchFamily="34" charset="0"/>
                <a:ea typeface="Verdana" panose="020B0604030504040204" pitchFamily="34" charset="0"/>
                <a:cs typeface="Arial MT"/>
              </a:rPr>
              <a:t>Se</a:t>
            </a:r>
            <a:r>
              <a:rPr sz="1600" dirty="0">
                <a:latin typeface="Verdana" panose="020B0604030504040204" pitchFamily="34" charset="0"/>
                <a:ea typeface="Verdana" panose="020B0604030504040204" pitchFamily="34" charset="0"/>
                <a:cs typeface="Arial MT"/>
              </a:rPr>
              <a:t> </a:t>
            </a:r>
            <a:r>
              <a:rPr sz="1600" spc="-5" dirty="0">
                <a:latin typeface="Verdana" panose="020B0604030504040204" pitchFamily="34" charset="0"/>
                <a:ea typeface="Verdana" panose="020B0604030504040204" pitchFamily="34" charset="0"/>
                <a:cs typeface="Arial MT"/>
              </a:rPr>
              <a:t>evidencia</a:t>
            </a:r>
            <a:r>
              <a:rPr sz="1600" dirty="0">
                <a:latin typeface="Verdana" panose="020B0604030504040204" pitchFamily="34" charset="0"/>
                <a:ea typeface="Verdana" panose="020B0604030504040204" pitchFamily="34" charset="0"/>
                <a:cs typeface="Arial MT"/>
              </a:rPr>
              <a:t> </a:t>
            </a:r>
            <a:r>
              <a:rPr sz="1600" spc="-5" dirty="0">
                <a:latin typeface="Verdana" panose="020B0604030504040204" pitchFamily="34" charset="0"/>
                <a:ea typeface="Verdana" panose="020B0604030504040204" pitchFamily="34" charset="0"/>
                <a:cs typeface="Arial MT"/>
              </a:rPr>
              <a:t>el</a:t>
            </a:r>
            <a:r>
              <a:rPr sz="1600" dirty="0">
                <a:latin typeface="Verdana" panose="020B0604030504040204" pitchFamily="34" charset="0"/>
                <a:ea typeface="Verdana" panose="020B0604030504040204" pitchFamily="34" charset="0"/>
                <a:cs typeface="Arial MT"/>
              </a:rPr>
              <a:t> </a:t>
            </a:r>
            <a:r>
              <a:rPr sz="1600" spc="-5" dirty="0">
                <a:latin typeface="Verdana" panose="020B0604030504040204" pitchFamily="34" charset="0"/>
                <a:ea typeface="Verdana" panose="020B0604030504040204" pitchFamily="34" charset="0"/>
                <a:cs typeface="Arial MT"/>
              </a:rPr>
              <a:t>número</a:t>
            </a:r>
            <a:r>
              <a:rPr sz="1600" dirty="0">
                <a:latin typeface="Verdana" panose="020B0604030504040204" pitchFamily="34" charset="0"/>
                <a:ea typeface="Verdana" panose="020B0604030504040204" pitchFamily="34" charset="0"/>
                <a:cs typeface="Arial MT"/>
              </a:rPr>
              <a:t> </a:t>
            </a:r>
            <a:r>
              <a:rPr sz="1600" spc="-5" dirty="0">
                <a:latin typeface="Verdana" panose="020B0604030504040204" pitchFamily="34" charset="0"/>
                <a:ea typeface="Verdana" panose="020B0604030504040204" pitchFamily="34" charset="0"/>
                <a:cs typeface="Arial MT"/>
              </a:rPr>
              <a:t>de</a:t>
            </a:r>
            <a:r>
              <a:rPr sz="1600" dirty="0">
                <a:latin typeface="Verdana" panose="020B0604030504040204" pitchFamily="34" charset="0"/>
                <a:ea typeface="Verdana" panose="020B0604030504040204" pitchFamily="34" charset="0"/>
                <a:cs typeface="Arial MT"/>
              </a:rPr>
              <a:t> </a:t>
            </a:r>
            <a:r>
              <a:rPr sz="1600" spc="-5" dirty="0">
                <a:latin typeface="Verdana" panose="020B0604030504040204" pitchFamily="34" charset="0"/>
                <a:ea typeface="Verdana" panose="020B0604030504040204" pitchFamily="34" charset="0"/>
                <a:cs typeface="Arial MT"/>
              </a:rPr>
              <a:t>requerimientos </a:t>
            </a:r>
            <a:r>
              <a:rPr sz="1600" dirty="0">
                <a:latin typeface="Verdana" panose="020B0604030504040204" pitchFamily="34" charset="0"/>
                <a:ea typeface="Verdana" panose="020B0604030504040204" pitchFamily="34" charset="0"/>
                <a:cs typeface="Arial MT"/>
              </a:rPr>
              <a:t> </a:t>
            </a:r>
            <a:r>
              <a:rPr sz="1600" spc="-5" dirty="0">
                <a:latin typeface="Verdana" panose="020B0604030504040204" pitchFamily="34" charset="0"/>
                <a:ea typeface="Verdana" panose="020B0604030504040204" pitchFamily="34" charset="0"/>
                <a:cs typeface="Arial MT"/>
              </a:rPr>
              <a:t>radicados</a:t>
            </a:r>
            <a:r>
              <a:rPr sz="1600" dirty="0">
                <a:latin typeface="Verdana" panose="020B0604030504040204" pitchFamily="34" charset="0"/>
                <a:ea typeface="Verdana" panose="020B0604030504040204" pitchFamily="34" charset="0"/>
                <a:cs typeface="Arial MT"/>
              </a:rPr>
              <a:t> </a:t>
            </a:r>
            <a:r>
              <a:rPr sz="1600" spc="-5" dirty="0">
                <a:latin typeface="Verdana" panose="020B0604030504040204" pitchFamily="34" charset="0"/>
                <a:ea typeface="Verdana" panose="020B0604030504040204" pitchFamily="34" charset="0"/>
                <a:cs typeface="Arial MT"/>
              </a:rPr>
              <a:t>por</a:t>
            </a:r>
            <a:r>
              <a:rPr sz="1600" dirty="0">
                <a:latin typeface="Verdana" panose="020B0604030504040204" pitchFamily="34" charset="0"/>
                <a:ea typeface="Verdana" panose="020B0604030504040204" pitchFamily="34" charset="0"/>
                <a:cs typeface="Arial MT"/>
              </a:rPr>
              <a:t> </a:t>
            </a:r>
            <a:r>
              <a:rPr sz="1600" spc="-5" dirty="0">
                <a:latin typeface="Verdana" panose="020B0604030504040204" pitchFamily="34" charset="0"/>
                <a:ea typeface="Verdana" panose="020B0604030504040204" pitchFamily="34" charset="0"/>
                <a:cs typeface="Arial MT"/>
              </a:rPr>
              <a:t>los</a:t>
            </a:r>
            <a:r>
              <a:rPr sz="1600" dirty="0">
                <a:latin typeface="Verdana" panose="020B0604030504040204" pitchFamily="34" charset="0"/>
                <a:ea typeface="Verdana" panose="020B0604030504040204" pitchFamily="34" charset="0"/>
                <a:cs typeface="Arial MT"/>
              </a:rPr>
              <a:t> </a:t>
            </a:r>
            <a:r>
              <a:rPr sz="1600" spc="-5" dirty="0">
                <a:latin typeface="Verdana" panose="020B0604030504040204" pitchFamily="34" charset="0"/>
                <a:ea typeface="Verdana" panose="020B0604030504040204" pitchFamily="34" charset="0"/>
                <a:cs typeface="Arial MT"/>
              </a:rPr>
              <a:t>ciudadanos</a:t>
            </a:r>
            <a:r>
              <a:rPr sz="1600" dirty="0">
                <a:latin typeface="Verdana" panose="020B0604030504040204" pitchFamily="34" charset="0"/>
                <a:ea typeface="Verdana" panose="020B0604030504040204" pitchFamily="34" charset="0"/>
                <a:cs typeface="Arial MT"/>
              </a:rPr>
              <a:t> </a:t>
            </a:r>
            <a:r>
              <a:rPr sz="1600" spc="-5" dirty="0">
                <a:latin typeface="Verdana" panose="020B0604030504040204" pitchFamily="34" charset="0"/>
                <a:ea typeface="Verdana" panose="020B0604030504040204" pitchFamily="34" charset="0"/>
                <a:cs typeface="Arial MT"/>
              </a:rPr>
              <a:t>durante</a:t>
            </a:r>
            <a:r>
              <a:rPr sz="1600" dirty="0">
                <a:latin typeface="Verdana" panose="020B0604030504040204" pitchFamily="34" charset="0"/>
                <a:ea typeface="Verdana" panose="020B0604030504040204" pitchFamily="34" charset="0"/>
                <a:cs typeface="Arial MT"/>
              </a:rPr>
              <a:t> </a:t>
            </a:r>
            <a:r>
              <a:rPr sz="1600" spc="-5" dirty="0" err="1">
                <a:latin typeface="Verdana" panose="020B0604030504040204" pitchFamily="34" charset="0"/>
                <a:ea typeface="Verdana" panose="020B0604030504040204" pitchFamily="34" charset="0"/>
                <a:cs typeface="Arial MT"/>
              </a:rPr>
              <a:t>esta</a:t>
            </a:r>
            <a:r>
              <a:rPr sz="1600" spc="-5" dirty="0">
                <a:latin typeface="Verdana" panose="020B0604030504040204" pitchFamily="34" charset="0"/>
                <a:ea typeface="Verdana" panose="020B0604030504040204" pitchFamily="34" charset="0"/>
                <a:cs typeface="Arial MT"/>
              </a:rPr>
              <a:t> </a:t>
            </a:r>
            <a:r>
              <a:rPr sz="1600" dirty="0">
                <a:latin typeface="Verdana" panose="020B0604030504040204" pitchFamily="34" charset="0"/>
                <a:ea typeface="Verdana" panose="020B0604030504040204" pitchFamily="34" charset="0"/>
                <a:cs typeface="Arial MT"/>
              </a:rPr>
              <a:t> </a:t>
            </a:r>
            <a:r>
              <a:rPr sz="1600" spc="-5" dirty="0" err="1">
                <a:latin typeface="Verdana" panose="020B0604030504040204" pitchFamily="34" charset="0"/>
                <a:ea typeface="Verdana" panose="020B0604030504040204" pitchFamily="34" charset="0"/>
                <a:cs typeface="Arial MT"/>
              </a:rPr>
              <a:t>vigencia</a:t>
            </a:r>
            <a:r>
              <a:rPr lang="es-CO" sz="1600" spc="-5" dirty="0">
                <a:latin typeface="Verdana" panose="020B0604030504040204" pitchFamily="34" charset="0"/>
                <a:ea typeface="Verdana" panose="020B0604030504040204" pitchFamily="34" charset="0"/>
                <a:cs typeface="Arial MT"/>
              </a:rPr>
              <a:t>, con un total de </a:t>
            </a:r>
            <a:r>
              <a:rPr lang="es-CO" sz="1600" b="1" spc="-5" dirty="0">
                <a:latin typeface="Verdana" panose="020B0604030504040204" pitchFamily="34" charset="0"/>
                <a:ea typeface="Verdana" panose="020B0604030504040204" pitchFamily="34" charset="0"/>
                <a:cs typeface="Arial MT"/>
              </a:rPr>
              <a:t>112</a:t>
            </a:r>
            <a:r>
              <a:rPr sz="1600" b="1" spc="-5" dirty="0">
                <a:latin typeface="Verdana" panose="020B0604030504040204" pitchFamily="34" charset="0"/>
                <a:ea typeface="Verdana" panose="020B0604030504040204" pitchFamily="34" charset="0"/>
                <a:cs typeface="Arial MT"/>
              </a:rPr>
              <a:t>.</a:t>
            </a:r>
            <a:endParaRPr sz="1600" b="1" dirty="0">
              <a:latin typeface="Verdana" panose="020B0604030504040204" pitchFamily="34" charset="0"/>
              <a:ea typeface="Verdana" panose="020B0604030504040204" pitchFamily="34" charset="0"/>
              <a:cs typeface="Arial MT"/>
            </a:endParaRPr>
          </a:p>
        </p:txBody>
      </p:sp>
      <p:sp>
        <p:nvSpPr>
          <p:cNvPr id="28" name="object 28"/>
          <p:cNvSpPr txBox="1"/>
          <p:nvPr/>
        </p:nvSpPr>
        <p:spPr>
          <a:xfrm>
            <a:off x="3046857" y="2146173"/>
            <a:ext cx="4337050" cy="330835"/>
          </a:xfrm>
          <a:prstGeom prst="rect">
            <a:avLst/>
          </a:prstGeom>
        </p:spPr>
        <p:txBody>
          <a:bodyPr vert="horz" wrap="square" lIns="0" tIns="13335" rIns="0" bIns="0" rtlCol="0">
            <a:spAutoFit/>
          </a:bodyPr>
          <a:lstStyle/>
          <a:p>
            <a:pPr marL="12700">
              <a:lnSpc>
                <a:spcPct val="100000"/>
              </a:lnSpc>
              <a:spcBef>
                <a:spcPts val="105"/>
              </a:spcBef>
            </a:pPr>
            <a:r>
              <a:rPr sz="2000" b="1" dirty="0">
                <a:latin typeface="Arial"/>
                <a:cs typeface="Arial"/>
              </a:rPr>
              <a:t>PQRSD</a:t>
            </a:r>
            <a:r>
              <a:rPr sz="2000" b="1" spc="-15" dirty="0">
                <a:latin typeface="Arial"/>
                <a:cs typeface="Arial"/>
              </a:rPr>
              <a:t> </a:t>
            </a:r>
            <a:r>
              <a:rPr sz="2000" b="1" spc="-5" dirty="0">
                <a:latin typeface="Arial"/>
                <a:cs typeface="Arial"/>
              </a:rPr>
              <a:t>RECIBIDOS</a:t>
            </a:r>
            <a:r>
              <a:rPr sz="2000" b="1" spc="-35" dirty="0">
                <a:latin typeface="Arial"/>
                <a:cs typeface="Arial"/>
              </a:rPr>
              <a:t> </a:t>
            </a:r>
            <a:r>
              <a:rPr sz="2000" b="1" dirty="0">
                <a:latin typeface="Arial"/>
                <a:cs typeface="Arial"/>
              </a:rPr>
              <a:t>VIGENCIA</a:t>
            </a:r>
            <a:r>
              <a:rPr sz="2000" b="1" spc="-114" dirty="0">
                <a:latin typeface="Arial"/>
                <a:cs typeface="Arial"/>
              </a:rPr>
              <a:t> </a:t>
            </a:r>
            <a:r>
              <a:rPr sz="2000" b="1" spc="-5" dirty="0">
                <a:latin typeface="Arial"/>
                <a:cs typeface="Arial"/>
              </a:rPr>
              <a:t>202</a:t>
            </a:r>
            <a:r>
              <a:rPr lang="es-CO" sz="2000" b="1" spc="-5" dirty="0">
                <a:latin typeface="Arial"/>
                <a:cs typeface="Arial"/>
              </a:rPr>
              <a:t>3</a:t>
            </a:r>
            <a:endParaRPr sz="2000" dirty="0">
              <a:latin typeface="Arial"/>
              <a:cs typeface="Arial"/>
            </a:endParaRPr>
          </a:p>
        </p:txBody>
      </p:sp>
      <p:pic>
        <p:nvPicPr>
          <p:cNvPr id="30" name="object 10">
            <a:extLst>
              <a:ext uri="{FF2B5EF4-FFF2-40B4-BE49-F238E27FC236}">
                <a16:creationId xmlns:a16="http://schemas.microsoft.com/office/drawing/2014/main" id="{6A3DE5DE-98E2-4091-81CB-62CD179C34E7}"/>
              </a:ext>
            </a:extLst>
          </p:cNvPr>
          <p:cNvPicPr/>
          <p:nvPr/>
        </p:nvPicPr>
        <p:blipFill>
          <a:blip r:embed="rId2" cstate="print"/>
          <a:stretch>
            <a:fillRect/>
          </a:stretch>
        </p:blipFill>
        <p:spPr>
          <a:xfrm>
            <a:off x="11125200" y="5862403"/>
            <a:ext cx="902209" cy="919397"/>
          </a:xfrm>
          <a:prstGeom prst="rect">
            <a:avLst/>
          </a:prstGeom>
        </p:spPr>
      </p:pic>
      <p:pic>
        <p:nvPicPr>
          <p:cNvPr id="31" name="object 4">
            <a:extLst>
              <a:ext uri="{FF2B5EF4-FFF2-40B4-BE49-F238E27FC236}">
                <a16:creationId xmlns:a16="http://schemas.microsoft.com/office/drawing/2014/main" id="{E5FC9A2F-27EB-40D2-BDAF-0BB18FC15DB4}"/>
              </a:ext>
            </a:extLst>
          </p:cNvPr>
          <p:cNvPicPr/>
          <p:nvPr/>
        </p:nvPicPr>
        <p:blipFill>
          <a:blip r:embed="rId3" cstate="print"/>
          <a:stretch>
            <a:fillRect/>
          </a:stretch>
        </p:blipFill>
        <p:spPr>
          <a:xfrm>
            <a:off x="228600" y="5594603"/>
            <a:ext cx="488618" cy="806197"/>
          </a:xfrm>
          <a:prstGeom prst="rect">
            <a:avLst/>
          </a:prstGeom>
        </p:spPr>
      </p:pic>
      <p:sp>
        <p:nvSpPr>
          <p:cNvPr id="32" name="object 5">
            <a:extLst>
              <a:ext uri="{FF2B5EF4-FFF2-40B4-BE49-F238E27FC236}">
                <a16:creationId xmlns:a16="http://schemas.microsoft.com/office/drawing/2014/main" id="{8765AF6D-DB48-4F23-80F0-A843C3688814}"/>
              </a:ext>
            </a:extLst>
          </p:cNvPr>
          <p:cNvSpPr txBox="1"/>
          <p:nvPr/>
        </p:nvSpPr>
        <p:spPr>
          <a:xfrm>
            <a:off x="265277" y="6417265"/>
            <a:ext cx="496723" cy="135935"/>
          </a:xfrm>
          <a:prstGeom prst="rect">
            <a:avLst/>
          </a:prstGeom>
        </p:spPr>
        <p:txBody>
          <a:bodyPr vert="horz" wrap="square" lIns="0" tIns="12700" rIns="0" bIns="0" rtlCol="0">
            <a:spAutoFit/>
          </a:bodyPr>
          <a:lstStyle/>
          <a:p>
            <a:pPr marL="12700">
              <a:lnSpc>
                <a:spcPct val="100000"/>
              </a:lnSpc>
              <a:spcBef>
                <a:spcPts val="100"/>
              </a:spcBef>
            </a:pPr>
            <a:r>
              <a:rPr sz="800" spc="-95" dirty="0">
                <a:latin typeface="Arial MT"/>
                <a:cs typeface="Arial MT"/>
              </a:rPr>
              <a:t>S</a:t>
            </a:r>
            <a:r>
              <a:rPr sz="800" spc="-105" dirty="0">
                <a:latin typeface="Arial MT"/>
                <a:cs typeface="Arial MT"/>
              </a:rPr>
              <a:t>C</a:t>
            </a:r>
            <a:r>
              <a:rPr sz="800" spc="-55" dirty="0">
                <a:latin typeface="Arial MT"/>
                <a:cs typeface="Arial MT"/>
              </a:rPr>
              <a:t> </a:t>
            </a:r>
            <a:r>
              <a:rPr sz="800" spc="-80" dirty="0">
                <a:latin typeface="Arial MT"/>
                <a:cs typeface="Arial MT"/>
              </a:rPr>
              <a:t>410</a:t>
            </a:r>
            <a:r>
              <a:rPr sz="800" spc="-75" dirty="0">
                <a:latin typeface="Arial MT"/>
                <a:cs typeface="Arial MT"/>
              </a:rPr>
              <a:t>0</a:t>
            </a:r>
            <a:r>
              <a:rPr sz="800" spc="-55" dirty="0">
                <a:latin typeface="Arial MT"/>
                <a:cs typeface="Arial MT"/>
              </a:rPr>
              <a:t>-</a:t>
            </a:r>
            <a:r>
              <a:rPr sz="800" spc="-80" dirty="0">
                <a:latin typeface="Arial MT"/>
                <a:cs typeface="Arial MT"/>
              </a:rPr>
              <a:t>1</a:t>
            </a:r>
            <a:endParaRPr sz="800" dirty="0">
              <a:latin typeface="Arial MT"/>
              <a:cs typeface="Arial MT"/>
            </a:endParaRPr>
          </a:p>
        </p:txBody>
      </p:sp>
      <p:graphicFrame>
        <p:nvGraphicFramePr>
          <p:cNvPr id="33" name="Gráfico 32">
            <a:extLst>
              <a:ext uri="{FF2B5EF4-FFF2-40B4-BE49-F238E27FC236}">
                <a16:creationId xmlns:a16="http://schemas.microsoft.com/office/drawing/2014/main" id="{2BFA8B82-A804-4C19-BCA8-61C26A943D6A}"/>
              </a:ext>
            </a:extLst>
          </p:cNvPr>
          <p:cNvGraphicFramePr/>
          <p:nvPr>
            <p:extLst>
              <p:ext uri="{D42A27DB-BD31-4B8C-83A1-F6EECF244321}">
                <p14:modId xmlns:p14="http://schemas.microsoft.com/office/powerpoint/2010/main" val="2853509919"/>
              </p:ext>
            </p:extLst>
          </p:nvPr>
        </p:nvGraphicFramePr>
        <p:xfrm>
          <a:off x="1646610" y="2576005"/>
          <a:ext cx="6477000" cy="3609976"/>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71245" y="705358"/>
            <a:ext cx="9444990" cy="998855"/>
          </a:xfrm>
          <a:prstGeom prst="rect">
            <a:avLst/>
          </a:prstGeom>
          <a:solidFill>
            <a:srgbClr val="FDEA2A"/>
          </a:solidFill>
        </p:spPr>
        <p:txBody>
          <a:bodyPr vert="horz" wrap="square" lIns="0" tIns="3175" rIns="0" bIns="0" rtlCol="0">
            <a:spAutoFit/>
          </a:bodyPr>
          <a:lstStyle/>
          <a:p>
            <a:pPr>
              <a:lnSpc>
                <a:spcPct val="100000"/>
              </a:lnSpc>
              <a:spcBef>
                <a:spcPts val="25"/>
              </a:spcBef>
            </a:pPr>
            <a:endParaRPr sz="2100">
              <a:latin typeface="Times New Roman"/>
              <a:cs typeface="Times New Roman"/>
            </a:endParaRPr>
          </a:p>
          <a:p>
            <a:pPr marL="519430">
              <a:lnSpc>
                <a:spcPct val="100000"/>
              </a:lnSpc>
            </a:pPr>
            <a:r>
              <a:rPr sz="2400" b="1" spc="-30" dirty="0">
                <a:latin typeface="Arial"/>
                <a:cs typeface="Arial"/>
              </a:rPr>
              <a:t>ATENCION</a:t>
            </a:r>
            <a:r>
              <a:rPr sz="2400" b="1" spc="-5" dirty="0">
                <a:latin typeface="Arial"/>
                <a:cs typeface="Arial"/>
              </a:rPr>
              <a:t> DE</a:t>
            </a:r>
            <a:r>
              <a:rPr sz="2400" b="1" spc="-10" dirty="0">
                <a:latin typeface="Arial"/>
                <a:cs typeface="Arial"/>
              </a:rPr>
              <a:t> </a:t>
            </a:r>
            <a:r>
              <a:rPr sz="2400" b="1" spc="-5" dirty="0">
                <a:latin typeface="Arial"/>
                <a:cs typeface="Arial"/>
              </a:rPr>
              <a:t>PQRSD</a:t>
            </a:r>
            <a:endParaRPr sz="2400">
              <a:latin typeface="Arial"/>
              <a:cs typeface="Arial"/>
            </a:endParaRPr>
          </a:p>
        </p:txBody>
      </p:sp>
      <p:sp>
        <p:nvSpPr>
          <p:cNvPr id="12" name="object 12"/>
          <p:cNvSpPr txBox="1"/>
          <p:nvPr/>
        </p:nvSpPr>
        <p:spPr>
          <a:xfrm>
            <a:off x="4068127" y="2209800"/>
            <a:ext cx="4055745" cy="330835"/>
          </a:xfrm>
          <a:prstGeom prst="rect">
            <a:avLst/>
          </a:prstGeom>
        </p:spPr>
        <p:txBody>
          <a:bodyPr vert="horz" wrap="square" lIns="0" tIns="13335" rIns="0" bIns="0" rtlCol="0">
            <a:spAutoFit/>
          </a:bodyPr>
          <a:lstStyle/>
          <a:p>
            <a:pPr marL="12700">
              <a:lnSpc>
                <a:spcPct val="100000"/>
              </a:lnSpc>
              <a:spcBef>
                <a:spcPts val="105"/>
              </a:spcBef>
            </a:pPr>
            <a:r>
              <a:rPr sz="2000" b="1" dirty="0">
                <a:latin typeface="Arial"/>
                <a:cs typeface="Arial"/>
              </a:rPr>
              <a:t>TRAMITE</a:t>
            </a:r>
            <a:r>
              <a:rPr sz="2000" b="1" spc="-30" dirty="0">
                <a:latin typeface="Arial"/>
                <a:cs typeface="Arial"/>
              </a:rPr>
              <a:t> </a:t>
            </a:r>
            <a:r>
              <a:rPr sz="2000" b="1" dirty="0">
                <a:latin typeface="Arial"/>
                <a:cs typeface="Arial"/>
              </a:rPr>
              <a:t>PQRSD</a:t>
            </a:r>
            <a:r>
              <a:rPr sz="2000" b="1" spc="-10" dirty="0">
                <a:latin typeface="Arial"/>
                <a:cs typeface="Arial"/>
              </a:rPr>
              <a:t> </a:t>
            </a:r>
            <a:r>
              <a:rPr sz="2000" b="1" spc="-5" dirty="0">
                <a:latin typeface="Arial"/>
                <a:cs typeface="Arial"/>
              </a:rPr>
              <a:t>VIGENCIA</a:t>
            </a:r>
            <a:r>
              <a:rPr sz="2000" b="1" spc="-95" dirty="0">
                <a:latin typeface="Arial"/>
                <a:cs typeface="Arial"/>
              </a:rPr>
              <a:t> </a:t>
            </a:r>
            <a:r>
              <a:rPr sz="2000" b="1" spc="-5" dirty="0">
                <a:latin typeface="Arial"/>
                <a:cs typeface="Arial"/>
              </a:rPr>
              <a:t>202</a:t>
            </a:r>
            <a:r>
              <a:rPr lang="es-CO" sz="2000" b="1" spc="-5" dirty="0">
                <a:latin typeface="Arial"/>
                <a:cs typeface="Arial"/>
              </a:rPr>
              <a:t>3</a:t>
            </a:r>
            <a:endParaRPr sz="2000" dirty="0">
              <a:latin typeface="Arial"/>
              <a:cs typeface="Arial"/>
            </a:endParaRPr>
          </a:p>
        </p:txBody>
      </p:sp>
      <p:pic>
        <p:nvPicPr>
          <p:cNvPr id="33" name="object 10">
            <a:extLst>
              <a:ext uri="{FF2B5EF4-FFF2-40B4-BE49-F238E27FC236}">
                <a16:creationId xmlns:a16="http://schemas.microsoft.com/office/drawing/2014/main" id="{B1856845-1276-4FDB-A631-AA685CD7CBFA}"/>
              </a:ext>
            </a:extLst>
          </p:cNvPr>
          <p:cNvPicPr/>
          <p:nvPr/>
        </p:nvPicPr>
        <p:blipFill>
          <a:blip r:embed="rId2" cstate="print"/>
          <a:stretch>
            <a:fillRect/>
          </a:stretch>
        </p:blipFill>
        <p:spPr>
          <a:xfrm>
            <a:off x="11125200" y="5862403"/>
            <a:ext cx="902209" cy="919397"/>
          </a:xfrm>
          <a:prstGeom prst="rect">
            <a:avLst/>
          </a:prstGeom>
        </p:spPr>
      </p:pic>
      <p:pic>
        <p:nvPicPr>
          <p:cNvPr id="34" name="object 4">
            <a:extLst>
              <a:ext uri="{FF2B5EF4-FFF2-40B4-BE49-F238E27FC236}">
                <a16:creationId xmlns:a16="http://schemas.microsoft.com/office/drawing/2014/main" id="{0F8FCAE0-91AE-4796-8D79-A5C4C0E9B7C9}"/>
              </a:ext>
            </a:extLst>
          </p:cNvPr>
          <p:cNvPicPr/>
          <p:nvPr/>
        </p:nvPicPr>
        <p:blipFill>
          <a:blip r:embed="rId3" cstate="print"/>
          <a:stretch>
            <a:fillRect/>
          </a:stretch>
        </p:blipFill>
        <p:spPr>
          <a:xfrm>
            <a:off x="228600" y="5594603"/>
            <a:ext cx="488618" cy="806197"/>
          </a:xfrm>
          <a:prstGeom prst="rect">
            <a:avLst/>
          </a:prstGeom>
        </p:spPr>
      </p:pic>
      <p:sp>
        <p:nvSpPr>
          <p:cNvPr id="35" name="object 5">
            <a:extLst>
              <a:ext uri="{FF2B5EF4-FFF2-40B4-BE49-F238E27FC236}">
                <a16:creationId xmlns:a16="http://schemas.microsoft.com/office/drawing/2014/main" id="{91AF7DD0-8D70-4902-AC3D-83CA5F9097BB}"/>
              </a:ext>
            </a:extLst>
          </p:cNvPr>
          <p:cNvSpPr txBox="1"/>
          <p:nvPr/>
        </p:nvSpPr>
        <p:spPr>
          <a:xfrm>
            <a:off x="265277" y="6417265"/>
            <a:ext cx="496723" cy="135935"/>
          </a:xfrm>
          <a:prstGeom prst="rect">
            <a:avLst/>
          </a:prstGeom>
        </p:spPr>
        <p:txBody>
          <a:bodyPr vert="horz" wrap="square" lIns="0" tIns="12700" rIns="0" bIns="0" rtlCol="0">
            <a:spAutoFit/>
          </a:bodyPr>
          <a:lstStyle/>
          <a:p>
            <a:pPr marL="12700">
              <a:lnSpc>
                <a:spcPct val="100000"/>
              </a:lnSpc>
              <a:spcBef>
                <a:spcPts val="100"/>
              </a:spcBef>
            </a:pPr>
            <a:r>
              <a:rPr sz="800" spc="-95" dirty="0">
                <a:latin typeface="Arial MT"/>
                <a:cs typeface="Arial MT"/>
              </a:rPr>
              <a:t>S</a:t>
            </a:r>
            <a:r>
              <a:rPr sz="800" spc="-105" dirty="0">
                <a:latin typeface="Arial MT"/>
                <a:cs typeface="Arial MT"/>
              </a:rPr>
              <a:t>C</a:t>
            </a:r>
            <a:r>
              <a:rPr sz="800" spc="-55" dirty="0">
                <a:latin typeface="Arial MT"/>
                <a:cs typeface="Arial MT"/>
              </a:rPr>
              <a:t> </a:t>
            </a:r>
            <a:r>
              <a:rPr sz="800" spc="-80" dirty="0">
                <a:latin typeface="Arial MT"/>
                <a:cs typeface="Arial MT"/>
              </a:rPr>
              <a:t>410</a:t>
            </a:r>
            <a:r>
              <a:rPr sz="800" spc="-75" dirty="0">
                <a:latin typeface="Arial MT"/>
                <a:cs typeface="Arial MT"/>
              </a:rPr>
              <a:t>0</a:t>
            </a:r>
            <a:r>
              <a:rPr sz="800" spc="-55" dirty="0">
                <a:latin typeface="Arial MT"/>
                <a:cs typeface="Arial MT"/>
              </a:rPr>
              <a:t>-</a:t>
            </a:r>
            <a:r>
              <a:rPr sz="800" spc="-80" dirty="0">
                <a:latin typeface="Arial MT"/>
                <a:cs typeface="Arial MT"/>
              </a:rPr>
              <a:t>1</a:t>
            </a:r>
            <a:endParaRPr sz="800" dirty="0">
              <a:latin typeface="Arial MT"/>
              <a:cs typeface="Arial MT"/>
            </a:endParaRPr>
          </a:p>
        </p:txBody>
      </p:sp>
      <p:graphicFrame>
        <p:nvGraphicFramePr>
          <p:cNvPr id="36" name="Gráfico 35">
            <a:extLst>
              <a:ext uri="{FF2B5EF4-FFF2-40B4-BE49-F238E27FC236}">
                <a16:creationId xmlns:a16="http://schemas.microsoft.com/office/drawing/2014/main" id="{5103F965-BA5D-4FA1-B0CA-1E95617D532E}"/>
              </a:ext>
            </a:extLst>
          </p:cNvPr>
          <p:cNvGraphicFramePr/>
          <p:nvPr>
            <p:extLst>
              <p:ext uri="{D42A27DB-BD31-4B8C-83A1-F6EECF244321}">
                <p14:modId xmlns:p14="http://schemas.microsoft.com/office/powerpoint/2010/main" val="918071349"/>
              </p:ext>
            </p:extLst>
          </p:nvPr>
        </p:nvGraphicFramePr>
        <p:xfrm>
          <a:off x="2590799" y="2650535"/>
          <a:ext cx="7010400" cy="3750265"/>
        </p:xfrm>
        <a:graphic>
          <a:graphicData uri="http://schemas.openxmlformats.org/drawingml/2006/chart">
            <c:chart xmlns:c="http://schemas.openxmlformats.org/drawingml/2006/chart" xmlns:r="http://schemas.openxmlformats.org/officeDocument/2006/relationships" r:id="rId4"/>
          </a:graphicData>
        </a:graphic>
      </p:graphicFrame>
      <p:sp>
        <p:nvSpPr>
          <p:cNvPr id="3" name="CuadroTexto 2">
            <a:extLst>
              <a:ext uri="{FF2B5EF4-FFF2-40B4-BE49-F238E27FC236}">
                <a16:creationId xmlns:a16="http://schemas.microsoft.com/office/drawing/2014/main" id="{EDBF0F92-706F-4378-A0C2-061A8C23EEA6}"/>
              </a:ext>
            </a:extLst>
          </p:cNvPr>
          <p:cNvSpPr txBox="1"/>
          <p:nvPr/>
        </p:nvSpPr>
        <p:spPr>
          <a:xfrm>
            <a:off x="9527591" y="3200400"/>
            <a:ext cx="2499817" cy="1219200"/>
          </a:xfrm>
          <a:prstGeom prst="rect">
            <a:avLst/>
          </a:prstGeom>
          <a:noFill/>
        </p:spPr>
        <p:txBody>
          <a:bodyPr wrap="square" rtlCol="0">
            <a:spAutoFit/>
          </a:bodyPr>
          <a:lstStyle/>
          <a:p>
            <a:pPr marL="285750" indent="-285750" algn="just">
              <a:buFont typeface="Wingdings" panose="05000000000000000000" pitchFamily="2" charset="2"/>
              <a:buChar char="Ø"/>
            </a:pPr>
            <a:r>
              <a:rPr lang="es-CO" dirty="0"/>
              <a:t>Siete (07) denuncias interpuestas fueron atendidas por el proceso auditor.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object 3"/>
          <p:cNvPicPr/>
          <p:nvPr/>
        </p:nvPicPr>
        <p:blipFill>
          <a:blip r:embed="rId2" cstate="print"/>
          <a:stretch>
            <a:fillRect/>
          </a:stretch>
        </p:blipFill>
        <p:spPr>
          <a:xfrm>
            <a:off x="0" y="0"/>
            <a:ext cx="963166" cy="6847329"/>
          </a:xfrm>
          <a:prstGeom prst="rect">
            <a:avLst/>
          </a:prstGeom>
        </p:spPr>
      </p:pic>
      <p:sp>
        <p:nvSpPr>
          <p:cNvPr id="4" name="object 4"/>
          <p:cNvSpPr txBox="1">
            <a:spLocks noGrp="1"/>
          </p:cNvSpPr>
          <p:nvPr>
            <p:ph type="title"/>
          </p:nvPr>
        </p:nvSpPr>
        <p:spPr>
          <a:xfrm>
            <a:off x="571245" y="705358"/>
            <a:ext cx="9444990" cy="998855"/>
          </a:xfrm>
          <a:prstGeom prst="rect">
            <a:avLst/>
          </a:prstGeom>
          <a:solidFill>
            <a:srgbClr val="FDEA2A"/>
          </a:solidFill>
        </p:spPr>
        <p:txBody>
          <a:bodyPr vert="horz" wrap="square" lIns="0" tIns="3175" rIns="0" bIns="0" rtlCol="0">
            <a:spAutoFit/>
          </a:bodyPr>
          <a:lstStyle/>
          <a:p>
            <a:pPr>
              <a:lnSpc>
                <a:spcPct val="100000"/>
              </a:lnSpc>
              <a:spcBef>
                <a:spcPts val="25"/>
              </a:spcBef>
            </a:pPr>
            <a:endParaRPr sz="2100">
              <a:latin typeface="Times New Roman"/>
              <a:cs typeface="Times New Roman"/>
            </a:endParaRPr>
          </a:p>
          <a:p>
            <a:pPr marL="519430">
              <a:lnSpc>
                <a:spcPct val="100000"/>
              </a:lnSpc>
            </a:pPr>
            <a:r>
              <a:rPr sz="2400" b="1" spc="-5" dirty="0">
                <a:latin typeface="Arial"/>
                <a:cs typeface="Arial"/>
              </a:rPr>
              <a:t>SISTEMA</a:t>
            </a:r>
            <a:r>
              <a:rPr sz="2400" b="1" spc="-90" dirty="0">
                <a:latin typeface="Arial"/>
                <a:cs typeface="Arial"/>
              </a:rPr>
              <a:t> </a:t>
            </a:r>
            <a:r>
              <a:rPr sz="2400" b="1" spc="-5" dirty="0">
                <a:latin typeface="Arial"/>
                <a:cs typeface="Arial"/>
              </a:rPr>
              <a:t>INTEGRADO</a:t>
            </a:r>
            <a:r>
              <a:rPr sz="2400" b="1" spc="10" dirty="0">
                <a:latin typeface="Arial"/>
                <a:cs typeface="Arial"/>
              </a:rPr>
              <a:t> </a:t>
            </a:r>
            <a:r>
              <a:rPr sz="2400" b="1" spc="-5" dirty="0">
                <a:latin typeface="Arial"/>
                <a:cs typeface="Arial"/>
              </a:rPr>
              <a:t>DE</a:t>
            </a:r>
            <a:r>
              <a:rPr sz="2400" b="1" spc="-90" dirty="0">
                <a:latin typeface="Arial"/>
                <a:cs typeface="Arial"/>
              </a:rPr>
              <a:t> </a:t>
            </a:r>
            <a:r>
              <a:rPr sz="2400" b="1" spc="-30" dirty="0">
                <a:latin typeface="Arial"/>
                <a:cs typeface="Arial"/>
              </a:rPr>
              <a:t>ATENCION</a:t>
            </a:r>
            <a:r>
              <a:rPr sz="2400" b="1" spc="10" dirty="0">
                <a:latin typeface="Arial"/>
                <a:cs typeface="Arial"/>
              </a:rPr>
              <a:t> </a:t>
            </a:r>
            <a:r>
              <a:rPr sz="2400" b="1" spc="-10" dirty="0">
                <a:latin typeface="Arial"/>
                <a:cs typeface="Arial"/>
              </a:rPr>
              <a:t>CIUDADANA</a:t>
            </a:r>
            <a:r>
              <a:rPr sz="2400" b="1" spc="-40" dirty="0">
                <a:latin typeface="Arial"/>
                <a:cs typeface="Arial"/>
              </a:rPr>
              <a:t> </a:t>
            </a:r>
            <a:r>
              <a:rPr sz="2400" b="1" dirty="0">
                <a:latin typeface="Arial"/>
                <a:cs typeface="Arial"/>
              </a:rPr>
              <a:t>SIAC</a:t>
            </a:r>
            <a:endParaRPr sz="2400">
              <a:latin typeface="Arial"/>
              <a:cs typeface="Arial"/>
            </a:endParaRPr>
          </a:p>
        </p:txBody>
      </p:sp>
      <p:pic>
        <p:nvPicPr>
          <p:cNvPr id="14" name="object 14"/>
          <p:cNvPicPr/>
          <p:nvPr/>
        </p:nvPicPr>
        <p:blipFill>
          <a:blip r:embed="rId3" cstate="print"/>
          <a:stretch>
            <a:fillRect/>
          </a:stretch>
        </p:blipFill>
        <p:spPr>
          <a:xfrm>
            <a:off x="7070979" y="4211910"/>
            <a:ext cx="1720595" cy="1671827"/>
          </a:xfrm>
          <a:prstGeom prst="rect">
            <a:avLst/>
          </a:prstGeom>
        </p:spPr>
      </p:pic>
      <p:sp>
        <p:nvSpPr>
          <p:cNvPr id="33" name="object 33"/>
          <p:cNvSpPr txBox="1"/>
          <p:nvPr/>
        </p:nvSpPr>
        <p:spPr>
          <a:xfrm>
            <a:off x="1622297" y="2277618"/>
            <a:ext cx="7586980" cy="1093470"/>
          </a:xfrm>
          <a:prstGeom prst="rect">
            <a:avLst/>
          </a:prstGeom>
        </p:spPr>
        <p:txBody>
          <a:bodyPr vert="horz" wrap="square" lIns="0" tIns="13335" rIns="0" bIns="0" rtlCol="0">
            <a:spAutoFit/>
          </a:bodyPr>
          <a:lstStyle/>
          <a:p>
            <a:pPr marL="12700" marR="5080" algn="just">
              <a:lnSpc>
                <a:spcPct val="100000"/>
              </a:lnSpc>
              <a:spcBef>
                <a:spcPts val="105"/>
              </a:spcBef>
            </a:pPr>
            <a:r>
              <a:rPr sz="1400" spc="-35" dirty="0">
                <a:latin typeface="Verdana"/>
                <a:cs typeface="Verdana"/>
              </a:rPr>
              <a:t>Herramienta</a:t>
            </a:r>
            <a:r>
              <a:rPr sz="1400" spc="-30" dirty="0">
                <a:latin typeface="Verdana"/>
                <a:cs typeface="Verdana"/>
              </a:rPr>
              <a:t> </a:t>
            </a:r>
            <a:r>
              <a:rPr sz="1400" spc="35" dirty="0">
                <a:latin typeface="Verdana"/>
                <a:cs typeface="Verdana"/>
              </a:rPr>
              <a:t>tecnológica</a:t>
            </a:r>
            <a:r>
              <a:rPr sz="1400" spc="40" dirty="0">
                <a:latin typeface="Verdana"/>
                <a:cs typeface="Verdana"/>
              </a:rPr>
              <a:t> </a:t>
            </a:r>
            <a:r>
              <a:rPr sz="1400" spc="-80" dirty="0">
                <a:latin typeface="Verdana"/>
                <a:cs typeface="Verdana"/>
              </a:rPr>
              <a:t>y</a:t>
            </a:r>
            <a:r>
              <a:rPr sz="1400" spc="-75" dirty="0">
                <a:latin typeface="Verdana"/>
                <a:cs typeface="Verdana"/>
              </a:rPr>
              <a:t> </a:t>
            </a:r>
            <a:r>
              <a:rPr sz="1400" spc="80" dirty="0">
                <a:latin typeface="Verdana"/>
                <a:cs typeface="Verdana"/>
              </a:rPr>
              <a:t>de</a:t>
            </a:r>
            <a:r>
              <a:rPr sz="1400" spc="85" dirty="0">
                <a:latin typeface="Verdana"/>
                <a:cs typeface="Verdana"/>
              </a:rPr>
              <a:t> </a:t>
            </a:r>
            <a:r>
              <a:rPr sz="1400" spc="-15" dirty="0">
                <a:latin typeface="Verdana"/>
                <a:cs typeface="Verdana"/>
              </a:rPr>
              <a:t>información</a:t>
            </a:r>
            <a:r>
              <a:rPr sz="1400" spc="-10" dirty="0">
                <a:latin typeface="Verdana"/>
                <a:cs typeface="Verdana"/>
              </a:rPr>
              <a:t> </a:t>
            </a:r>
            <a:r>
              <a:rPr sz="1400" spc="15" dirty="0">
                <a:latin typeface="Verdana"/>
                <a:cs typeface="Verdana"/>
              </a:rPr>
              <a:t>diseñada</a:t>
            </a:r>
            <a:r>
              <a:rPr sz="1400" spc="20" dirty="0">
                <a:latin typeface="Verdana"/>
                <a:cs typeface="Verdana"/>
              </a:rPr>
              <a:t> </a:t>
            </a:r>
            <a:r>
              <a:rPr sz="1400" spc="30" dirty="0">
                <a:latin typeface="Verdana"/>
                <a:cs typeface="Verdana"/>
              </a:rPr>
              <a:t>para</a:t>
            </a:r>
            <a:r>
              <a:rPr sz="1400" spc="35" dirty="0">
                <a:latin typeface="Verdana"/>
                <a:cs typeface="Verdana"/>
              </a:rPr>
              <a:t> </a:t>
            </a:r>
            <a:r>
              <a:rPr sz="1400" spc="-35" dirty="0">
                <a:latin typeface="Verdana"/>
                <a:cs typeface="Verdana"/>
              </a:rPr>
              <a:t>brindar</a:t>
            </a:r>
            <a:r>
              <a:rPr sz="1400" spc="-30" dirty="0">
                <a:latin typeface="Verdana"/>
                <a:cs typeface="Verdana"/>
              </a:rPr>
              <a:t> </a:t>
            </a:r>
            <a:r>
              <a:rPr sz="1400" spc="114" dirty="0">
                <a:latin typeface="Verdana"/>
                <a:cs typeface="Verdana"/>
              </a:rPr>
              <a:t>a</a:t>
            </a:r>
            <a:r>
              <a:rPr sz="1400" spc="120" dirty="0">
                <a:latin typeface="Verdana"/>
                <a:cs typeface="Verdana"/>
              </a:rPr>
              <a:t> </a:t>
            </a:r>
            <a:r>
              <a:rPr sz="1400" spc="-50" dirty="0">
                <a:latin typeface="Verdana"/>
                <a:cs typeface="Verdana"/>
              </a:rPr>
              <a:t>nuestra </a:t>
            </a:r>
            <a:r>
              <a:rPr sz="1400" spc="-45" dirty="0">
                <a:latin typeface="Verdana"/>
                <a:cs typeface="Verdana"/>
              </a:rPr>
              <a:t> </a:t>
            </a:r>
            <a:r>
              <a:rPr sz="1400" spc="30" dirty="0">
                <a:latin typeface="Verdana"/>
                <a:cs typeface="Verdana"/>
              </a:rPr>
              <a:t>comunidad </a:t>
            </a:r>
            <a:r>
              <a:rPr sz="1400" spc="-25" dirty="0">
                <a:latin typeface="Verdana"/>
                <a:cs typeface="Verdana"/>
              </a:rPr>
              <a:t>mayor </a:t>
            </a:r>
            <a:r>
              <a:rPr sz="1400" spc="15" dirty="0">
                <a:latin typeface="Verdana"/>
                <a:cs typeface="Verdana"/>
              </a:rPr>
              <a:t>agilidad </a:t>
            </a:r>
            <a:r>
              <a:rPr sz="1400" spc="20" dirty="0">
                <a:latin typeface="Verdana"/>
                <a:cs typeface="Verdana"/>
              </a:rPr>
              <a:t>en </a:t>
            </a:r>
            <a:r>
              <a:rPr sz="1400" spc="15" dirty="0">
                <a:latin typeface="Verdana"/>
                <a:cs typeface="Verdana"/>
              </a:rPr>
              <a:t>la </a:t>
            </a:r>
            <a:r>
              <a:rPr sz="1400" spc="-10" dirty="0">
                <a:latin typeface="Verdana"/>
                <a:cs typeface="Verdana"/>
              </a:rPr>
              <a:t>realización </a:t>
            </a:r>
            <a:r>
              <a:rPr sz="1400" spc="80" dirty="0">
                <a:latin typeface="Verdana"/>
                <a:cs typeface="Verdana"/>
              </a:rPr>
              <a:t>de </a:t>
            </a:r>
            <a:r>
              <a:rPr sz="1400" spc="-60" dirty="0">
                <a:latin typeface="Verdana"/>
                <a:cs typeface="Verdana"/>
              </a:rPr>
              <a:t>trámites </a:t>
            </a:r>
            <a:r>
              <a:rPr sz="1400" spc="-80" dirty="0">
                <a:latin typeface="Verdana"/>
                <a:cs typeface="Verdana"/>
              </a:rPr>
              <a:t>y </a:t>
            </a:r>
            <a:r>
              <a:rPr sz="1400" spc="20" dirty="0">
                <a:latin typeface="Verdana"/>
                <a:cs typeface="Verdana"/>
              </a:rPr>
              <a:t>en </a:t>
            </a:r>
            <a:r>
              <a:rPr sz="1400" spc="-20" dirty="0">
                <a:latin typeface="Verdana"/>
                <a:cs typeface="Verdana"/>
              </a:rPr>
              <a:t>el </a:t>
            </a:r>
            <a:r>
              <a:rPr sz="1400" spc="65" dirty="0">
                <a:latin typeface="Verdana"/>
                <a:cs typeface="Verdana"/>
              </a:rPr>
              <a:t>acceso </a:t>
            </a:r>
            <a:r>
              <a:rPr sz="1400" spc="114" dirty="0">
                <a:latin typeface="Verdana"/>
                <a:cs typeface="Verdana"/>
              </a:rPr>
              <a:t>a </a:t>
            </a:r>
            <a:r>
              <a:rPr sz="1400" spc="-70" dirty="0">
                <a:latin typeface="Verdana"/>
                <a:cs typeface="Verdana"/>
              </a:rPr>
              <a:t>nuestros </a:t>
            </a:r>
            <a:r>
              <a:rPr sz="1400" spc="-65" dirty="0">
                <a:latin typeface="Verdana"/>
                <a:cs typeface="Verdana"/>
              </a:rPr>
              <a:t> servicios,</a:t>
            </a:r>
            <a:r>
              <a:rPr sz="1400" spc="-85" dirty="0">
                <a:latin typeface="Verdana"/>
                <a:cs typeface="Verdana"/>
              </a:rPr>
              <a:t> </a:t>
            </a:r>
            <a:r>
              <a:rPr sz="1400" spc="-30" dirty="0">
                <a:latin typeface="Verdana"/>
                <a:cs typeface="Verdana"/>
              </a:rPr>
              <a:t>permite</a:t>
            </a:r>
            <a:r>
              <a:rPr sz="1400" spc="-75" dirty="0">
                <a:latin typeface="Verdana"/>
                <a:cs typeface="Verdana"/>
              </a:rPr>
              <a:t> </a:t>
            </a:r>
            <a:r>
              <a:rPr sz="1400" spc="114" dirty="0">
                <a:latin typeface="Verdana"/>
                <a:cs typeface="Verdana"/>
              </a:rPr>
              <a:t>a</a:t>
            </a:r>
            <a:r>
              <a:rPr sz="1400" spc="-80" dirty="0">
                <a:latin typeface="Verdana"/>
                <a:cs typeface="Verdana"/>
              </a:rPr>
              <a:t> </a:t>
            </a:r>
            <a:r>
              <a:rPr sz="1400" spc="-75" dirty="0">
                <a:latin typeface="Verdana"/>
                <a:cs typeface="Verdana"/>
              </a:rPr>
              <a:t>los</a:t>
            </a:r>
            <a:r>
              <a:rPr sz="1400" spc="-65" dirty="0">
                <a:latin typeface="Verdana"/>
                <a:cs typeface="Verdana"/>
              </a:rPr>
              <a:t> </a:t>
            </a:r>
            <a:r>
              <a:rPr sz="1400" spc="25" dirty="0">
                <a:latin typeface="Verdana"/>
                <a:cs typeface="Verdana"/>
              </a:rPr>
              <a:t>ciudadanos</a:t>
            </a:r>
            <a:r>
              <a:rPr sz="1400" spc="-75" dirty="0">
                <a:latin typeface="Verdana"/>
                <a:cs typeface="Verdana"/>
              </a:rPr>
              <a:t> </a:t>
            </a:r>
            <a:r>
              <a:rPr sz="1400" spc="5" dirty="0">
                <a:latin typeface="Verdana"/>
                <a:cs typeface="Verdana"/>
              </a:rPr>
              <a:t>radicar</a:t>
            </a:r>
            <a:r>
              <a:rPr sz="1400" spc="-70" dirty="0">
                <a:latin typeface="Verdana"/>
                <a:cs typeface="Verdana"/>
              </a:rPr>
              <a:t> </a:t>
            </a:r>
            <a:r>
              <a:rPr sz="1400" spc="-80" dirty="0">
                <a:latin typeface="Verdana"/>
                <a:cs typeface="Verdana"/>
              </a:rPr>
              <a:t>y</a:t>
            </a:r>
            <a:r>
              <a:rPr sz="1400" spc="-60" dirty="0">
                <a:latin typeface="Verdana"/>
                <a:cs typeface="Verdana"/>
              </a:rPr>
              <a:t> </a:t>
            </a:r>
            <a:r>
              <a:rPr sz="1400" spc="30" dirty="0">
                <a:latin typeface="Verdana"/>
                <a:cs typeface="Verdana"/>
              </a:rPr>
              <a:t>hacer</a:t>
            </a:r>
            <a:r>
              <a:rPr sz="1400" spc="-65" dirty="0">
                <a:latin typeface="Verdana"/>
                <a:cs typeface="Verdana"/>
              </a:rPr>
              <a:t> </a:t>
            </a:r>
            <a:r>
              <a:rPr sz="1400" spc="-45" dirty="0">
                <a:latin typeface="Verdana"/>
                <a:cs typeface="Verdana"/>
              </a:rPr>
              <a:t>seguimientos</a:t>
            </a:r>
            <a:r>
              <a:rPr sz="1400" spc="-70" dirty="0">
                <a:latin typeface="Verdana"/>
                <a:cs typeface="Verdana"/>
              </a:rPr>
              <a:t> </a:t>
            </a:r>
            <a:r>
              <a:rPr sz="1400" spc="80" dirty="0">
                <a:latin typeface="Verdana"/>
                <a:cs typeface="Verdana"/>
              </a:rPr>
              <a:t>de</a:t>
            </a:r>
            <a:r>
              <a:rPr sz="1400" spc="-65" dirty="0">
                <a:latin typeface="Verdana"/>
                <a:cs typeface="Verdana"/>
              </a:rPr>
              <a:t> </a:t>
            </a:r>
            <a:r>
              <a:rPr sz="1400" spc="-30" dirty="0">
                <a:latin typeface="Verdana"/>
                <a:cs typeface="Verdana"/>
              </a:rPr>
              <a:t>Peticiones,</a:t>
            </a:r>
            <a:r>
              <a:rPr sz="1400" spc="-80" dirty="0">
                <a:latin typeface="Verdana"/>
                <a:cs typeface="Verdana"/>
              </a:rPr>
              <a:t> </a:t>
            </a:r>
            <a:r>
              <a:rPr sz="1400" spc="-35" dirty="0">
                <a:latin typeface="Verdana"/>
                <a:cs typeface="Verdana"/>
              </a:rPr>
              <a:t>Quejas, </a:t>
            </a:r>
            <a:r>
              <a:rPr sz="1400" spc="-480" dirty="0">
                <a:latin typeface="Verdana"/>
                <a:cs typeface="Verdana"/>
              </a:rPr>
              <a:t> </a:t>
            </a:r>
            <a:r>
              <a:rPr sz="1400" spc="-20" dirty="0">
                <a:latin typeface="Verdana"/>
                <a:cs typeface="Verdana"/>
              </a:rPr>
              <a:t>Reclamos, </a:t>
            </a:r>
            <a:r>
              <a:rPr sz="1400" spc="-35" dirty="0">
                <a:latin typeface="Verdana"/>
                <a:cs typeface="Verdana"/>
              </a:rPr>
              <a:t>Sugerencias, </a:t>
            </a:r>
            <a:r>
              <a:rPr sz="1400" spc="-10" dirty="0">
                <a:latin typeface="Verdana"/>
                <a:cs typeface="Verdana"/>
              </a:rPr>
              <a:t>Denuncias </a:t>
            </a:r>
            <a:r>
              <a:rPr sz="1400" spc="-80" dirty="0">
                <a:latin typeface="Verdana"/>
                <a:cs typeface="Verdana"/>
              </a:rPr>
              <a:t>y </a:t>
            </a:r>
            <a:r>
              <a:rPr sz="1400" spc="-5" dirty="0">
                <a:latin typeface="Verdana"/>
                <a:cs typeface="Verdana"/>
              </a:rPr>
              <a:t>Certificaciones </a:t>
            </a:r>
            <a:r>
              <a:rPr sz="1400" spc="-15" dirty="0">
                <a:latin typeface="Verdana"/>
                <a:cs typeface="Verdana"/>
              </a:rPr>
              <a:t>Laborales </a:t>
            </a:r>
            <a:r>
              <a:rPr sz="1400" spc="80" dirty="0">
                <a:latin typeface="Verdana"/>
                <a:cs typeface="Verdana"/>
              </a:rPr>
              <a:t>de </a:t>
            </a:r>
            <a:r>
              <a:rPr sz="1400" spc="15" dirty="0">
                <a:latin typeface="Verdana"/>
                <a:cs typeface="Verdana"/>
              </a:rPr>
              <a:t>una </a:t>
            </a:r>
            <a:r>
              <a:rPr sz="1400" spc="-20" dirty="0">
                <a:latin typeface="Verdana"/>
                <a:cs typeface="Verdana"/>
              </a:rPr>
              <a:t>forma </a:t>
            </a:r>
            <a:r>
              <a:rPr sz="1400" spc="20" dirty="0">
                <a:latin typeface="Verdana"/>
                <a:cs typeface="Verdana"/>
              </a:rPr>
              <a:t>rápida </a:t>
            </a:r>
            <a:r>
              <a:rPr sz="1400" spc="-80" dirty="0">
                <a:latin typeface="Verdana"/>
                <a:cs typeface="Verdana"/>
              </a:rPr>
              <a:t>y </a:t>
            </a:r>
            <a:r>
              <a:rPr sz="1400" spc="-75" dirty="0">
                <a:latin typeface="Verdana"/>
                <a:cs typeface="Verdana"/>
              </a:rPr>
              <a:t> </a:t>
            </a:r>
            <a:r>
              <a:rPr sz="1400" spc="5" dirty="0">
                <a:latin typeface="Verdana"/>
                <a:cs typeface="Verdana"/>
              </a:rPr>
              <a:t>efectiva.</a:t>
            </a:r>
            <a:endParaRPr sz="1400">
              <a:latin typeface="Verdana"/>
              <a:cs typeface="Verdana"/>
            </a:endParaRPr>
          </a:p>
        </p:txBody>
      </p:sp>
      <p:sp>
        <p:nvSpPr>
          <p:cNvPr id="34" name="object 34"/>
          <p:cNvSpPr txBox="1"/>
          <p:nvPr/>
        </p:nvSpPr>
        <p:spPr>
          <a:xfrm>
            <a:off x="3251327" y="3656879"/>
            <a:ext cx="4679950" cy="269240"/>
          </a:xfrm>
          <a:prstGeom prst="rect">
            <a:avLst/>
          </a:prstGeom>
        </p:spPr>
        <p:txBody>
          <a:bodyPr vert="horz" wrap="square" lIns="0" tIns="12065" rIns="0" bIns="0" rtlCol="0">
            <a:spAutoFit/>
          </a:bodyPr>
          <a:lstStyle/>
          <a:p>
            <a:pPr marL="12700">
              <a:lnSpc>
                <a:spcPct val="100000"/>
              </a:lnSpc>
              <a:spcBef>
                <a:spcPts val="95"/>
              </a:spcBef>
            </a:pPr>
            <a:r>
              <a:rPr sz="1600" b="1" spc="-145" dirty="0">
                <a:latin typeface="Tahoma"/>
                <a:cs typeface="Tahoma"/>
              </a:rPr>
              <a:t>REQUER</a:t>
            </a:r>
            <a:r>
              <a:rPr sz="1600" b="1" spc="-165" dirty="0">
                <a:latin typeface="Tahoma"/>
                <a:cs typeface="Tahoma"/>
              </a:rPr>
              <a:t>IMIE</a:t>
            </a:r>
            <a:r>
              <a:rPr sz="1600" b="1" spc="-215" dirty="0">
                <a:latin typeface="Tahoma"/>
                <a:cs typeface="Tahoma"/>
              </a:rPr>
              <a:t>N</a:t>
            </a:r>
            <a:r>
              <a:rPr sz="1600" b="1" spc="-300" dirty="0">
                <a:latin typeface="Tahoma"/>
                <a:cs typeface="Tahoma"/>
              </a:rPr>
              <a:t>T</a:t>
            </a:r>
            <a:r>
              <a:rPr sz="1600" b="1" spc="114" dirty="0">
                <a:latin typeface="Tahoma"/>
                <a:cs typeface="Tahoma"/>
              </a:rPr>
              <a:t>O</a:t>
            </a:r>
            <a:r>
              <a:rPr sz="1600" b="1" spc="-185" dirty="0">
                <a:latin typeface="Tahoma"/>
                <a:cs typeface="Tahoma"/>
              </a:rPr>
              <a:t>S</a:t>
            </a:r>
            <a:r>
              <a:rPr sz="1600" b="1" spc="30" dirty="0">
                <a:latin typeface="Tahoma"/>
                <a:cs typeface="Tahoma"/>
              </a:rPr>
              <a:t> </a:t>
            </a:r>
            <a:r>
              <a:rPr sz="1600" b="1" spc="-150" dirty="0">
                <a:latin typeface="Tahoma"/>
                <a:cs typeface="Tahoma"/>
              </a:rPr>
              <a:t>RECIB</a:t>
            </a:r>
            <a:r>
              <a:rPr sz="1600" b="1" spc="-125" dirty="0">
                <a:latin typeface="Tahoma"/>
                <a:cs typeface="Tahoma"/>
              </a:rPr>
              <a:t>IDOS</a:t>
            </a:r>
            <a:r>
              <a:rPr sz="1600" b="1" spc="30" dirty="0">
                <a:latin typeface="Tahoma"/>
                <a:cs typeface="Tahoma"/>
              </a:rPr>
              <a:t> </a:t>
            </a:r>
            <a:r>
              <a:rPr sz="1600" b="1" spc="85" dirty="0">
                <a:latin typeface="Tahoma"/>
                <a:cs typeface="Tahoma"/>
              </a:rPr>
              <a:t>A</a:t>
            </a:r>
            <a:r>
              <a:rPr sz="1600" b="1" spc="-20" dirty="0">
                <a:latin typeface="Tahoma"/>
                <a:cs typeface="Tahoma"/>
              </a:rPr>
              <a:t> </a:t>
            </a:r>
            <a:r>
              <a:rPr sz="1600" b="1" spc="-155" dirty="0">
                <a:latin typeface="Tahoma"/>
                <a:cs typeface="Tahoma"/>
              </a:rPr>
              <a:t>TR</a:t>
            </a:r>
            <a:r>
              <a:rPr sz="1600" b="1" spc="-165" dirty="0">
                <a:latin typeface="Tahoma"/>
                <a:cs typeface="Tahoma"/>
              </a:rPr>
              <a:t>A</a:t>
            </a:r>
            <a:r>
              <a:rPr sz="1600" b="1" spc="-110" dirty="0">
                <a:latin typeface="Tahoma"/>
                <a:cs typeface="Tahoma"/>
              </a:rPr>
              <a:t>VE</a:t>
            </a:r>
            <a:r>
              <a:rPr sz="1600" b="1" spc="-100" dirty="0">
                <a:latin typeface="Tahoma"/>
                <a:cs typeface="Tahoma"/>
              </a:rPr>
              <a:t>S</a:t>
            </a:r>
            <a:r>
              <a:rPr sz="1600" b="1" spc="25" dirty="0">
                <a:latin typeface="Tahoma"/>
                <a:cs typeface="Tahoma"/>
              </a:rPr>
              <a:t> </a:t>
            </a:r>
            <a:r>
              <a:rPr sz="1600" b="1" spc="-170" dirty="0">
                <a:latin typeface="Tahoma"/>
                <a:cs typeface="Tahoma"/>
              </a:rPr>
              <a:t>DE</a:t>
            </a:r>
            <a:r>
              <a:rPr sz="1600" b="1" spc="-140" dirty="0">
                <a:latin typeface="Tahoma"/>
                <a:cs typeface="Tahoma"/>
              </a:rPr>
              <a:t>L</a:t>
            </a:r>
            <a:r>
              <a:rPr sz="1600" b="1" spc="-15" dirty="0">
                <a:latin typeface="Tahoma"/>
                <a:cs typeface="Tahoma"/>
              </a:rPr>
              <a:t> </a:t>
            </a:r>
            <a:r>
              <a:rPr sz="1600" b="1" spc="-290" dirty="0">
                <a:latin typeface="Tahoma"/>
                <a:cs typeface="Tahoma"/>
              </a:rPr>
              <a:t>S</a:t>
            </a:r>
            <a:r>
              <a:rPr sz="1600" b="1" spc="-229" dirty="0">
                <a:latin typeface="Tahoma"/>
                <a:cs typeface="Tahoma"/>
              </a:rPr>
              <a:t>I</a:t>
            </a:r>
            <a:r>
              <a:rPr sz="1600" b="1" spc="80" dirty="0">
                <a:latin typeface="Tahoma"/>
                <a:cs typeface="Tahoma"/>
              </a:rPr>
              <a:t>A</a:t>
            </a:r>
            <a:r>
              <a:rPr sz="1600" b="1" spc="175" dirty="0">
                <a:latin typeface="Tahoma"/>
                <a:cs typeface="Tahoma"/>
              </a:rPr>
              <a:t>C</a:t>
            </a:r>
            <a:endParaRPr sz="1600" dirty="0">
              <a:latin typeface="Tahoma"/>
              <a:cs typeface="Tahoma"/>
            </a:endParaRPr>
          </a:p>
        </p:txBody>
      </p:sp>
      <p:pic>
        <p:nvPicPr>
          <p:cNvPr id="36" name="object 10">
            <a:extLst>
              <a:ext uri="{FF2B5EF4-FFF2-40B4-BE49-F238E27FC236}">
                <a16:creationId xmlns:a16="http://schemas.microsoft.com/office/drawing/2014/main" id="{BD31A2D1-762B-4CBF-9807-CF1BD926BF31}"/>
              </a:ext>
            </a:extLst>
          </p:cNvPr>
          <p:cNvPicPr/>
          <p:nvPr/>
        </p:nvPicPr>
        <p:blipFill>
          <a:blip r:embed="rId4" cstate="print"/>
          <a:stretch>
            <a:fillRect/>
          </a:stretch>
        </p:blipFill>
        <p:spPr>
          <a:xfrm>
            <a:off x="11125200" y="5862403"/>
            <a:ext cx="902209" cy="919397"/>
          </a:xfrm>
          <a:prstGeom prst="rect">
            <a:avLst/>
          </a:prstGeom>
        </p:spPr>
      </p:pic>
      <p:pic>
        <p:nvPicPr>
          <p:cNvPr id="37" name="object 4">
            <a:extLst>
              <a:ext uri="{FF2B5EF4-FFF2-40B4-BE49-F238E27FC236}">
                <a16:creationId xmlns:a16="http://schemas.microsoft.com/office/drawing/2014/main" id="{8551A967-DD02-4DB0-9832-8B3054F10AC6}"/>
              </a:ext>
            </a:extLst>
          </p:cNvPr>
          <p:cNvPicPr/>
          <p:nvPr/>
        </p:nvPicPr>
        <p:blipFill>
          <a:blip r:embed="rId5" cstate="print"/>
          <a:stretch>
            <a:fillRect/>
          </a:stretch>
        </p:blipFill>
        <p:spPr>
          <a:xfrm>
            <a:off x="228600" y="5594603"/>
            <a:ext cx="488618" cy="806197"/>
          </a:xfrm>
          <a:prstGeom prst="rect">
            <a:avLst/>
          </a:prstGeom>
        </p:spPr>
      </p:pic>
      <p:sp>
        <p:nvSpPr>
          <p:cNvPr id="38" name="object 5">
            <a:extLst>
              <a:ext uri="{FF2B5EF4-FFF2-40B4-BE49-F238E27FC236}">
                <a16:creationId xmlns:a16="http://schemas.microsoft.com/office/drawing/2014/main" id="{CCB46009-4EC0-4D76-B5D8-886BEE0E0991}"/>
              </a:ext>
            </a:extLst>
          </p:cNvPr>
          <p:cNvSpPr txBox="1"/>
          <p:nvPr/>
        </p:nvSpPr>
        <p:spPr>
          <a:xfrm>
            <a:off x="265277" y="6417265"/>
            <a:ext cx="496723" cy="135935"/>
          </a:xfrm>
          <a:prstGeom prst="rect">
            <a:avLst/>
          </a:prstGeom>
        </p:spPr>
        <p:txBody>
          <a:bodyPr vert="horz" wrap="square" lIns="0" tIns="12700" rIns="0" bIns="0" rtlCol="0">
            <a:spAutoFit/>
          </a:bodyPr>
          <a:lstStyle/>
          <a:p>
            <a:pPr marL="12700">
              <a:lnSpc>
                <a:spcPct val="100000"/>
              </a:lnSpc>
              <a:spcBef>
                <a:spcPts val="100"/>
              </a:spcBef>
            </a:pPr>
            <a:r>
              <a:rPr sz="800" spc="-95" dirty="0">
                <a:latin typeface="Arial MT"/>
                <a:cs typeface="Arial MT"/>
              </a:rPr>
              <a:t>S</a:t>
            </a:r>
            <a:r>
              <a:rPr sz="800" spc="-105" dirty="0">
                <a:latin typeface="Arial MT"/>
                <a:cs typeface="Arial MT"/>
              </a:rPr>
              <a:t>C</a:t>
            </a:r>
            <a:r>
              <a:rPr sz="800" spc="-55" dirty="0">
                <a:latin typeface="Arial MT"/>
                <a:cs typeface="Arial MT"/>
              </a:rPr>
              <a:t> </a:t>
            </a:r>
            <a:r>
              <a:rPr sz="800" spc="-80" dirty="0">
                <a:latin typeface="Arial MT"/>
                <a:cs typeface="Arial MT"/>
              </a:rPr>
              <a:t>410</a:t>
            </a:r>
            <a:r>
              <a:rPr sz="800" spc="-75" dirty="0">
                <a:latin typeface="Arial MT"/>
                <a:cs typeface="Arial MT"/>
              </a:rPr>
              <a:t>0</a:t>
            </a:r>
            <a:r>
              <a:rPr sz="800" spc="-55" dirty="0">
                <a:latin typeface="Arial MT"/>
                <a:cs typeface="Arial MT"/>
              </a:rPr>
              <a:t>-</a:t>
            </a:r>
            <a:r>
              <a:rPr sz="800" spc="-80" dirty="0">
                <a:latin typeface="Arial MT"/>
                <a:cs typeface="Arial MT"/>
              </a:rPr>
              <a:t>1</a:t>
            </a:r>
            <a:endParaRPr sz="800" dirty="0">
              <a:latin typeface="Arial MT"/>
              <a:cs typeface="Arial MT"/>
            </a:endParaRPr>
          </a:p>
        </p:txBody>
      </p:sp>
      <p:graphicFrame>
        <p:nvGraphicFramePr>
          <p:cNvPr id="2" name="Diagrama 1">
            <a:extLst>
              <a:ext uri="{FF2B5EF4-FFF2-40B4-BE49-F238E27FC236}">
                <a16:creationId xmlns:a16="http://schemas.microsoft.com/office/drawing/2014/main" id="{4C526E81-350F-43B5-B949-B5EABFE689E3}"/>
              </a:ext>
            </a:extLst>
          </p:cNvPr>
          <p:cNvGraphicFramePr/>
          <p:nvPr>
            <p:extLst>
              <p:ext uri="{D42A27DB-BD31-4B8C-83A1-F6EECF244321}">
                <p14:modId xmlns:p14="http://schemas.microsoft.com/office/powerpoint/2010/main" val="2473358461"/>
              </p:ext>
            </p:extLst>
          </p:nvPr>
        </p:nvGraphicFramePr>
        <p:xfrm>
          <a:off x="2145081" y="4142184"/>
          <a:ext cx="4679950" cy="2179917"/>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bject 4">
            <a:extLst>
              <a:ext uri="{FF2B5EF4-FFF2-40B4-BE49-F238E27FC236}">
                <a16:creationId xmlns:a16="http://schemas.microsoft.com/office/drawing/2014/main" id="{FDC0AF31-003C-445B-9C9B-CCFBEAB1C63F}"/>
              </a:ext>
            </a:extLst>
          </p:cNvPr>
          <p:cNvPicPr/>
          <p:nvPr/>
        </p:nvPicPr>
        <p:blipFill>
          <a:blip r:embed="rId2" cstate="print"/>
          <a:stretch>
            <a:fillRect/>
          </a:stretch>
        </p:blipFill>
        <p:spPr>
          <a:xfrm>
            <a:off x="228600" y="5594603"/>
            <a:ext cx="488618" cy="806197"/>
          </a:xfrm>
          <a:prstGeom prst="rect">
            <a:avLst/>
          </a:prstGeom>
        </p:spPr>
      </p:pic>
      <p:sp>
        <p:nvSpPr>
          <p:cNvPr id="6" name="object 5">
            <a:extLst>
              <a:ext uri="{FF2B5EF4-FFF2-40B4-BE49-F238E27FC236}">
                <a16:creationId xmlns:a16="http://schemas.microsoft.com/office/drawing/2014/main" id="{1E69CAE0-19E6-4B5D-A889-C318F6EE9059}"/>
              </a:ext>
            </a:extLst>
          </p:cNvPr>
          <p:cNvSpPr txBox="1"/>
          <p:nvPr/>
        </p:nvSpPr>
        <p:spPr>
          <a:xfrm>
            <a:off x="265277" y="6417265"/>
            <a:ext cx="496723" cy="135935"/>
          </a:xfrm>
          <a:prstGeom prst="rect">
            <a:avLst/>
          </a:prstGeom>
        </p:spPr>
        <p:txBody>
          <a:bodyPr vert="horz" wrap="square" lIns="0" tIns="12700" rIns="0" bIns="0" rtlCol="0">
            <a:spAutoFit/>
          </a:bodyPr>
          <a:lstStyle/>
          <a:p>
            <a:pPr marL="12700">
              <a:lnSpc>
                <a:spcPct val="100000"/>
              </a:lnSpc>
              <a:spcBef>
                <a:spcPts val="100"/>
              </a:spcBef>
            </a:pPr>
            <a:r>
              <a:rPr sz="800" spc="-95" dirty="0">
                <a:latin typeface="Arial MT"/>
                <a:cs typeface="Arial MT"/>
              </a:rPr>
              <a:t>S</a:t>
            </a:r>
            <a:r>
              <a:rPr sz="800" spc="-105" dirty="0">
                <a:latin typeface="Arial MT"/>
                <a:cs typeface="Arial MT"/>
              </a:rPr>
              <a:t>C</a:t>
            </a:r>
            <a:r>
              <a:rPr sz="800" spc="-55" dirty="0">
                <a:latin typeface="Arial MT"/>
                <a:cs typeface="Arial MT"/>
              </a:rPr>
              <a:t> </a:t>
            </a:r>
            <a:r>
              <a:rPr sz="800" spc="-80" dirty="0">
                <a:latin typeface="Arial MT"/>
                <a:cs typeface="Arial MT"/>
              </a:rPr>
              <a:t>410</a:t>
            </a:r>
            <a:r>
              <a:rPr sz="800" spc="-75" dirty="0">
                <a:latin typeface="Arial MT"/>
                <a:cs typeface="Arial MT"/>
              </a:rPr>
              <a:t>0</a:t>
            </a:r>
            <a:r>
              <a:rPr sz="800" spc="-55" dirty="0">
                <a:latin typeface="Arial MT"/>
                <a:cs typeface="Arial MT"/>
              </a:rPr>
              <a:t>-</a:t>
            </a:r>
            <a:r>
              <a:rPr sz="800" spc="-80" dirty="0">
                <a:latin typeface="Arial MT"/>
                <a:cs typeface="Arial MT"/>
              </a:rPr>
              <a:t>1</a:t>
            </a:r>
            <a:endParaRPr sz="800" dirty="0">
              <a:latin typeface="Arial MT"/>
              <a:cs typeface="Arial MT"/>
            </a:endParaRPr>
          </a:p>
        </p:txBody>
      </p:sp>
      <p:pic>
        <p:nvPicPr>
          <p:cNvPr id="7" name="object 10">
            <a:extLst>
              <a:ext uri="{FF2B5EF4-FFF2-40B4-BE49-F238E27FC236}">
                <a16:creationId xmlns:a16="http://schemas.microsoft.com/office/drawing/2014/main" id="{405C97A7-2DE1-4FB4-9A61-62FFA35165E9}"/>
              </a:ext>
            </a:extLst>
          </p:cNvPr>
          <p:cNvPicPr/>
          <p:nvPr/>
        </p:nvPicPr>
        <p:blipFill>
          <a:blip r:embed="rId3" cstate="print"/>
          <a:stretch>
            <a:fillRect/>
          </a:stretch>
        </p:blipFill>
        <p:spPr>
          <a:xfrm>
            <a:off x="11125200" y="5862403"/>
            <a:ext cx="902209" cy="919397"/>
          </a:xfrm>
          <a:prstGeom prst="rect">
            <a:avLst/>
          </a:prstGeom>
        </p:spPr>
      </p:pic>
      <p:sp>
        <p:nvSpPr>
          <p:cNvPr id="8" name="object 2">
            <a:extLst>
              <a:ext uri="{FF2B5EF4-FFF2-40B4-BE49-F238E27FC236}">
                <a16:creationId xmlns:a16="http://schemas.microsoft.com/office/drawing/2014/main" id="{60268D28-64D1-4C48-BA68-1D24E87AEAC3}"/>
              </a:ext>
            </a:extLst>
          </p:cNvPr>
          <p:cNvSpPr txBox="1">
            <a:spLocks noGrp="1"/>
          </p:cNvSpPr>
          <p:nvPr>
            <p:ph type="title"/>
          </p:nvPr>
        </p:nvSpPr>
        <p:spPr>
          <a:xfrm>
            <a:off x="571245" y="705358"/>
            <a:ext cx="9444990" cy="1017586"/>
          </a:xfrm>
          <a:prstGeom prst="rect">
            <a:avLst/>
          </a:prstGeom>
          <a:solidFill>
            <a:srgbClr val="FDEA2A"/>
          </a:solidFill>
        </p:spPr>
        <p:txBody>
          <a:bodyPr vert="horz" wrap="square" lIns="0" tIns="1905" rIns="0" bIns="0" rtlCol="0">
            <a:spAutoFit/>
          </a:bodyPr>
          <a:lstStyle/>
          <a:p>
            <a:pPr>
              <a:lnSpc>
                <a:spcPct val="100000"/>
              </a:lnSpc>
              <a:spcBef>
                <a:spcPts val="15"/>
              </a:spcBef>
            </a:pPr>
            <a:endParaRPr sz="2200" dirty="0">
              <a:latin typeface="Times New Roman"/>
              <a:cs typeface="Times New Roman"/>
            </a:endParaRPr>
          </a:p>
          <a:p>
            <a:pPr marL="446405">
              <a:lnSpc>
                <a:spcPct val="100000"/>
              </a:lnSpc>
            </a:pPr>
            <a:r>
              <a:rPr lang="es-CO" sz="2200" b="1" spc="-10" dirty="0">
                <a:latin typeface="Arial"/>
                <a:cs typeface="Arial"/>
              </a:rPr>
              <a:t>ACTIVIDADES DE DELIBRACIÓN</a:t>
            </a:r>
            <a:br>
              <a:rPr lang="es-CO" sz="2200" b="1" spc="-10" dirty="0">
                <a:latin typeface="Arial"/>
                <a:cs typeface="Arial"/>
              </a:rPr>
            </a:br>
            <a:endParaRPr sz="2200" dirty="0">
              <a:latin typeface="Arial"/>
              <a:cs typeface="Arial"/>
            </a:endParaRPr>
          </a:p>
        </p:txBody>
      </p:sp>
      <p:sp>
        <p:nvSpPr>
          <p:cNvPr id="9" name="object 4">
            <a:extLst>
              <a:ext uri="{FF2B5EF4-FFF2-40B4-BE49-F238E27FC236}">
                <a16:creationId xmlns:a16="http://schemas.microsoft.com/office/drawing/2014/main" id="{51AD2AE9-59DD-4A15-A521-7B9B3A785DDB}"/>
              </a:ext>
            </a:extLst>
          </p:cNvPr>
          <p:cNvSpPr txBox="1"/>
          <p:nvPr/>
        </p:nvSpPr>
        <p:spPr>
          <a:xfrm>
            <a:off x="2133600" y="1905001"/>
            <a:ext cx="8153400" cy="843821"/>
          </a:xfrm>
          <a:prstGeom prst="rect">
            <a:avLst/>
          </a:prstGeom>
        </p:spPr>
        <p:txBody>
          <a:bodyPr vert="horz" wrap="square" lIns="0" tIns="12700" rIns="0" bIns="0" rtlCol="0">
            <a:spAutoFit/>
          </a:bodyPr>
          <a:lstStyle/>
          <a:p>
            <a:pPr marL="12700" algn="ctr">
              <a:lnSpc>
                <a:spcPct val="100000"/>
              </a:lnSpc>
              <a:spcBef>
                <a:spcPts val="100"/>
              </a:spcBef>
            </a:pPr>
            <a:r>
              <a:rPr sz="1800" b="1" dirty="0">
                <a:latin typeface="Arial"/>
                <a:cs typeface="Arial"/>
              </a:rPr>
              <a:t>P</a:t>
            </a:r>
            <a:r>
              <a:rPr lang="es-CO" sz="1800" b="1" dirty="0">
                <a:latin typeface="Arial"/>
                <a:cs typeface="Arial"/>
              </a:rPr>
              <a:t>ARTICIPACIÓN DE LA CONTRALORÍA EN LA ELECCIÓN Y POSESIÓN DE LOS CONTRALORES ESCOLARES EN LAS INSTITUCIONES EDUCATIVAS DE LA CIUDAD</a:t>
            </a:r>
            <a:endParaRPr sz="1800" dirty="0">
              <a:latin typeface="Arial"/>
              <a:cs typeface="Arial"/>
            </a:endParaRPr>
          </a:p>
        </p:txBody>
      </p:sp>
      <p:pic>
        <p:nvPicPr>
          <p:cNvPr id="15" name="Imagen 14">
            <a:extLst>
              <a:ext uri="{FF2B5EF4-FFF2-40B4-BE49-F238E27FC236}">
                <a16:creationId xmlns:a16="http://schemas.microsoft.com/office/drawing/2014/main" id="{402C911D-AC8A-4899-8870-A0BAD211DA5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895600" y="2823433"/>
            <a:ext cx="2895600" cy="2171700"/>
          </a:xfrm>
          <a:prstGeom prst="rect">
            <a:avLst/>
          </a:prstGeom>
        </p:spPr>
      </p:pic>
      <p:pic>
        <p:nvPicPr>
          <p:cNvPr id="17" name="Imagen 16">
            <a:extLst>
              <a:ext uri="{FF2B5EF4-FFF2-40B4-BE49-F238E27FC236}">
                <a16:creationId xmlns:a16="http://schemas.microsoft.com/office/drawing/2014/main" id="{697E2DCA-4987-43A8-85D7-915DDAF8559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629400" y="2794858"/>
            <a:ext cx="2971800" cy="2228850"/>
          </a:xfrm>
          <a:prstGeom prst="rect">
            <a:avLst/>
          </a:prstGeom>
        </p:spPr>
      </p:pic>
      <p:sp>
        <p:nvSpPr>
          <p:cNvPr id="18" name="object 4">
            <a:extLst>
              <a:ext uri="{FF2B5EF4-FFF2-40B4-BE49-F238E27FC236}">
                <a16:creationId xmlns:a16="http://schemas.microsoft.com/office/drawing/2014/main" id="{D21B1A1D-0E58-4ADE-8FCE-5669DD2A1924}"/>
              </a:ext>
            </a:extLst>
          </p:cNvPr>
          <p:cNvSpPr txBox="1"/>
          <p:nvPr/>
        </p:nvSpPr>
        <p:spPr>
          <a:xfrm>
            <a:off x="1866900" y="5172692"/>
            <a:ext cx="8153400" cy="1397819"/>
          </a:xfrm>
          <a:prstGeom prst="rect">
            <a:avLst/>
          </a:prstGeom>
        </p:spPr>
        <p:txBody>
          <a:bodyPr vert="horz" wrap="square" lIns="0" tIns="12700" rIns="0" bIns="0" rtlCol="0">
            <a:spAutoFit/>
          </a:bodyPr>
          <a:lstStyle/>
          <a:p>
            <a:pPr marL="12700" algn="just">
              <a:lnSpc>
                <a:spcPct val="100000"/>
              </a:lnSpc>
              <a:spcBef>
                <a:spcPts val="100"/>
              </a:spcBef>
            </a:pPr>
            <a:r>
              <a:rPr lang="es-CO" dirty="0"/>
              <a:t>A través de su Proceso de Participación Ciudadana, la Contraloría Municipal hizo presencia en las diferentes Instituciones Educativas en sus procesos de elección y posesión de los representantes del Gobierno Escolar, incluida la figura del Contralor Escolar y mediante lo cual se propició el intercambio de conocimiento normativo y compartir de experiencias y sugerencias.</a:t>
            </a:r>
            <a:endParaRPr sz="1800" dirty="0">
              <a:latin typeface="Arial"/>
              <a:cs typeface="Arial"/>
            </a:endParaRPr>
          </a:p>
        </p:txBody>
      </p:sp>
    </p:spTree>
    <p:extLst>
      <p:ext uri="{BB962C8B-B14F-4D97-AF65-F5344CB8AC3E}">
        <p14:creationId xmlns:p14="http://schemas.microsoft.com/office/powerpoint/2010/main" val="42654369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FFEF"/>
        </a:solidFill>
        <a:effectLst/>
      </p:bgPr>
    </p:bg>
    <p:spTree>
      <p:nvGrpSpPr>
        <p:cNvPr id="1" name=""/>
        <p:cNvGrpSpPr/>
        <p:nvPr/>
      </p:nvGrpSpPr>
      <p:grpSpPr>
        <a:xfrm>
          <a:off x="0" y="0"/>
          <a:ext cx="0" cy="0"/>
          <a:chOff x="0" y="0"/>
          <a:chExt cx="0" cy="0"/>
        </a:xfrm>
      </p:grpSpPr>
      <p:sp>
        <p:nvSpPr>
          <p:cNvPr id="2" name="object 2"/>
          <p:cNvSpPr txBox="1"/>
          <p:nvPr/>
        </p:nvSpPr>
        <p:spPr>
          <a:xfrm>
            <a:off x="11184381" y="6477685"/>
            <a:ext cx="77470" cy="153035"/>
          </a:xfrm>
          <a:prstGeom prst="rect">
            <a:avLst/>
          </a:prstGeom>
        </p:spPr>
        <p:txBody>
          <a:bodyPr vert="horz" wrap="square" lIns="0" tIns="0" rIns="0" bIns="0" rtlCol="0">
            <a:spAutoFit/>
          </a:bodyPr>
          <a:lstStyle/>
          <a:p>
            <a:pPr>
              <a:lnSpc>
                <a:spcPts val="1140"/>
              </a:lnSpc>
            </a:pPr>
            <a:r>
              <a:rPr sz="1200" dirty="0">
                <a:solidFill>
                  <a:srgbClr val="888888"/>
                </a:solidFill>
                <a:latin typeface="Calibri"/>
                <a:cs typeface="Calibri"/>
              </a:rPr>
              <a:t>3</a:t>
            </a:r>
            <a:endParaRPr sz="1200">
              <a:latin typeface="Calibri"/>
              <a:cs typeface="Calibri"/>
            </a:endParaRPr>
          </a:p>
        </p:txBody>
      </p:sp>
      <p:grpSp>
        <p:nvGrpSpPr>
          <p:cNvPr id="3" name="object 3"/>
          <p:cNvGrpSpPr/>
          <p:nvPr/>
        </p:nvGrpSpPr>
        <p:grpSpPr>
          <a:xfrm>
            <a:off x="5915660" y="0"/>
            <a:ext cx="5285740" cy="6870700"/>
            <a:chOff x="5967729" y="0"/>
            <a:chExt cx="5285740" cy="6870700"/>
          </a:xfrm>
        </p:grpSpPr>
        <p:sp>
          <p:nvSpPr>
            <p:cNvPr id="4" name="object 4"/>
            <p:cNvSpPr/>
            <p:nvPr/>
          </p:nvSpPr>
          <p:spPr>
            <a:xfrm>
              <a:off x="5974079" y="0"/>
              <a:ext cx="5273040" cy="6858000"/>
            </a:xfrm>
            <a:custGeom>
              <a:avLst/>
              <a:gdLst/>
              <a:ahLst/>
              <a:cxnLst/>
              <a:rect l="l" t="t" r="r" b="b"/>
              <a:pathLst>
                <a:path w="5273040" h="6858000">
                  <a:moveTo>
                    <a:pt x="5273039" y="0"/>
                  </a:moveTo>
                  <a:lnTo>
                    <a:pt x="0" y="0"/>
                  </a:lnTo>
                  <a:lnTo>
                    <a:pt x="0" y="6858000"/>
                  </a:lnTo>
                  <a:lnTo>
                    <a:pt x="5273039" y="6858000"/>
                  </a:lnTo>
                  <a:lnTo>
                    <a:pt x="5273039" y="0"/>
                  </a:lnTo>
                  <a:close/>
                </a:path>
              </a:pathLst>
            </a:custGeom>
            <a:solidFill>
              <a:srgbClr val="FDEA2A"/>
            </a:solidFill>
          </p:spPr>
          <p:txBody>
            <a:bodyPr wrap="square" lIns="0" tIns="0" rIns="0" bIns="0" rtlCol="0"/>
            <a:lstStyle/>
            <a:p>
              <a:endParaRPr/>
            </a:p>
          </p:txBody>
        </p:sp>
        <p:sp>
          <p:nvSpPr>
            <p:cNvPr id="5" name="object 5"/>
            <p:cNvSpPr/>
            <p:nvPr/>
          </p:nvSpPr>
          <p:spPr>
            <a:xfrm>
              <a:off x="5974079" y="0"/>
              <a:ext cx="5273040" cy="6858000"/>
            </a:xfrm>
            <a:custGeom>
              <a:avLst/>
              <a:gdLst/>
              <a:ahLst/>
              <a:cxnLst/>
              <a:rect l="l" t="t" r="r" b="b"/>
              <a:pathLst>
                <a:path w="5273040" h="6858000">
                  <a:moveTo>
                    <a:pt x="0" y="6858000"/>
                  </a:moveTo>
                  <a:lnTo>
                    <a:pt x="5273039" y="6858000"/>
                  </a:lnTo>
                  <a:lnTo>
                    <a:pt x="5273039" y="0"/>
                  </a:lnTo>
                  <a:lnTo>
                    <a:pt x="0" y="0"/>
                  </a:lnTo>
                  <a:lnTo>
                    <a:pt x="0" y="6858000"/>
                  </a:lnTo>
                  <a:close/>
                </a:path>
              </a:pathLst>
            </a:custGeom>
            <a:ln w="12700">
              <a:solidFill>
                <a:srgbClr val="FDEB3E"/>
              </a:solidFill>
            </a:ln>
          </p:spPr>
          <p:txBody>
            <a:bodyPr wrap="square" lIns="0" tIns="0" rIns="0" bIns="0" rtlCol="0"/>
            <a:lstStyle/>
            <a:p>
              <a:endParaRPr/>
            </a:p>
          </p:txBody>
        </p:sp>
      </p:grpSp>
      <p:sp>
        <p:nvSpPr>
          <p:cNvPr id="6" name="object 6"/>
          <p:cNvSpPr txBox="1">
            <a:spLocks noGrp="1"/>
          </p:cNvSpPr>
          <p:nvPr>
            <p:ph type="title"/>
          </p:nvPr>
        </p:nvSpPr>
        <p:spPr>
          <a:xfrm>
            <a:off x="1447800" y="1143000"/>
            <a:ext cx="3272283" cy="1243930"/>
          </a:xfrm>
          <a:prstGeom prst="rect">
            <a:avLst/>
          </a:prstGeom>
        </p:spPr>
        <p:txBody>
          <a:bodyPr vert="horz" wrap="square" lIns="0" tIns="12700" rIns="0" bIns="0" rtlCol="0">
            <a:spAutoFit/>
          </a:bodyPr>
          <a:lstStyle/>
          <a:p>
            <a:pPr marL="12700" marR="5080" algn="ctr">
              <a:lnSpc>
                <a:spcPct val="100000"/>
              </a:lnSpc>
              <a:spcBef>
                <a:spcPts val="100"/>
              </a:spcBef>
            </a:pPr>
            <a:r>
              <a:rPr sz="4000" spc="175" dirty="0">
                <a:latin typeface="Tahoma"/>
                <a:cs typeface="Tahoma"/>
              </a:rPr>
              <a:t>MARCO </a:t>
            </a:r>
            <a:r>
              <a:rPr sz="4000" spc="180" dirty="0">
                <a:latin typeface="Tahoma"/>
                <a:cs typeface="Tahoma"/>
              </a:rPr>
              <a:t> </a:t>
            </a:r>
            <a:r>
              <a:rPr sz="4000" spc="254" dirty="0">
                <a:latin typeface="Tahoma"/>
                <a:cs typeface="Tahoma"/>
              </a:rPr>
              <a:t>N</a:t>
            </a:r>
            <a:r>
              <a:rPr sz="4000" spc="220" dirty="0">
                <a:latin typeface="Tahoma"/>
                <a:cs typeface="Tahoma"/>
              </a:rPr>
              <a:t>O</a:t>
            </a:r>
            <a:r>
              <a:rPr sz="4000" spc="-150" dirty="0">
                <a:latin typeface="Tahoma"/>
                <a:cs typeface="Tahoma"/>
              </a:rPr>
              <a:t>R</a:t>
            </a:r>
            <a:r>
              <a:rPr sz="4000" spc="365" dirty="0">
                <a:latin typeface="Tahoma"/>
                <a:cs typeface="Tahoma"/>
              </a:rPr>
              <a:t>M</a:t>
            </a:r>
            <a:r>
              <a:rPr sz="4000" spc="90" dirty="0">
                <a:latin typeface="Tahoma"/>
                <a:cs typeface="Tahoma"/>
              </a:rPr>
              <a:t>A</a:t>
            </a:r>
            <a:r>
              <a:rPr sz="4000" spc="-90" dirty="0">
                <a:latin typeface="Tahoma"/>
                <a:cs typeface="Tahoma"/>
              </a:rPr>
              <a:t>T</a:t>
            </a:r>
            <a:r>
              <a:rPr sz="4000" spc="-480" dirty="0">
                <a:latin typeface="Tahoma"/>
                <a:cs typeface="Tahoma"/>
              </a:rPr>
              <a:t>I</a:t>
            </a:r>
            <a:r>
              <a:rPr sz="4000" spc="90" dirty="0">
                <a:latin typeface="Tahoma"/>
                <a:cs typeface="Tahoma"/>
              </a:rPr>
              <a:t>V</a:t>
            </a:r>
            <a:r>
              <a:rPr sz="4000" spc="275" dirty="0">
                <a:latin typeface="Tahoma"/>
                <a:cs typeface="Tahoma"/>
              </a:rPr>
              <a:t>O</a:t>
            </a:r>
          </a:p>
        </p:txBody>
      </p:sp>
      <p:sp>
        <p:nvSpPr>
          <p:cNvPr id="7" name="object 7"/>
          <p:cNvSpPr txBox="1"/>
          <p:nvPr/>
        </p:nvSpPr>
        <p:spPr>
          <a:xfrm>
            <a:off x="1213815" y="2642742"/>
            <a:ext cx="4169410" cy="2220595"/>
          </a:xfrm>
          <a:prstGeom prst="rect">
            <a:avLst/>
          </a:prstGeom>
        </p:spPr>
        <p:txBody>
          <a:bodyPr vert="horz" wrap="square" lIns="0" tIns="12700" rIns="0" bIns="0" rtlCol="0">
            <a:spAutoFit/>
          </a:bodyPr>
          <a:lstStyle/>
          <a:p>
            <a:pPr marL="12700" marR="6350" algn="just">
              <a:lnSpc>
                <a:spcPct val="100000"/>
              </a:lnSpc>
              <a:spcBef>
                <a:spcPts val="100"/>
              </a:spcBef>
            </a:pPr>
            <a:r>
              <a:rPr sz="1800" spc="-5" dirty="0">
                <a:latin typeface="Calibri"/>
                <a:cs typeface="Calibri"/>
              </a:rPr>
              <a:t>La</a:t>
            </a:r>
            <a:r>
              <a:rPr sz="1800" dirty="0">
                <a:latin typeface="Calibri"/>
                <a:cs typeface="Calibri"/>
              </a:rPr>
              <a:t> </a:t>
            </a:r>
            <a:r>
              <a:rPr sz="1800" spc="-5" dirty="0">
                <a:latin typeface="Calibri"/>
                <a:cs typeface="Calibri"/>
              </a:rPr>
              <a:t>Constitución</a:t>
            </a:r>
            <a:r>
              <a:rPr sz="1800" dirty="0">
                <a:latin typeface="Calibri"/>
                <a:cs typeface="Calibri"/>
              </a:rPr>
              <a:t> </a:t>
            </a:r>
            <a:r>
              <a:rPr sz="1800" spc="-10" dirty="0">
                <a:latin typeface="Calibri"/>
                <a:cs typeface="Calibri"/>
              </a:rPr>
              <a:t>Política</a:t>
            </a:r>
            <a:r>
              <a:rPr sz="1800" spc="-5" dirty="0">
                <a:latin typeface="Calibri"/>
                <a:cs typeface="Calibri"/>
              </a:rPr>
              <a:t> adoptó</a:t>
            </a:r>
            <a:r>
              <a:rPr sz="1800" spc="400" dirty="0">
                <a:latin typeface="Calibri"/>
                <a:cs typeface="Calibri"/>
              </a:rPr>
              <a:t> </a:t>
            </a:r>
            <a:r>
              <a:rPr sz="1800" spc="-10" dirty="0">
                <a:latin typeface="Calibri"/>
                <a:cs typeface="Calibri"/>
              </a:rPr>
              <a:t>la </a:t>
            </a:r>
            <a:r>
              <a:rPr sz="1800" spc="-5" dirty="0">
                <a:latin typeface="Calibri"/>
                <a:cs typeface="Calibri"/>
              </a:rPr>
              <a:t> </a:t>
            </a:r>
            <a:r>
              <a:rPr sz="1800" spc="-10" dirty="0">
                <a:latin typeface="Calibri"/>
                <a:cs typeface="Calibri"/>
              </a:rPr>
              <a:t>democracia</a:t>
            </a:r>
            <a:r>
              <a:rPr sz="1800" spc="-5" dirty="0">
                <a:latin typeface="Calibri"/>
                <a:cs typeface="Calibri"/>
              </a:rPr>
              <a:t> </a:t>
            </a:r>
            <a:r>
              <a:rPr sz="1800" spc="-10" dirty="0">
                <a:latin typeface="Calibri"/>
                <a:cs typeface="Calibri"/>
              </a:rPr>
              <a:t>participativa</a:t>
            </a:r>
            <a:r>
              <a:rPr sz="1800" spc="-5" dirty="0">
                <a:latin typeface="Calibri"/>
                <a:cs typeface="Calibri"/>
              </a:rPr>
              <a:t> contemplando</a:t>
            </a:r>
            <a:r>
              <a:rPr sz="1800" dirty="0">
                <a:latin typeface="Calibri"/>
                <a:cs typeface="Calibri"/>
              </a:rPr>
              <a:t> </a:t>
            </a:r>
            <a:r>
              <a:rPr sz="1800" spc="-10" dirty="0">
                <a:latin typeface="Calibri"/>
                <a:cs typeface="Calibri"/>
              </a:rPr>
              <a:t>la </a:t>
            </a:r>
            <a:r>
              <a:rPr sz="1800" spc="-5" dirty="0">
                <a:latin typeface="Calibri"/>
                <a:cs typeface="Calibri"/>
              </a:rPr>
              <a:t> oportunidad</a:t>
            </a:r>
            <a:r>
              <a:rPr sz="1800" dirty="0">
                <a:latin typeface="Calibri"/>
                <a:cs typeface="Calibri"/>
              </a:rPr>
              <a:t> de</a:t>
            </a:r>
            <a:r>
              <a:rPr sz="1800" spc="5" dirty="0">
                <a:latin typeface="Calibri"/>
                <a:cs typeface="Calibri"/>
              </a:rPr>
              <a:t> </a:t>
            </a:r>
            <a:r>
              <a:rPr sz="1800" spc="-10" dirty="0">
                <a:latin typeface="Calibri"/>
                <a:cs typeface="Calibri"/>
              </a:rPr>
              <a:t>controlar</a:t>
            </a:r>
            <a:r>
              <a:rPr sz="1800" spc="-5" dirty="0">
                <a:latin typeface="Calibri"/>
                <a:cs typeface="Calibri"/>
              </a:rPr>
              <a:t> </a:t>
            </a:r>
            <a:r>
              <a:rPr sz="1800" spc="5" dirty="0">
                <a:latin typeface="Calibri"/>
                <a:cs typeface="Calibri"/>
              </a:rPr>
              <a:t>el</a:t>
            </a:r>
            <a:r>
              <a:rPr sz="1800" spc="10" dirty="0">
                <a:latin typeface="Calibri"/>
                <a:cs typeface="Calibri"/>
              </a:rPr>
              <a:t> </a:t>
            </a:r>
            <a:r>
              <a:rPr sz="1800" spc="-10" dirty="0">
                <a:latin typeface="Calibri"/>
                <a:cs typeface="Calibri"/>
              </a:rPr>
              <a:t>ejercicio</a:t>
            </a:r>
            <a:r>
              <a:rPr sz="1800" spc="-5" dirty="0">
                <a:latin typeface="Calibri"/>
                <a:cs typeface="Calibri"/>
              </a:rPr>
              <a:t> </a:t>
            </a:r>
            <a:r>
              <a:rPr sz="1800" dirty="0">
                <a:latin typeface="Calibri"/>
                <a:cs typeface="Calibri"/>
              </a:rPr>
              <a:t>del </a:t>
            </a:r>
            <a:r>
              <a:rPr sz="1800" spc="5" dirty="0">
                <a:latin typeface="Calibri"/>
                <a:cs typeface="Calibri"/>
              </a:rPr>
              <a:t> </a:t>
            </a:r>
            <a:r>
              <a:rPr sz="1800" spc="-5" dirty="0">
                <a:latin typeface="Calibri"/>
                <a:cs typeface="Calibri"/>
              </a:rPr>
              <a:t>poder</a:t>
            </a:r>
            <a:r>
              <a:rPr sz="1800" spc="5" dirty="0">
                <a:latin typeface="Calibri"/>
                <a:cs typeface="Calibri"/>
              </a:rPr>
              <a:t> </a:t>
            </a:r>
            <a:r>
              <a:rPr sz="1800" spc="-5" dirty="0">
                <a:latin typeface="Calibri"/>
                <a:cs typeface="Calibri"/>
              </a:rPr>
              <a:t>por</a:t>
            </a:r>
            <a:r>
              <a:rPr sz="1800" spc="10" dirty="0">
                <a:latin typeface="Calibri"/>
                <a:cs typeface="Calibri"/>
              </a:rPr>
              <a:t> </a:t>
            </a:r>
            <a:r>
              <a:rPr sz="1800" spc="-5" dirty="0">
                <a:latin typeface="Calibri"/>
                <a:cs typeface="Calibri"/>
              </a:rPr>
              <a:t>los</a:t>
            </a:r>
            <a:r>
              <a:rPr sz="1800" dirty="0">
                <a:latin typeface="Calibri"/>
                <a:cs typeface="Calibri"/>
              </a:rPr>
              <a:t> </a:t>
            </a:r>
            <a:r>
              <a:rPr sz="1800" spc="-5" dirty="0">
                <a:latin typeface="Calibri"/>
                <a:cs typeface="Calibri"/>
              </a:rPr>
              <a:t>ciudadanos.</a:t>
            </a:r>
            <a:endParaRPr sz="1800" dirty="0">
              <a:latin typeface="Calibri"/>
              <a:cs typeface="Calibri"/>
            </a:endParaRPr>
          </a:p>
          <a:p>
            <a:pPr>
              <a:lnSpc>
                <a:spcPct val="100000"/>
              </a:lnSpc>
              <a:spcBef>
                <a:spcPts val="25"/>
              </a:spcBef>
            </a:pPr>
            <a:endParaRPr sz="1750" dirty="0">
              <a:latin typeface="Calibri"/>
              <a:cs typeface="Calibri"/>
            </a:endParaRPr>
          </a:p>
          <a:p>
            <a:pPr marL="12700" marR="5080" algn="just">
              <a:lnSpc>
                <a:spcPct val="100000"/>
              </a:lnSpc>
            </a:pPr>
            <a:r>
              <a:rPr sz="1800" spc="-20" dirty="0">
                <a:latin typeface="Calibri"/>
                <a:cs typeface="Calibri"/>
              </a:rPr>
              <a:t>Por </a:t>
            </a:r>
            <a:r>
              <a:rPr sz="1800" spc="-10" dirty="0">
                <a:latin typeface="Calibri"/>
                <a:cs typeface="Calibri"/>
              </a:rPr>
              <a:t>ello, </a:t>
            </a:r>
            <a:r>
              <a:rPr sz="1800" spc="-5" dirty="0">
                <a:latin typeface="Calibri"/>
                <a:cs typeface="Calibri"/>
              </a:rPr>
              <a:t>los gobernantes </a:t>
            </a:r>
            <a:r>
              <a:rPr sz="1800" dirty="0">
                <a:latin typeface="Calibri"/>
                <a:cs typeface="Calibri"/>
              </a:rPr>
              <a:t>deben </a:t>
            </a:r>
            <a:r>
              <a:rPr sz="1800" spc="-10" dirty="0">
                <a:latin typeface="Calibri"/>
                <a:cs typeface="Calibri"/>
              </a:rPr>
              <a:t>abrirse </a:t>
            </a:r>
            <a:r>
              <a:rPr sz="1800" dirty="0">
                <a:latin typeface="Calibri"/>
                <a:cs typeface="Calibri"/>
              </a:rPr>
              <a:t>a </a:t>
            </a:r>
            <a:r>
              <a:rPr sz="1800" spc="-10" dirty="0">
                <a:latin typeface="Calibri"/>
                <a:cs typeface="Calibri"/>
              </a:rPr>
              <a:t>la </a:t>
            </a:r>
            <a:r>
              <a:rPr sz="1800" spc="-5" dirty="0">
                <a:latin typeface="Calibri"/>
                <a:cs typeface="Calibri"/>
              </a:rPr>
              <a:t> inspección</a:t>
            </a:r>
            <a:r>
              <a:rPr sz="1800" dirty="0">
                <a:latin typeface="Calibri"/>
                <a:cs typeface="Calibri"/>
              </a:rPr>
              <a:t> </a:t>
            </a:r>
            <a:r>
              <a:rPr sz="1800" spc="-5" dirty="0">
                <a:latin typeface="Calibri"/>
                <a:cs typeface="Calibri"/>
              </a:rPr>
              <a:t>pública</a:t>
            </a:r>
            <a:r>
              <a:rPr sz="1800" dirty="0">
                <a:latin typeface="Calibri"/>
                <a:cs typeface="Calibri"/>
              </a:rPr>
              <a:t> y</a:t>
            </a:r>
            <a:r>
              <a:rPr sz="1800" spc="5" dirty="0">
                <a:latin typeface="Calibri"/>
                <a:cs typeface="Calibri"/>
              </a:rPr>
              <a:t> </a:t>
            </a:r>
            <a:r>
              <a:rPr sz="1800" spc="-5" dirty="0">
                <a:latin typeface="Calibri"/>
                <a:cs typeface="Calibri"/>
              </a:rPr>
              <a:t>responder</a:t>
            </a:r>
            <a:r>
              <a:rPr sz="1800" dirty="0">
                <a:latin typeface="Calibri"/>
                <a:cs typeface="Calibri"/>
              </a:rPr>
              <a:t> </a:t>
            </a:r>
            <a:r>
              <a:rPr sz="1800" spc="-5" dirty="0">
                <a:latin typeface="Calibri"/>
                <a:cs typeface="Calibri"/>
              </a:rPr>
              <a:t>por</a:t>
            </a:r>
            <a:r>
              <a:rPr sz="1800" spc="400" dirty="0">
                <a:latin typeface="Calibri"/>
                <a:cs typeface="Calibri"/>
              </a:rPr>
              <a:t> </a:t>
            </a:r>
            <a:r>
              <a:rPr sz="1800" dirty="0">
                <a:latin typeface="Calibri"/>
                <a:cs typeface="Calibri"/>
              </a:rPr>
              <a:t>sus </a:t>
            </a:r>
            <a:r>
              <a:rPr sz="1800" spc="-395" dirty="0">
                <a:latin typeface="Calibri"/>
                <a:cs typeface="Calibri"/>
              </a:rPr>
              <a:t> </a:t>
            </a:r>
            <a:r>
              <a:rPr sz="1800" spc="-5" dirty="0">
                <a:latin typeface="Calibri"/>
                <a:cs typeface="Calibri"/>
              </a:rPr>
              <a:t>actos.</a:t>
            </a:r>
            <a:endParaRPr sz="1800" dirty="0">
              <a:latin typeface="Calibri"/>
              <a:cs typeface="Calibri"/>
            </a:endParaRPr>
          </a:p>
        </p:txBody>
      </p:sp>
      <p:sp>
        <p:nvSpPr>
          <p:cNvPr id="8" name="object 8"/>
          <p:cNvSpPr txBox="1"/>
          <p:nvPr/>
        </p:nvSpPr>
        <p:spPr>
          <a:xfrm>
            <a:off x="5980429" y="1293367"/>
            <a:ext cx="5260340" cy="4141470"/>
          </a:xfrm>
          <a:prstGeom prst="rect">
            <a:avLst/>
          </a:prstGeom>
        </p:spPr>
        <p:txBody>
          <a:bodyPr vert="horz" wrap="square" lIns="0" tIns="12700" rIns="0" bIns="0" rtlCol="0">
            <a:spAutoFit/>
          </a:bodyPr>
          <a:lstStyle/>
          <a:p>
            <a:pPr marL="232410">
              <a:lnSpc>
                <a:spcPct val="100000"/>
              </a:lnSpc>
              <a:spcBef>
                <a:spcPts val="100"/>
              </a:spcBef>
            </a:pPr>
            <a:r>
              <a:rPr sz="1800" dirty="0">
                <a:latin typeface="Calibri"/>
                <a:cs typeface="Calibri"/>
              </a:rPr>
              <a:t>Se</a:t>
            </a:r>
            <a:r>
              <a:rPr sz="1800" spc="-5" dirty="0">
                <a:latin typeface="Calibri"/>
                <a:cs typeface="Calibri"/>
              </a:rPr>
              <a:t> </a:t>
            </a:r>
            <a:r>
              <a:rPr sz="1800" spc="-10" dirty="0">
                <a:latin typeface="Calibri"/>
                <a:cs typeface="Calibri"/>
              </a:rPr>
              <a:t>destacan</a:t>
            </a:r>
            <a:r>
              <a:rPr sz="1800" spc="15" dirty="0">
                <a:latin typeface="Calibri"/>
                <a:cs typeface="Calibri"/>
              </a:rPr>
              <a:t> </a:t>
            </a:r>
            <a:r>
              <a:rPr sz="1800" spc="-5" dirty="0">
                <a:latin typeface="Calibri"/>
                <a:cs typeface="Calibri"/>
              </a:rPr>
              <a:t>las</a:t>
            </a:r>
            <a:r>
              <a:rPr sz="1800" dirty="0">
                <a:latin typeface="Calibri"/>
                <a:cs typeface="Calibri"/>
              </a:rPr>
              <a:t> </a:t>
            </a:r>
            <a:r>
              <a:rPr sz="1800" spc="-10" dirty="0">
                <a:latin typeface="Calibri"/>
                <a:cs typeface="Calibri"/>
              </a:rPr>
              <a:t>siguientes</a:t>
            </a:r>
            <a:r>
              <a:rPr sz="1800" spc="5" dirty="0">
                <a:latin typeface="Calibri"/>
                <a:cs typeface="Calibri"/>
              </a:rPr>
              <a:t> </a:t>
            </a:r>
            <a:r>
              <a:rPr sz="1800" spc="-5" dirty="0">
                <a:latin typeface="Calibri"/>
                <a:cs typeface="Calibri"/>
              </a:rPr>
              <a:t>disposiciones</a:t>
            </a:r>
            <a:r>
              <a:rPr sz="1800" spc="10" dirty="0">
                <a:latin typeface="Calibri"/>
                <a:cs typeface="Calibri"/>
              </a:rPr>
              <a:t> </a:t>
            </a:r>
            <a:r>
              <a:rPr sz="1800" spc="-5" dirty="0">
                <a:latin typeface="Calibri"/>
                <a:cs typeface="Calibri"/>
              </a:rPr>
              <a:t>jurídicas:</a:t>
            </a:r>
            <a:endParaRPr sz="1800" dirty="0">
              <a:latin typeface="Calibri"/>
              <a:cs typeface="Calibri"/>
            </a:endParaRPr>
          </a:p>
          <a:p>
            <a:pPr>
              <a:lnSpc>
                <a:spcPct val="100000"/>
              </a:lnSpc>
              <a:spcBef>
                <a:spcPts val="25"/>
              </a:spcBef>
            </a:pPr>
            <a:endParaRPr sz="1750" dirty="0">
              <a:latin typeface="Calibri"/>
              <a:cs typeface="Calibri"/>
            </a:endParaRPr>
          </a:p>
          <a:p>
            <a:pPr marL="518160" marR="224790" indent="-285750" algn="just">
              <a:lnSpc>
                <a:spcPct val="100000"/>
              </a:lnSpc>
              <a:buFont typeface="Wingdings" panose="05000000000000000000" pitchFamily="2" charset="2"/>
              <a:buChar char="Ø"/>
              <a:tabLst>
                <a:tab pos="575945" algn="l"/>
              </a:tabLst>
            </a:pPr>
            <a:r>
              <a:rPr sz="1800" spc="-5" dirty="0">
                <a:latin typeface="Calibri"/>
                <a:cs typeface="Calibri"/>
              </a:rPr>
              <a:t>Ley</a:t>
            </a:r>
            <a:r>
              <a:rPr sz="1800" dirty="0">
                <a:latin typeface="Calibri"/>
                <a:cs typeface="Calibri"/>
              </a:rPr>
              <a:t> </a:t>
            </a:r>
            <a:r>
              <a:rPr sz="1800" spc="-5" dirty="0">
                <a:latin typeface="Calibri"/>
                <a:cs typeface="Calibri"/>
              </a:rPr>
              <a:t>1757</a:t>
            </a:r>
            <a:r>
              <a:rPr sz="1800" dirty="0">
                <a:latin typeface="Calibri"/>
                <a:cs typeface="Calibri"/>
              </a:rPr>
              <a:t> de</a:t>
            </a:r>
            <a:r>
              <a:rPr sz="1800" spc="5" dirty="0">
                <a:latin typeface="Calibri"/>
                <a:cs typeface="Calibri"/>
              </a:rPr>
              <a:t> </a:t>
            </a:r>
            <a:r>
              <a:rPr sz="1800" spc="-5" dirty="0">
                <a:latin typeface="Calibri"/>
                <a:cs typeface="Calibri"/>
              </a:rPr>
              <a:t>2015.</a:t>
            </a:r>
            <a:r>
              <a:rPr sz="1800" dirty="0">
                <a:latin typeface="Calibri"/>
                <a:cs typeface="Calibri"/>
              </a:rPr>
              <a:t> </a:t>
            </a:r>
            <a:r>
              <a:rPr sz="1800" spc="-20" dirty="0">
                <a:latin typeface="Calibri"/>
                <a:cs typeface="Calibri"/>
              </a:rPr>
              <a:t>Por</a:t>
            </a:r>
            <a:r>
              <a:rPr sz="1800" spc="370" dirty="0">
                <a:latin typeface="Calibri"/>
                <a:cs typeface="Calibri"/>
              </a:rPr>
              <a:t> </a:t>
            </a:r>
            <a:r>
              <a:rPr sz="1800" spc="-5" dirty="0">
                <a:latin typeface="Calibri"/>
                <a:cs typeface="Calibri"/>
              </a:rPr>
              <a:t>la</a:t>
            </a:r>
            <a:r>
              <a:rPr sz="1800" dirty="0">
                <a:latin typeface="Calibri"/>
                <a:cs typeface="Calibri"/>
              </a:rPr>
              <a:t> </a:t>
            </a:r>
            <a:r>
              <a:rPr sz="1800" spc="-5" dirty="0">
                <a:latin typeface="Calibri"/>
                <a:cs typeface="Calibri"/>
              </a:rPr>
              <a:t>cual</a:t>
            </a:r>
            <a:r>
              <a:rPr sz="1800" dirty="0">
                <a:latin typeface="Calibri"/>
                <a:cs typeface="Calibri"/>
              </a:rPr>
              <a:t> se</a:t>
            </a:r>
            <a:r>
              <a:rPr sz="1800" spc="5" dirty="0">
                <a:latin typeface="Calibri"/>
                <a:cs typeface="Calibri"/>
              </a:rPr>
              <a:t> </a:t>
            </a:r>
            <a:r>
              <a:rPr sz="1800" spc="-10" dirty="0">
                <a:latin typeface="Calibri"/>
                <a:cs typeface="Calibri"/>
              </a:rPr>
              <a:t>dictan </a:t>
            </a:r>
            <a:r>
              <a:rPr sz="1800" spc="-5" dirty="0">
                <a:latin typeface="Calibri"/>
                <a:cs typeface="Calibri"/>
              </a:rPr>
              <a:t> disposiciones</a:t>
            </a:r>
            <a:r>
              <a:rPr sz="1800" dirty="0">
                <a:latin typeface="Calibri"/>
                <a:cs typeface="Calibri"/>
              </a:rPr>
              <a:t> </a:t>
            </a:r>
            <a:r>
              <a:rPr sz="1800" spc="5" dirty="0">
                <a:latin typeface="Calibri"/>
                <a:cs typeface="Calibri"/>
              </a:rPr>
              <a:t>en</a:t>
            </a:r>
            <a:r>
              <a:rPr sz="1800" spc="10" dirty="0">
                <a:latin typeface="Calibri"/>
                <a:cs typeface="Calibri"/>
              </a:rPr>
              <a:t> </a:t>
            </a:r>
            <a:r>
              <a:rPr sz="1800" spc="-10" dirty="0">
                <a:latin typeface="Calibri"/>
                <a:cs typeface="Calibri"/>
              </a:rPr>
              <a:t>materia</a:t>
            </a:r>
            <a:r>
              <a:rPr sz="1800" spc="-5" dirty="0">
                <a:latin typeface="Calibri"/>
                <a:cs typeface="Calibri"/>
              </a:rPr>
              <a:t> </a:t>
            </a:r>
            <a:r>
              <a:rPr sz="1800" dirty="0">
                <a:latin typeface="Calibri"/>
                <a:cs typeface="Calibri"/>
              </a:rPr>
              <a:t>de</a:t>
            </a:r>
            <a:r>
              <a:rPr sz="1800" spc="5" dirty="0">
                <a:latin typeface="Calibri"/>
                <a:cs typeface="Calibri"/>
              </a:rPr>
              <a:t> </a:t>
            </a:r>
            <a:r>
              <a:rPr sz="1800" spc="-10" dirty="0">
                <a:latin typeface="Calibri"/>
                <a:cs typeface="Calibri"/>
              </a:rPr>
              <a:t>promoción</a:t>
            </a:r>
            <a:r>
              <a:rPr sz="1800" spc="-5" dirty="0">
                <a:latin typeface="Calibri"/>
                <a:cs typeface="Calibri"/>
              </a:rPr>
              <a:t> </a:t>
            </a:r>
            <a:r>
              <a:rPr sz="1800" dirty="0">
                <a:latin typeface="Calibri"/>
                <a:cs typeface="Calibri"/>
              </a:rPr>
              <a:t>y </a:t>
            </a:r>
            <a:r>
              <a:rPr sz="1800" spc="5" dirty="0">
                <a:latin typeface="Calibri"/>
                <a:cs typeface="Calibri"/>
              </a:rPr>
              <a:t> </a:t>
            </a:r>
            <a:r>
              <a:rPr sz="1800" spc="-10" dirty="0">
                <a:latin typeface="Calibri"/>
                <a:cs typeface="Calibri"/>
              </a:rPr>
              <a:t>protección</a:t>
            </a:r>
            <a:r>
              <a:rPr sz="1800" spc="-5" dirty="0">
                <a:latin typeface="Calibri"/>
                <a:cs typeface="Calibri"/>
              </a:rPr>
              <a:t> </a:t>
            </a:r>
            <a:r>
              <a:rPr sz="1800" dirty="0">
                <a:latin typeface="Calibri"/>
                <a:cs typeface="Calibri"/>
              </a:rPr>
              <a:t>del</a:t>
            </a:r>
            <a:r>
              <a:rPr sz="1800" spc="5" dirty="0">
                <a:latin typeface="Calibri"/>
                <a:cs typeface="Calibri"/>
              </a:rPr>
              <a:t> </a:t>
            </a:r>
            <a:r>
              <a:rPr sz="1800" spc="-5" dirty="0">
                <a:latin typeface="Calibri"/>
                <a:cs typeface="Calibri"/>
              </a:rPr>
              <a:t>derecho</a:t>
            </a:r>
            <a:r>
              <a:rPr sz="1800" dirty="0">
                <a:latin typeface="Calibri"/>
                <a:cs typeface="Calibri"/>
              </a:rPr>
              <a:t> a</a:t>
            </a:r>
            <a:r>
              <a:rPr sz="1800" spc="5" dirty="0">
                <a:latin typeface="Calibri"/>
                <a:cs typeface="Calibri"/>
              </a:rPr>
              <a:t> </a:t>
            </a:r>
            <a:r>
              <a:rPr sz="1800" dirty="0">
                <a:latin typeface="Calibri"/>
                <a:cs typeface="Calibri"/>
              </a:rPr>
              <a:t>la</a:t>
            </a:r>
            <a:r>
              <a:rPr sz="1800" spc="5" dirty="0">
                <a:latin typeface="Calibri"/>
                <a:cs typeface="Calibri"/>
              </a:rPr>
              <a:t> </a:t>
            </a:r>
            <a:r>
              <a:rPr sz="1800" spc="-5" dirty="0">
                <a:latin typeface="Calibri"/>
                <a:cs typeface="Calibri"/>
              </a:rPr>
              <a:t>participación </a:t>
            </a:r>
            <a:r>
              <a:rPr sz="1800" dirty="0">
                <a:latin typeface="Calibri"/>
                <a:cs typeface="Calibri"/>
              </a:rPr>
              <a:t> </a:t>
            </a:r>
            <a:r>
              <a:rPr sz="1800" spc="-10" dirty="0">
                <a:latin typeface="Calibri"/>
                <a:cs typeface="Calibri"/>
              </a:rPr>
              <a:t>democrática.</a:t>
            </a:r>
            <a:endParaRPr sz="1800" dirty="0">
              <a:latin typeface="Calibri"/>
              <a:cs typeface="Calibri"/>
            </a:endParaRPr>
          </a:p>
          <a:p>
            <a:pPr>
              <a:lnSpc>
                <a:spcPct val="100000"/>
              </a:lnSpc>
              <a:spcBef>
                <a:spcPts val="25"/>
              </a:spcBef>
              <a:buFont typeface="Calibri"/>
              <a:buAutoNum type="arabicPeriod"/>
            </a:pPr>
            <a:endParaRPr sz="1750" dirty="0">
              <a:latin typeface="Calibri"/>
              <a:cs typeface="Calibri"/>
            </a:endParaRPr>
          </a:p>
          <a:p>
            <a:pPr marL="518160" marR="224790" indent="-285750" algn="just">
              <a:lnSpc>
                <a:spcPct val="100000"/>
              </a:lnSpc>
              <a:buFont typeface="Wingdings" panose="05000000000000000000" pitchFamily="2" charset="2"/>
              <a:buChar char="Ø"/>
              <a:tabLst>
                <a:tab pos="575945" algn="l"/>
              </a:tabLst>
            </a:pPr>
            <a:r>
              <a:rPr sz="1800" spc="-5" dirty="0">
                <a:latin typeface="Calibri"/>
                <a:cs typeface="Calibri"/>
              </a:rPr>
              <a:t>Documento </a:t>
            </a:r>
            <a:r>
              <a:rPr sz="1800" spc="-10" dirty="0">
                <a:latin typeface="Calibri"/>
                <a:cs typeface="Calibri"/>
              </a:rPr>
              <a:t>CONPES </a:t>
            </a:r>
            <a:r>
              <a:rPr sz="1800" spc="-5" dirty="0">
                <a:latin typeface="Calibri"/>
                <a:cs typeface="Calibri"/>
              </a:rPr>
              <a:t>3654 </a:t>
            </a:r>
            <a:r>
              <a:rPr sz="1800" dirty="0">
                <a:latin typeface="Calibri"/>
                <a:cs typeface="Calibri"/>
              </a:rPr>
              <a:t>de 2010. </a:t>
            </a:r>
            <a:r>
              <a:rPr sz="1800" spc="-10" dirty="0">
                <a:latin typeface="Calibri"/>
                <a:cs typeface="Calibri"/>
              </a:rPr>
              <a:t>Política </a:t>
            </a:r>
            <a:r>
              <a:rPr sz="1800" dirty="0">
                <a:latin typeface="Calibri"/>
                <a:cs typeface="Calibri"/>
              </a:rPr>
              <a:t>de </a:t>
            </a:r>
            <a:r>
              <a:rPr sz="1800" spc="5" dirty="0">
                <a:latin typeface="Calibri"/>
                <a:cs typeface="Calibri"/>
              </a:rPr>
              <a:t> </a:t>
            </a:r>
            <a:r>
              <a:rPr sz="1800" spc="-10" dirty="0">
                <a:latin typeface="Calibri"/>
                <a:cs typeface="Calibri"/>
              </a:rPr>
              <a:t>Rendición </a:t>
            </a:r>
            <a:r>
              <a:rPr sz="1800" dirty="0">
                <a:latin typeface="Calibri"/>
                <a:cs typeface="Calibri"/>
              </a:rPr>
              <a:t>de </a:t>
            </a:r>
            <a:r>
              <a:rPr sz="1800" spc="-5" dirty="0">
                <a:latin typeface="Calibri"/>
                <a:cs typeface="Calibri"/>
              </a:rPr>
              <a:t>Cuentas </a:t>
            </a:r>
            <a:r>
              <a:rPr sz="1800" dirty="0">
                <a:latin typeface="Calibri"/>
                <a:cs typeface="Calibri"/>
              </a:rPr>
              <a:t>de </a:t>
            </a:r>
            <a:r>
              <a:rPr sz="1800" spc="-5" dirty="0">
                <a:latin typeface="Calibri"/>
                <a:cs typeface="Calibri"/>
              </a:rPr>
              <a:t>la </a:t>
            </a:r>
            <a:r>
              <a:rPr sz="1800" dirty="0">
                <a:latin typeface="Calibri"/>
                <a:cs typeface="Calibri"/>
              </a:rPr>
              <a:t>Rama </a:t>
            </a:r>
            <a:r>
              <a:rPr sz="1800" spc="-10" dirty="0">
                <a:latin typeface="Calibri"/>
                <a:cs typeface="Calibri"/>
              </a:rPr>
              <a:t>Ejecutiva </a:t>
            </a:r>
            <a:r>
              <a:rPr sz="1800" dirty="0">
                <a:latin typeface="Calibri"/>
                <a:cs typeface="Calibri"/>
              </a:rPr>
              <a:t>del </a:t>
            </a:r>
            <a:r>
              <a:rPr sz="1800" spc="5" dirty="0">
                <a:latin typeface="Calibri"/>
                <a:cs typeface="Calibri"/>
              </a:rPr>
              <a:t> </a:t>
            </a:r>
            <a:r>
              <a:rPr sz="1800" spc="-10" dirty="0">
                <a:latin typeface="Calibri"/>
                <a:cs typeface="Calibri"/>
              </a:rPr>
              <a:t>Orden</a:t>
            </a:r>
            <a:r>
              <a:rPr sz="1800" spc="10" dirty="0">
                <a:latin typeface="Calibri"/>
                <a:cs typeface="Calibri"/>
              </a:rPr>
              <a:t> </a:t>
            </a:r>
            <a:r>
              <a:rPr sz="1800" spc="-5" dirty="0">
                <a:latin typeface="Calibri"/>
                <a:cs typeface="Calibri"/>
              </a:rPr>
              <a:t>Nacional.</a:t>
            </a:r>
            <a:endParaRPr sz="1800" dirty="0">
              <a:latin typeface="Calibri"/>
              <a:cs typeface="Calibri"/>
            </a:endParaRPr>
          </a:p>
          <a:p>
            <a:pPr>
              <a:lnSpc>
                <a:spcPct val="100000"/>
              </a:lnSpc>
              <a:spcBef>
                <a:spcPts val="25"/>
              </a:spcBef>
              <a:buFont typeface="Calibri"/>
              <a:buAutoNum type="arabicPeriod"/>
            </a:pPr>
            <a:endParaRPr sz="1750" dirty="0">
              <a:latin typeface="Calibri"/>
              <a:cs typeface="Calibri"/>
            </a:endParaRPr>
          </a:p>
          <a:p>
            <a:pPr marL="518160" marR="224790" indent="-285750" algn="just">
              <a:lnSpc>
                <a:spcPct val="100000"/>
              </a:lnSpc>
              <a:buFont typeface="Wingdings" panose="05000000000000000000" pitchFamily="2" charset="2"/>
              <a:buChar char="Ø"/>
              <a:tabLst>
                <a:tab pos="575945" algn="l"/>
              </a:tabLst>
            </a:pPr>
            <a:r>
              <a:rPr sz="1800" spc="-5" dirty="0">
                <a:latin typeface="Calibri"/>
                <a:cs typeface="Calibri"/>
              </a:rPr>
              <a:t>Ley 1712 </a:t>
            </a:r>
            <a:r>
              <a:rPr sz="1800" dirty="0">
                <a:latin typeface="Calibri"/>
                <a:cs typeface="Calibri"/>
              </a:rPr>
              <a:t>de 2014: </a:t>
            </a:r>
            <a:r>
              <a:rPr sz="1800" spc="-15" dirty="0">
                <a:latin typeface="Calibri"/>
                <a:cs typeface="Calibri"/>
              </a:rPr>
              <a:t>Transparencia </a:t>
            </a:r>
            <a:r>
              <a:rPr sz="1800" dirty="0">
                <a:latin typeface="Calibri"/>
                <a:cs typeface="Calibri"/>
              </a:rPr>
              <a:t>y </a:t>
            </a:r>
            <a:r>
              <a:rPr sz="1800" spc="-5" dirty="0">
                <a:latin typeface="Calibri"/>
                <a:cs typeface="Calibri"/>
              </a:rPr>
              <a:t>Derecho </a:t>
            </a:r>
            <a:r>
              <a:rPr sz="1800" dirty="0">
                <a:latin typeface="Calibri"/>
                <a:cs typeface="Calibri"/>
              </a:rPr>
              <a:t>de </a:t>
            </a:r>
            <a:r>
              <a:rPr sz="1800" spc="5" dirty="0">
                <a:latin typeface="Calibri"/>
                <a:cs typeface="Calibri"/>
              </a:rPr>
              <a:t> </a:t>
            </a:r>
            <a:r>
              <a:rPr sz="1800" spc="-5" dirty="0">
                <a:latin typeface="Calibri"/>
                <a:cs typeface="Calibri"/>
              </a:rPr>
              <a:t>Acceso </a:t>
            </a:r>
            <a:r>
              <a:rPr sz="1800" dirty="0">
                <a:latin typeface="Calibri"/>
                <a:cs typeface="Calibri"/>
              </a:rPr>
              <a:t>a</a:t>
            </a:r>
            <a:r>
              <a:rPr sz="1800" spc="10" dirty="0">
                <a:latin typeface="Calibri"/>
                <a:cs typeface="Calibri"/>
              </a:rPr>
              <a:t> </a:t>
            </a:r>
            <a:r>
              <a:rPr sz="1800" spc="-5" dirty="0">
                <a:latin typeface="Calibri"/>
                <a:cs typeface="Calibri"/>
              </a:rPr>
              <a:t>la</a:t>
            </a:r>
            <a:r>
              <a:rPr sz="1800" dirty="0">
                <a:latin typeface="Calibri"/>
                <a:cs typeface="Calibri"/>
              </a:rPr>
              <a:t> </a:t>
            </a:r>
            <a:r>
              <a:rPr sz="1800" spc="-10" dirty="0">
                <a:latin typeface="Calibri"/>
                <a:cs typeface="Calibri"/>
              </a:rPr>
              <a:t>Información</a:t>
            </a:r>
            <a:r>
              <a:rPr sz="1800" spc="15" dirty="0">
                <a:latin typeface="Calibri"/>
                <a:cs typeface="Calibri"/>
              </a:rPr>
              <a:t> </a:t>
            </a:r>
            <a:r>
              <a:rPr sz="1800" spc="-10" dirty="0">
                <a:latin typeface="Calibri"/>
                <a:cs typeface="Calibri"/>
              </a:rPr>
              <a:t>Pública.</a:t>
            </a:r>
            <a:endParaRPr sz="1800" dirty="0">
              <a:latin typeface="Calibri"/>
              <a:cs typeface="Calibri"/>
            </a:endParaRPr>
          </a:p>
          <a:p>
            <a:pPr>
              <a:lnSpc>
                <a:spcPct val="100000"/>
              </a:lnSpc>
              <a:spcBef>
                <a:spcPts val="25"/>
              </a:spcBef>
              <a:buFont typeface="Calibri"/>
              <a:buAutoNum type="arabicPeriod"/>
            </a:pPr>
            <a:endParaRPr sz="1750" dirty="0">
              <a:latin typeface="Calibri"/>
              <a:cs typeface="Calibri"/>
            </a:endParaRPr>
          </a:p>
          <a:p>
            <a:pPr marL="517525" indent="-285750">
              <a:lnSpc>
                <a:spcPct val="100000"/>
              </a:lnSpc>
              <a:buFont typeface="Wingdings" panose="05000000000000000000" pitchFamily="2" charset="2"/>
              <a:buChar char="Ø"/>
              <a:tabLst>
                <a:tab pos="575310" algn="l"/>
                <a:tab pos="575945" algn="l"/>
              </a:tabLst>
            </a:pPr>
            <a:r>
              <a:rPr sz="1800" spc="-5" dirty="0">
                <a:latin typeface="Calibri"/>
                <a:cs typeface="Calibri"/>
              </a:rPr>
              <a:t>Ley</a:t>
            </a:r>
            <a:r>
              <a:rPr sz="1800" spc="15" dirty="0">
                <a:latin typeface="Calibri"/>
                <a:cs typeface="Calibri"/>
              </a:rPr>
              <a:t> </a:t>
            </a:r>
            <a:r>
              <a:rPr sz="1800" spc="-5" dirty="0">
                <a:latin typeface="Calibri"/>
                <a:cs typeface="Calibri"/>
              </a:rPr>
              <a:t>1474</a:t>
            </a:r>
            <a:r>
              <a:rPr sz="1800" dirty="0">
                <a:latin typeface="Calibri"/>
                <a:cs typeface="Calibri"/>
              </a:rPr>
              <a:t> de</a:t>
            </a:r>
            <a:r>
              <a:rPr sz="1800" spc="15" dirty="0">
                <a:latin typeface="Calibri"/>
                <a:cs typeface="Calibri"/>
              </a:rPr>
              <a:t> </a:t>
            </a:r>
            <a:r>
              <a:rPr sz="1800" spc="-5" dirty="0">
                <a:latin typeface="Calibri"/>
                <a:cs typeface="Calibri"/>
              </a:rPr>
              <a:t>2011:</a:t>
            </a:r>
            <a:r>
              <a:rPr sz="1800" spc="15" dirty="0">
                <a:latin typeface="Calibri"/>
                <a:cs typeface="Calibri"/>
              </a:rPr>
              <a:t> </a:t>
            </a:r>
            <a:r>
              <a:rPr sz="1800" spc="-15" dirty="0">
                <a:latin typeface="Calibri"/>
                <a:cs typeface="Calibri"/>
              </a:rPr>
              <a:t>Estatuto </a:t>
            </a:r>
            <a:r>
              <a:rPr sz="1800" spc="-10" dirty="0">
                <a:latin typeface="Calibri"/>
                <a:cs typeface="Calibri"/>
              </a:rPr>
              <a:t>Anticorrupción.</a:t>
            </a:r>
            <a:endParaRPr sz="1800" dirty="0">
              <a:latin typeface="Calibri"/>
              <a:cs typeface="Calibri"/>
            </a:endParaRPr>
          </a:p>
        </p:txBody>
      </p:sp>
      <p:pic>
        <p:nvPicPr>
          <p:cNvPr id="9" name="object 9"/>
          <p:cNvPicPr/>
          <p:nvPr/>
        </p:nvPicPr>
        <p:blipFill>
          <a:blip r:embed="rId2" cstate="print"/>
          <a:stretch>
            <a:fillRect/>
          </a:stretch>
        </p:blipFill>
        <p:spPr>
          <a:xfrm>
            <a:off x="89915" y="5593079"/>
            <a:ext cx="928116" cy="1037844"/>
          </a:xfrm>
          <a:prstGeom prst="rect">
            <a:avLst/>
          </a:prstGeom>
        </p:spPr>
      </p:pic>
      <p:pic>
        <p:nvPicPr>
          <p:cNvPr id="10" name="object 10"/>
          <p:cNvPicPr/>
          <p:nvPr/>
        </p:nvPicPr>
        <p:blipFill>
          <a:blip r:embed="rId3" cstate="print"/>
          <a:stretch>
            <a:fillRect/>
          </a:stretch>
        </p:blipFill>
        <p:spPr>
          <a:xfrm>
            <a:off x="11434571" y="5513832"/>
            <a:ext cx="608076" cy="955548"/>
          </a:xfrm>
          <a:prstGeom prst="rect">
            <a:avLst/>
          </a:prstGeom>
        </p:spPr>
      </p:pic>
      <p:sp>
        <p:nvSpPr>
          <p:cNvPr id="11" name="object 11"/>
          <p:cNvSpPr txBox="1"/>
          <p:nvPr/>
        </p:nvSpPr>
        <p:spPr>
          <a:xfrm>
            <a:off x="11501372" y="6465977"/>
            <a:ext cx="427355" cy="142875"/>
          </a:xfrm>
          <a:prstGeom prst="rect">
            <a:avLst/>
          </a:prstGeom>
        </p:spPr>
        <p:txBody>
          <a:bodyPr vert="horz" wrap="square" lIns="0" tIns="6350" rIns="0" bIns="0" rtlCol="0">
            <a:spAutoFit/>
          </a:bodyPr>
          <a:lstStyle/>
          <a:p>
            <a:pPr marL="12700">
              <a:lnSpc>
                <a:spcPct val="100000"/>
              </a:lnSpc>
              <a:spcBef>
                <a:spcPts val="50"/>
              </a:spcBef>
            </a:pPr>
            <a:r>
              <a:rPr sz="800" spc="-95" dirty="0">
                <a:latin typeface="Arial MT"/>
                <a:cs typeface="Arial MT"/>
              </a:rPr>
              <a:t>S</a:t>
            </a:r>
            <a:r>
              <a:rPr sz="800" spc="-105" dirty="0">
                <a:latin typeface="Arial MT"/>
                <a:cs typeface="Arial MT"/>
              </a:rPr>
              <a:t>C</a:t>
            </a:r>
            <a:r>
              <a:rPr sz="800" spc="-55" dirty="0">
                <a:latin typeface="Arial MT"/>
                <a:cs typeface="Arial MT"/>
              </a:rPr>
              <a:t> </a:t>
            </a:r>
            <a:r>
              <a:rPr sz="800" spc="-80" dirty="0">
                <a:latin typeface="Arial MT"/>
                <a:cs typeface="Arial MT"/>
              </a:rPr>
              <a:t>410</a:t>
            </a:r>
            <a:r>
              <a:rPr sz="800" spc="-75" dirty="0">
                <a:latin typeface="Arial MT"/>
                <a:cs typeface="Arial MT"/>
              </a:rPr>
              <a:t>0</a:t>
            </a:r>
            <a:r>
              <a:rPr sz="800" spc="-55" dirty="0">
                <a:latin typeface="Arial MT"/>
                <a:cs typeface="Arial MT"/>
              </a:rPr>
              <a:t>-</a:t>
            </a:r>
            <a:r>
              <a:rPr sz="800" spc="-80" dirty="0">
                <a:latin typeface="Arial MT"/>
                <a:cs typeface="Arial MT"/>
              </a:rPr>
              <a:t>1</a:t>
            </a:r>
            <a:endParaRPr sz="800">
              <a:latin typeface="Arial MT"/>
              <a:cs typeface="Arial MT"/>
            </a:endParaRPr>
          </a:p>
        </p:txBody>
      </p:sp>
      <p:sp>
        <p:nvSpPr>
          <p:cNvPr id="12" name="object 4"/>
          <p:cNvSpPr/>
          <p:nvPr/>
        </p:nvSpPr>
        <p:spPr>
          <a:xfrm flipV="1">
            <a:off x="1317320" y="2342299"/>
            <a:ext cx="3962400" cy="89262"/>
          </a:xfrm>
          <a:custGeom>
            <a:avLst/>
            <a:gdLst/>
            <a:ahLst/>
            <a:cxnLst/>
            <a:rect l="l" t="t" r="r" b="b"/>
            <a:pathLst>
              <a:path w="6067425">
                <a:moveTo>
                  <a:pt x="0" y="0"/>
                </a:moveTo>
                <a:lnTo>
                  <a:pt x="6067171" y="0"/>
                </a:lnTo>
              </a:path>
            </a:pathLst>
          </a:custGeom>
          <a:ln w="38100">
            <a:solidFill>
              <a:srgbClr val="000000"/>
            </a:solidFill>
          </a:ln>
        </p:spPr>
        <p:txBody>
          <a:bodyPr wrap="square" lIns="0" tIns="0" rIns="0" bIns="0" rtlCol="0"/>
          <a:lstStyle/>
          <a:p>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71245" y="705358"/>
            <a:ext cx="9444990" cy="998855"/>
          </a:xfrm>
          <a:prstGeom prst="rect">
            <a:avLst/>
          </a:prstGeom>
          <a:solidFill>
            <a:srgbClr val="FDEA2A"/>
          </a:solidFill>
        </p:spPr>
        <p:txBody>
          <a:bodyPr vert="horz" wrap="square" lIns="0" tIns="1905" rIns="0" bIns="0" rtlCol="0">
            <a:spAutoFit/>
          </a:bodyPr>
          <a:lstStyle/>
          <a:p>
            <a:pPr>
              <a:lnSpc>
                <a:spcPct val="100000"/>
              </a:lnSpc>
              <a:spcBef>
                <a:spcPts val="15"/>
              </a:spcBef>
            </a:pPr>
            <a:endParaRPr sz="2200" dirty="0">
              <a:latin typeface="Times New Roman"/>
              <a:cs typeface="Times New Roman"/>
            </a:endParaRPr>
          </a:p>
          <a:p>
            <a:pPr marL="446405">
              <a:lnSpc>
                <a:spcPct val="100000"/>
              </a:lnSpc>
            </a:pPr>
            <a:r>
              <a:rPr sz="2200" b="1" spc="-10" dirty="0">
                <a:latin typeface="Arial"/>
                <a:cs typeface="Arial"/>
              </a:rPr>
              <a:t>PROGRAMAS</a:t>
            </a:r>
            <a:r>
              <a:rPr sz="2200" b="1" spc="40" dirty="0">
                <a:latin typeface="Arial"/>
                <a:cs typeface="Arial"/>
              </a:rPr>
              <a:t> </a:t>
            </a:r>
            <a:r>
              <a:rPr sz="2200" b="1" spc="-10" dirty="0">
                <a:latin typeface="Arial"/>
                <a:cs typeface="Arial"/>
              </a:rPr>
              <a:t>DE</a:t>
            </a:r>
            <a:r>
              <a:rPr sz="2200" b="1" dirty="0">
                <a:latin typeface="Arial"/>
                <a:cs typeface="Arial"/>
              </a:rPr>
              <a:t> </a:t>
            </a:r>
            <a:r>
              <a:rPr sz="2200" b="1" spc="-10" dirty="0">
                <a:latin typeface="Arial"/>
                <a:cs typeface="Arial"/>
              </a:rPr>
              <a:t>PROMOCIÓN</a:t>
            </a:r>
            <a:r>
              <a:rPr sz="2200" b="1" spc="45" dirty="0">
                <a:latin typeface="Arial"/>
                <a:cs typeface="Arial"/>
              </a:rPr>
              <a:t> </a:t>
            </a:r>
            <a:r>
              <a:rPr sz="2200" b="1" spc="-5" dirty="0">
                <a:latin typeface="Arial"/>
                <a:cs typeface="Arial"/>
              </a:rPr>
              <a:t>– CONTRALORES</a:t>
            </a:r>
            <a:r>
              <a:rPr sz="2200" b="1" spc="40" dirty="0">
                <a:latin typeface="Arial"/>
                <a:cs typeface="Arial"/>
              </a:rPr>
              <a:t> </a:t>
            </a:r>
            <a:r>
              <a:rPr sz="2200" b="1" spc="-5" dirty="0">
                <a:latin typeface="Arial"/>
                <a:cs typeface="Arial"/>
              </a:rPr>
              <a:t>ESCOLARES</a:t>
            </a:r>
            <a:endParaRPr sz="2200" dirty="0">
              <a:latin typeface="Arial"/>
              <a:cs typeface="Arial"/>
            </a:endParaRPr>
          </a:p>
        </p:txBody>
      </p:sp>
      <p:sp>
        <p:nvSpPr>
          <p:cNvPr id="3" name="object 3"/>
          <p:cNvSpPr txBox="1"/>
          <p:nvPr/>
        </p:nvSpPr>
        <p:spPr>
          <a:xfrm>
            <a:off x="1957926" y="5174983"/>
            <a:ext cx="7573645" cy="1305486"/>
          </a:xfrm>
          <a:prstGeom prst="rect">
            <a:avLst/>
          </a:prstGeom>
        </p:spPr>
        <p:txBody>
          <a:bodyPr vert="horz" wrap="square" lIns="0" tIns="12700" rIns="0" bIns="0" rtlCol="0">
            <a:spAutoFit/>
          </a:bodyPr>
          <a:lstStyle/>
          <a:p>
            <a:pPr marL="12700" marR="5080" algn="just">
              <a:lnSpc>
                <a:spcPct val="100000"/>
              </a:lnSpc>
              <a:spcBef>
                <a:spcPts val="100"/>
              </a:spcBef>
            </a:pPr>
            <a:r>
              <a:rPr sz="1400" spc="-5" dirty="0">
                <a:latin typeface="Verdana" panose="020B0604030504040204" pitchFamily="34" charset="0"/>
                <a:ea typeface="Verdana" panose="020B0604030504040204" pitchFamily="34" charset="0"/>
                <a:cs typeface="Arial MT"/>
              </a:rPr>
              <a:t>En </a:t>
            </a:r>
            <a:r>
              <a:rPr sz="1400" spc="-10" dirty="0" err="1">
                <a:latin typeface="Verdana" panose="020B0604030504040204" pitchFamily="34" charset="0"/>
                <a:ea typeface="Verdana" panose="020B0604030504040204" pitchFamily="34" charset="0"/>
                <a:cs typeface="Arial MT"/>
              </a:rPr>
              <a:t>cumplimiento</a:t>
            </a:r>
            <a:r>
              <a:rPr sz="1400" spc="-10" dirty="0">
                <a:latin typeface="Verdana" panose="020B0604030504040204" pitchFamily="34" charset="0"/>
                <a:ea typeface="Verdana" panose="020B0604030504040204" pitchFamily="34" charset="0"/>
                <a:cs typeface="Arial MT"/>
              </a:rPr>
              <a:t> de</a:t>
            </a:r>
            <a:r>
              <a:rPr lang="es-CO" sz="1400" spc="-10" dirty="0">
                <a:latin typeface="Verdana" panose="020B0604030504040204" pitchFamily="34" charset="0"/>
                <a:ea typeface="Verdana" panose="020B0604030504040204" pitchFamily="34" charset="0"/>
                <a:cs typeface="Arial MT"/>
              </a:rPr>
              <a:t> </a:t>
            </a:r>
            <a:r>
              <a:rPr sz="1400" spc="-5" dirty="0">
                <a:latin typeface="Verdana" panose="020B0604030504040204" pitchFamily="34" charset="0"/>
                <a:ea typeface="Verdana" panose="020B0604030504040204" pitchFamily="34" charset="0"/>
                <a:cs typeface="Arial MT"/>
              </a:rPr>
              <a:t> </a:t>
            </a:r>
            <a:r>
              <a:rPr sz="1400" spc="-10" dirty="0">
                <a:latin typeface="Verdana" panose="020B0604030504040204" pitchFamily="34" charset="0"/>
                <a:ea typeface="Verdana" panose="020B0604030504040204" pitchFamily="34" charset="0"/>
                <a:cs typeface="Arial MT"/>
              </a:rPr>
              <a:t>funciones, de la </a:t>
            </a:r>
            <a:r>
              <a:rPr sz="1400" spc="-5" dirty="0">
                <a:latin typeface="Verdana" panose="020B0604030504040204" pitchFamily="34" charset="0"/>
                <a:ea typeface="Verdana" panose="020B0604030504040204" pitchFamily="34" charset="0"/>
                <a:cs typeface="Arial MT"/>
              </a:rPr>
              <a:t>ley 2195 </a:t>
            </a:r>
            <a:r>
              <a:rPr sz="1400" dirty="0">
                <a:latin typeface="Verdana" panose="020B0604030504040204" pitchFamily="34" charset="0"/>
                <a:ea typeface="Verdana" panose="020B0604030504040204" pitchFamily="34" charset="0"/>
                <a:cs typeface="Arial MT"/>
              </a:rPr>
              <a:t>de </a:t>
            </a:r>
            <a:r>
              <a:rPr sz="1400" spc="-10" dirty="0">
                <a:latin typeface="Verdana" panose="020B0604030504040204" pitchFamily="34" charset="0"/>
                <a:ea typeface="Verdana" panose="020B0604030504040204" pitchFamily="34" charset="0"/>
                <a:cs typeface="Arial MT"/>
              </a:rPr>
              <a:t>2022, mediante </a:t>
            </a:r>
            <a:r>
              <a:rPr sz="1400" dirty="0">
                <a:latin typeface="Verdana" panose="020B0604030504040204" pitchFamily="34" charset="0"/>
                <a:ea typeface="Verdana" panose="020B0604030504040204" pitchFamily="34" charset="0"/>
                <a:cs typeface="Arial MT"/>
              </a:rPr>
              <a:t>la </a:t>
            </a:r>
            <a:r>
              <a:rPr sz="1400" spc="-5" dirty="0">
                <a:latin typeface="Verdana" panose="020B0604030504040204" pitchFamily="34" charset="0"/>
                <a:ea typeface="Verdana" panose="020B0604030504040204" pitchFamily="34" charset="0"/>
                <a:cs typeface="Arial MT"/>
              </a:rPr>
              <a:t>cual se crea </a:t>
            </a:r>
            <a:r>
              <a:rPr sz="1400" spc="-10" dirty="0">
                <a:latin typeface="Verdana" panose="020B0604030504040204" pitchFamily="34" charset="0"/>
                <a:ea typeface="Verdana" panose="020B0604030504040204" pitchFamily="34" charset="0"/>
                <a:cs typeface="Arial MT"/>
              </a:rPr>
              <a:t>la </a:t>
            </a:r>
            <a:r>
              <a:rPr sz="1400" spc="-5" dirty="0">
                <a:latin typeface="Verdana" panose="020B0604030504040204" pitchFamily="34" charset="0"/>
                <a:ea typeface="Verdana" panose="020B0604030504040204" pitchFamily="34" charset="0"/>
                <a:cs typeface="Arial MT"/>
              </a:rPr>
              <a:t>ﬁgura de </a:t>
            </a:r>
            <a:r>
              <a:rPr sz="1400" dirty="0">
                <a:latin typeface="Verdana" panose="020B0604030504040204" pitchFamily="34" charset="0"/>
                <a:ea typeface="Verdana" panose="020B0604030504040204" pitchFamily="34" charset="0"/>
                <a:cs typeface="Arial MT"/>
              </a:rPr>
              <a:t> </a:t>
            </a:r>
            <a:r>
              <a:rPr sz="1400" spc="-5" dirty="0">
                <a:latin typeface="Verdana" panose="020B0604030504040204" pitchFamily="34" charset="0"/>
                <a:ea typeface="Verdana" panose="020B0604030504040204" pitchFamily="34" charset="0"/>
                <a:cs typeface="Arial MT"/>
              </a:rPr>
              <a:t>Contralor </a:t>
            </a:r>
            <a:r>
              <a:rPr sz="1400" spc="-15" dirty="0">
                <a:latin typeface="Verdana" panose="020B0604030504040204" pitchFamily="34" charset="0"/>
                <a:ea typeface="Verdana" panose="020B0604030504040204" pitchFamily="34" charset="0"/>
                <a:cs typeface="Arial MT"/>
              </a:rPr>
              <a:t>Escolar, </a:t>
            </a:r>
            <a:r>
              <a:rPr lang="es-CO" sz="1400" spc="-15" dirty="0">
                <a:latin typeface="Verdana" panose="020B0604030504040204" pitchFamily="34" charset="0"/>
                <a:ea typeface="Verdana" panose="020B0604030504040204" pitchFamily="34" charset="0"/>
                <a:cs typeface="Arial MT"/>
              </a:rPr>
              <a:t>se </a:t>
            </a:r>
            <a:r>
              <a:rPr lang="es-CO" sz="1400" i="0" dirty="0">
                <a:effectLst/>
                <a:latin typeface="Verdana" panose="020B0604030504040204" pitchFamily="34" charset="0"/>
                <a:ea typeface="Verdana" panose="020B0604030504040204" pitchFamily="34" charset="0"/>
              </a:rPr>
              <a:t>realizó la Posesión Protocolaria de Contralores Escolares de las Instituciones Educativas Públicas y Privadas del Distrito de Barrancabermeja; Dentro   del   evento se socializó la ley 2195 del 2022, siendo un componente importante para promover y fortalecer el control social en la gestión educativa, en especial, la intervención de los jóvenes en la participación ciudadana.</a:t>
            </a:r>
            <a:endParaRPr sz="1400" dirty="0">
              <a:latin typeface="Verdana" panose="020B0604030504040204" pitchFamily="34" charset="0"/>
              <a:ea typeface="Verdana" panose="020B0604030504040204" pitchFamily="34" charset="0"/>
              <a:cs typeface="Arial MT"/>
            </a:endParaRPr>
          </a:p>
        </p:txBody>
      </p:sp>
      <p:sp>
        <p:nvSpPr>
          <p:cNvPr id="4" name="object 4"/>
          <p:cNvSpPr txBox="1"/>
          <p:nvPr/>
        </p:nvSpPr>
        <p:spPr>
          <a:xfrm>
            <a:off x="2468149" y="1859568"/>
            <a:ext cx="6705600" cy="566822"/>
          </a:xfrm>
          <a:prstGeom prst="rect">
            <a:avLst/>
          </a:prstGeom>
        </p:spPr>
        <p:txBody>
          <a:bodyPr vert="horz" wrap="square" lIns="0" tIns="12700" rIns="0" bIns="0" rtlCol="0">
            <a:spAutoFit/>
          </a:bodyPr>
          <a:lstStyle/>
          <a:p>
            <a:pPr marL="12700" algn="ctr">
              <a:lnSpc>
                <a:spcPct val="100000"/>
              </a:lnSpc>
              <a:spcBef>
                <a:spcPts val="100"/>
              </a:spcBef>
            </a:pPr>
            <a:r>
              <a:rPr sz="1800" b="1" dirty="0">
                <a:latin typeface="Arial"/>
                <a:cs typeface="Arial"/>
              </a:rPr>
              <a:t>POSESIÓN</a:t>
            </a:r>
            <a:r>
              <a:rPr sz="1800" b="1" spc="-20" dirty="0">
                <a:latin typeface="Arial"/>
                <a:cs typeface="Arial"/>
              </a:rPr>
              <a:t> </a:t>
            </a:r>
            <a:r>
              <a:rPr sz="1800" b="1" spc="-10" dirty="0">
                <a:latin typeface="Arial"/>
                <a:cs typeface="Arial"/>
              </a:rPr>
              <a:t>PROTOCOLARIA</a:t>
            </a:r>
            <a:r>
              <a:rPr sz="1800" b="1" spc="-40" dirty="0">
                <a:latin typeface="Arial"/>
                <a:cs typeface="Arial"/>
              </a:rPr>
              <a:t> </a:t>
            </a:r>
            <a:r>
              <a:rPr sz="1800" b="1" spc="-10" dirty="0">
                <a:latin typeface="Arial"/>
                <a:cs typeface="Arial"/>
              </a:rPr>
              <a:t>CONTRALORES</a:t>
            </a:r>
            <a:r>
              <a:rPr sz="1800" b="1" spc="40" dirty="0">
                <a:latin typeface="Arial"/>
                <a:cs typeface="Arial"/>
              </a:rPr>
              <a:t> </a:t>
            </a:r>
            <a:r>
              <a:rPr sz="1800" b="1" spc="-10" dirty="0">
                <a:latin typeface="Arial"/>
                <a:cs typeface="Arial"/>
              </a:rPr>
              <a:t>ESCOLARES</a:t>
            </a:r>
            <a:r>
              <a:rPr lang="es-CO" b="1" spc="-10" dirty="0">
                <a:latin typeface="Arial"/>
                <a:cs typeface="Arial"/>
              </a:rPr>
              <a:t>- 23 de marzo de 2023</a:t>
            </a:r>
            <a:endParaRPr sz="1800" dirty="0">
              <a:latin typeface="Arial"/>
              <a:cs typeface="Arial"/>
            </a:endParaRPr>
          </a:p>
        </p:txBody>
      </p:sp>
      <p:pic>
        <p:nvPicPr>
          <p:cNvPr id="16" name="object 10">
            <a:extLst>
              <a:ext uri="{FF2B5EF4-FFF2-40B4-BE49-F238E27FC236}">
                <a16:creationId xmlns:a16="http://schemas.microsoft.com/office/drawing/2014/main" id="{65CFC74E-F8B3-4701-9CE9-53C2669ACB0F}"/>
              </a:ext>
            </a:extLst>
          </p:cNvPr>
          <p:cNvPicPr/>
          <p:nvPr/>
        </p:nvPicPr>
        <p:blipFill>
          <a:blip r:embed="rId2" cstate="print"/>
          <a:stretch>
            <a:fillRect/>
          </a:stretch>
        </p:blipFill>
        <p:spPr>
          <a:xfrm>
            <a:off x="11125200" y="5862403"/>
            <a:ext cx="902209" cy="919397"/>
          </a:xfrm>
          <a:prstGeom prst="rect">
            <a:avLst/>
          </a:prstGeom>
        </p:spPr>
      </p:pic>
      <p:pic>
        <p:nvPicPr>
          <p:cNvPr id="17" name="object 4">
            <a:extLst>
              <a:ext uri="{FF2B5EF4-FFF2-40B4-BE49-F238E27FC236}">
                <a16:creationId xmlns:a16="http://schemas.microsoft.com/office/drawing/2014/main" id="{D2D6D4E3-F86F-4586-9981-E4E8CA8BBFBF}"/>
              </a:ext>
            </a:extLst>
          </p:cNvPr>
          <p:cNvPicPr/>
          <p:nvPr/>
        </p:nvPicPr>
        <p:blipFill>
          <a:blip r:embed="rId3" cstate="print"/>
          <a:stretch>
            <a:fillRect/>
          </a:stretch>
        </p:blipFill>
        <p:spPr>
          <a:xfrm>
            <a:off x="228600" y="5594603"/>
            <a:ext cx="488618" cy="806197"/>
          </a:xfrm>
          <a:prstGeom prst="rect">
            <a:avLst/>
          </a:prstGeom>
        </p:spPr>
      </p:pic>
      <p:sp>
        <p:nvSpPr>
          <p:cNvPr id="18" name="object 5">
            <a:extLst>
              <a:ext uri="{FF2B5EF4-FFF2-40B4-BE49-F238E27FC236}">
                <a16:creationId xmlns:a16="http://schemas.microsoft.com/office/drawing/2014/main" id="{634FEECB-58DE-4884-9B0A-9D22EB273606}"/>
              </a:ext>
            </a:extLst>
          </p:cNvPr>
          <p:cNvSpPr txBox="1"/>
          <p:nvPr/>
        </p:nvSpPr>
        <p:spPr>
          <a:xfrm>
            <a:off x="265277" y="6417265"/>
            <a:ext cx="496723" cy="135935"/>
          </a:xfrm>
          <a:prstGeom prst="rect">
            <a:avLst/>
          </a:prstGeom>
        </p:spPr>
        <p:txBody>
          <a:bodyPr vert="horz" wrap="square" lIns="0" tIns="12700" rIns="0" bIns="0" rtlCol="0">
            <a:spAutoFit/>
          </a:bodyPr>
          <a:lstStyle/>
          <a:p>
            <a:pPr marL="12700">
              <a:lnSpc>
                <a:spcPct val="100000"/>
              </a:lnSpc>
              <a:spcBef>
                <a:spcPts val="100"/>
              </a:spcBef>
            </a:pPr>
            <a:r>
              <a:rPr sz="800" spc="-95" dirty="0">
                <a:latin typeface="Arial MT"/>
                <a:cs typeface="Arial MT"/>
              </a:rPr>
              <a:t>S</a:t>
            </a:r>
            <a:r>
              <a:rPr sz="800" spc="-105" dirty="0">
                <a:latin typeface="Arial MT"/>
                <a:cs typeface="Arial MT"/>
              </a:rPr>
              <a:t>C</a:t>
            </a:r>
            <a:r>
              <a:rPr sz="800" spc="-55" dirty="0">
                <a:latin typeface="Arial MT"/>
                <a:cs typeface="Arial MT"/>
              </a:rPr>
              <a:t> </a:t>
            </a:r>
            <a:r>
              <a:rPr sz="800" spc="-80" dirty="0">
                <a:latin typeface="Arial MT"/>
                <a:cs typeface="Arial MT"/>
              </a:rPr>
              <a:t>410</a:t>
            </a:r>
            <a:r>
              <a:rPr sz="800" spc="-75" dirty="0">
                <a:latin typeface="Arial MT"/>
                <a:cs typeface="Arial MT"/>
              </a:rPr>
              <a:t>0</a:t>
            </a:r>
            <a:r>
              <a:rPr sz="800" spc="-55" dirty="0">
                <a:latin typeface="Arial MT"/>
                <a:cs typeface="Arial MT"/>
              </a:rPr>
              <a:t>-</a:t>
            </a:r>
            <a:r>
              <a:rPr sz="800" spc="-80" dirty="0">
                <a:latin typeface="Arial MT"/>
                <a:cs typeface="Arial MT"/>
              </a:rPr>
              <a:t>1</a:t>
            </a:r>
            <a:endParaRPr sz="800" dirty="0">
              <a:latin typeface="Arial MT"/>
              <a:cs typeface="Arial MT"/>
            </a:endParaRPr>
          </a:p>
        </p:txBody>
      </p:sp>
      <p:pic>
        <p:nvPicPr>
          <p:cNvPr id="2050" name="Picture 2" descr="Posesión Protocolaria de los Contralores Escolares de las Instituciones Educativas del Distrito de Barrancabermeja y socialización de la Ley 2195 de 2022">
            <a:extLst>
              <a:ext uri="{FF2B5EF4-FFF2-40B4-BE49-F238E27FC236}">
                <a16:creationId xmlns:a16="http://schemas.microsoft.com/office/drawing/2014/main" id="{0BF6EB11-4071-49FE-9868-54E1DD55F00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33800" y="2426390"/>
            <a:ext cx="4174299" cy="26518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2218499" y="1986264"/>
            <a:ext cx="7918450" cy="299720"/>
          </a:xfrm>
          <a:prstGeom prst="rect">
            <a:avLst/>
          </a:prstGeom>
        </p:spPr>
        <p:txBody>
          <a:bodyPr vert="horz" wrap="square" lIns="0" tIns="12700" rIns="0" bIns="0" rtlCol="0">
            <a:spAutoFit/>
          </a:bodyPr>
          <a:lstStyle/>
          <a:p>
            <a:pPr marL="12700" algn="ctr">
              <a:lnSpc>
                <a:spcPct val="100000"/>
              </a:lnSpc>
              <a:spcBef>
                <a:spcPts val="100"/>
              </a:spcBef>
            </a:pPr>
            <a:r>
              <a:rPr sz="1800" b="1" spc="-10" dirty="0">
                <a:latin typeface="Arial"/>
                <a:cs typeface="Arial"/>
              </a:rPr>
              <a:t>SEMINARIO</a:t>
            </a:r>
            <a:r>
              <a:rPr sz="1800" b="1" spc="45" dirty="0">
                <a:latin typeface="Arial"/>
                <a:cs typeface="Arial"/>
              </a:rPr>
              <a:t> </a:t>
            </a:r>
            <a:r>
              <a:rPr lang="es-CO" sz="1800" b="1" spc="45" dirty="0">
                <a:latin typeface="Arial"/>
                <a:cs typeface="Arial"/>
              </a:rPr>
              <a:t>SOBRE CONTROL SOCIAL A LA GESTIÓN PÚBLICA</a:t>
            </a:r>
            <a:endParaRPr sz="1800" dirty="0">
              <a:latin typeface="Arial"/>
              <a:cs typeface="Arial"/>
            </a:endParaRPr>
          </a:p>
        </p:txBody>
      </p:sp>
      <p:sp>
        <p:nvSpPr>
          <p:cNvPr id="3" name="object 3"/>
          <p:cNvSpPr txBox="1"/>
          <p:nvPr/>
        </p:nvSpPr>
        <p:spPr>
          <a:xfrm>
            <a:off x="2027046" y="4972317"/>
            <a:ext cx="8301355" cy="1490793"/>
          </a:xfrm>
          <a:prstGeom prst="rect">
            <a:avLst/>
          </a:prstGeom>
        </p:spPr>
        <p:txBody>
          <a:bodyPr vert="horz" wrap="square" lIns="0" tIns="13335" rIns="0" bIns="0" rtlCol="0">
            <a:spAutoFit/>
          </a:bodyPr>
          <a:lstStyle/>
          <a:p>
            <a:pPr marL="12700" marR="5080" algn="just">
              <a:lnSpc>
                <a:spcPct val="99500"/>
              </a:lnSpc>
              <a:spcBef>
                <a:spcPts val="105"/>
              </a:spcBef>
            </a:pPr>
            <a:r>
              <a:rPr sz="1600" spc="-5" dirty="0">
                <a:latin typeface="Verdana" panose="020B0604030504040204" pitchFamily="34" charset="0"/>
                <a:ea typeface="Verdana" panose="020B0604030504040204" pitchFamily="34" charset="0"/>
                <a:cs typeface="Arial MT"/>
              </a:rPr>
              <a:t>La Contraloría Municipal de Barrancabermeja </a:t>
            </a:r>
            <a:r>
              <a:rPr lang="es-CO" sz="1600" spc="-5" dirty="0">
                <a:latin typeface="Verdana" panose="020B0604030504040204" pitchFamily="34" charset="0"/>
                <a:ea typeface="Verdana" panose="020B0604030504040204" pitchFamily="34" charset="0"/>
                <a:cs typeface="Arial MT"/>
              </a:rPr>
              <a:t>con apoyo de</a:t>
            </a:r>
            <a:r>
              <a:rPr sz="1600" spc="-5" dirty="0">
                <a:latin typeface="Verdana" panose="020B0604030504040204" pitchFamily="34" charset="0"/>
                <a:ea typeface="Verdana" panose="020B0604030504040204" pitchFamily="34" charset="0"/>
                <a:cs typeface="Arial MT"/>
              </a:rPr>
              <a:t> </a:t>
            </a:r>
            <a:r>
              <a:rPr sz="1600" dirty="0">
                <a:latin typeface="Verdana" panose="020B0604030504040204" pitchFamily="34" charset="0"/>
                <a:ea typeface="Verdana" panose="020B0604030504040204" pitchFamily="34" charset="0"/>
                <a:cs typeface="Arial MT"/>
              </a:rPr>
              <a:t>la </a:t>
            </a:r>
            <a:r>
              <a:rPr sz="1600" spc="-5" dirty="0">
                <a:latin typeface="Verdana" panose="020B0604030504040204" pitchFamily="34" charset="0"/>
                <a:ea typeface="Verdana" panose="020B0604030504040204" pitchFamily="34" charset="0"/>
                <a:cs typeface="Arial MT"/>
              </a:rPr>
              <a:t>Escuela </a:t>
            </a:r>
            <a:r>
              <a:rPr sz="1600" spc="-10" dirty="0">
                <a:latin typeface="Verdana" panose="020B0604030504040204" pitchFamily="34" charset="0"/>
                <a:ea typeface="Verdana" panose="020B0604030504040204" pitchFamily="34" charset="0"/>
                <a:cs typeface="Arial MT"/>
              </a:rPr>
              <a:t>Superior </a:t>
            </a:r>
            <a:r>
              <a:rPr sz="1600" spc="-5" dirty="0">
                <a:latin typeface="Verdana" panose="020B0604030504040204" pitchFamily="34" charset="0"/>
                <a:ea typeface="Verdana" panose="020B0604030504040204" pitchFamily="34" charset="0"/>
                <a:cs typeface="Arial MT"/>
              </a:rPr>
              <a:t>de </a:t>
            </a:r>
            <a:r>
              <a:rPr sz="1600" dirty="0">
                <a:latin typeface="Verdana" panose="020B0604030504040204" pitchFamily="34" charset="0"/>
                <a:ea typeface="Verdana" panose="020B0604030504040204" pitchFamily="34" charset="0"/>
                <a:cs typeface="Arial MT"/>
              </a:rPr>
              <a:t> </a:t>
            </a:r>
            <a:r>
              <a:rPr sz="1600" spc="-5" dirty="0">
                <a:latin typeface="Verdana" panose="020B0604030504040204" pitchFamily="34" charset="0"/>
                <a:ea typeface="Verdana" panose="020B0604030504040204" pitchFamily="34" charset="0"/>
                <a:cs typeface="Arial MT"/>
              </a:rPr>
              <a:t>Administración</a:t>
            </a:r>
            <a:r>
              <a:rPr sz="1600" dirty="0">
                <a:latin typeface="Verdana" panose="020B0604030504040204" pitchFamily="34" charset="0"/>
                <a:ea typeface="Verdana" panose="020B0604030504040204" pitchFamily="34" charset="0"/>
                <a:cs typeface="Arial MT"/>
              </a:rPr>
              <a:t> </a:t>
            </a:r>
            <a:r>
              <a:rPr sz="1600" spc="-5" dirty="0">
                <a:latin typeface="Verdana" panose="020B0604030504040204" pitchFamily="34" charset="0"/>
                <a:ea typeface="Verdana" panose="020B0604030504040204" pitchFamily="34" charset="0"/>
                <a:cs typeface="Arial MT"/>
              </a:rPr>
              <a:t>Pública</a:t>
            </a:r>
            <a:r>
              <a:rPr sz="1600" dirty="0">
                <a:latin typeface="Verdana" panose="020B0604030504040204" pitchFamily="34" charset="0"/>
                <a:ea typeface="Verdana" panose="020B0604030504040204" pitchFamily="34" charset="0"/>
                <a:cs typeface="Arial MT"/>
              </a:rPr>
              <a:t> </a:t>
            </a:r>
            <a:r>
              <a:rPr sz="1600" spc="-5" dirty="0">
                <a:latin typeface="Verdana" panose="020B0604030504040204" pitchFamily="34" charset="0"/>
                <a:ea typeface="Verdana" panose="020B0604030504040204" pitchFamily="34" charset="0"/>
                <a:cs typeface="Arial MT"/>
              </a:rPr>
              <a:t>–</a:t>
            </a:r>
            <a:r>
              <a:rPr sz="1600" dirty="0">
                <a:latin typeface="Verdana" panose="020B0604030504040204" pitchFamily="34" charset="0"/>
                <a:ea typeface="Verdana" panose="020B0604030504040204" pitchFamily="34" charset="0"/>
                <a:cs typeface="Arial MT"/>
              </a:rPr>
              <a:t> </a:t>
            </a:r>
            <a:r>
              <a:rPr sz="1600" spc="-10" dirty="0">
                <a:latin typeface="Verdana" panose="020B0604030504040204" pitchFamily="34" charset="0"/>
                <a:ea typeface="Verdana" panose="020B0604030504040204" pitchFamily="34" charset="0"/>
                <a:cs typeface="Arial MT"/>
              </a:rPr>
              <a:t>ESAP</a:t>
            </a:r>
            <a:r>
              <a:rPr sz="1600" spc="-5" dirty="0">
                <a:latin typeface="Verdana" panose="020B0604030504040204" pitchFamily="34" charset="0"/>
                <a:ea typeface="Verdana" panose="020B0604030504040204" pitchFamily="34" charset="0"/>
                <a:cs typeface="Arial MT"/>
              </a:rPr>
              <a:t> </a:t>
            </a:r>
            <a:r>
              <a:rPr sz="1600" spc="-10" dirty="0" err="1">
                <a:latin typeface="Verdana" panose="020B0604030504040204" pitchFamily="34" charset="0"/>
                <a:ea typeface="Verdana" panose="020B0604030504040204" pitchFamily="34" charset="0"/>
                <a:cs typeface="Arial MT"/>
              </a:rPr>
              <a:t>llev</a:t>
            </a:r>
            <a:r>
              <a:rPr lang="es-CO" sz="1600" spc="-10" dirty="0">
                <a:latin typeface="Verdana" panose="020B0604030504040204" pitchFamily="34" charset="0"/>
                <a:ea typeface="Verdana" panose="020B0604030504040204" pitchFamily="34" charset="0"/>
                <a:cs typeface="Arial MT"/>
              </a:rPr>
              <a:t>ó</a:t>
            </a:r>
            <a:r>
              <a:rPr sz="1600" spc="-5" dirty="0">
                <a:latin typeface="Verdana" panose="020B0604030504040204" pitchFamily="34" charset="0"/>
                <a:ea typeface="Verdana" panose="020B0604030504040204" pitchFamily="34" charset="0"/>
                <a:cs typeface="Arial MT"/>
              </a:rPr>
              <a:t> a</a:t>
            </a:r>
            <a:r>
              <a:rPr sz="1600" dirty="0">
                <a:latin typeface="Verdana" panose="020B0604030504040204" pitchFamily="34" charset="0"/>
                <a:ea typeface="Verdana" panose="020B0604030504040204" pitchFamily="34" charset="0"/>
                <a:cs typeface="Arial MT"/>
              </a:rPr>
              <a:t> </a:t>
            </a:r>
            <a:r>
              <a:rPr sz="1600" spc="-5" dirty="0">
                <a:latin typeface="Verdana" panose="020B0604030504040204" pitchFamily="34" charset="0"/>
                <a:ea typeface="Verdana" panose="020B0604030504040204" pitchFamily="34" charset="0"/>
                <a:cs typeface="Arial MT"/>
              </a:rPr>
              <a:t>cabo</a:t>
            </a:r>
            <a:r>
              <a:rPr sz="1600" dirty="0">
                <a:latin typeface="Verdana" panose="020B0604030504040204" pitchFamily="34" charset="0"/>
                <a:ea typeface="Verdana" panose="020B0604030504040204" pitchFamily="34" charset="0"/>
                <a:cs typeface="Arial MT"/>
              </a:rPr>
              <a:t> </a:t>
            </a:r>
            <a:r>
              <a:rPr sz="1600" spc="-5" dirty="0">
                <a:latin typeface="Verdana" panose="020B0604030504040204" pitchFamily="34" charset="0"/>
                <a:ea typeface="Verdana" panose="020B0604030504040204" pitchFamily="34" charset="0"/>
                <a:cs typeface="Arial MT"/>
              </a:rPr>
              <a:t>el</a:t>
            </a:r>
            <a:r>
              <a:rPr sz="1600" dirty="0">
                <a:latin typeface="Verdana" panose="020B0604030504040204" pitchFamily="34" charset="0"/>
                <a:ea typeface="Verdana" panose="020B0604030504040204" pitchFamily="34" charset="0"/>
                <a:cs typeface="Arial MT"/>
              </a:rPr>
              <a:t> </a:t>
            </a:r>
            <a:r>
              <a:rPr sz="1600" spc="-5" dirty="0">
                <a:latin typeface="Verdana" panose="020B0604030504040204" pitchFamily="34" charset="0"/>
                <a:ea typeface="Verdana" panose="020B0604030504040204" pitchFamily="34" charset="0"/>
                <a:cs typeface="Arial MT"/>
              </a:rPr>
              <a:t>Seminario</a:t>
            </a:r>
            <a:r>
              <a:rPr sz="1600" dirty="0">
                <a:latin typeface="Verdana" panose="020B0604030504040204" pitchFamily="34" charset="0"/>
                <a:ea typeface="Verdana" panose="020B0604030504040204" pitchFamily="34" charset="0"/>
                <a:cs typeface="Arial MT"/>
              </a:rPr>
              <a:t> </a:t>
            </a:r>
            <a:r>
              <a:rPr sz="1600" spc="-5" dirty="0" err="1">
                <a:latin typeface="Verdana" panose="020B0604030504040204" pitchFamily="34" charset="0"/>
                <a:ea typeface="Verdana" panose="020B0604030504040204" pitchFamily="34" charset="0"/>
                <a:cs typeface="Arial MT"/>
              </a:rPr>
              <a:t>Modelo</a:t>
            </a:r>
            <a:r>
              <a:rPr sz="1600" dirty="0">
                <a:latin typeface="Verdana" panose="020B0604030504040204" pitchFamily="34" charset="0"/>
                <a:ea typeface="Verdana" panose="020B0604030504040204" pitchFamily="34" charset="0"/>
                <a:cs typeface="Arial MT"/>
              </a:rPr>
              <a:t> </a:t>
            </a:r>
            <a:r>
              <a:rPr lang="es-CO" sz="1600" spc="-5" dirty="0">
                <a:latin typeface="Verdana" panose="020B0604030504040204" pitchFamily="34" charset="0"/>
                <a:ea typeface="Verdana" panose="020B0604030504040204" pitchFamily="34" charset="0"/>
                <a:cs typeface="Arial MT"/>
              </a:rPr>
              <a:t>sobre control social a la gestión pública</a:t>
            </a:r>
            <a:r>
              <a:rPr sz="1600" spc="-5" dirty="0">
                <a:latin typeface="Verdana" panose="020B0604030504040204" pitchFamily="34" charset="0"/>
                <a:ea typeface="Verdana" panose="020B0604030504040204" pitchFamily="34" charset="0"/>
                <a:cs typeface="Arial MT"/>
              </a:rPr>
              <a:t>, realizado los días </a:t>
            </a:r>
            <a:r>
              <a:rPr lang="es-CO" sz="1600" spc="-5" dirty="0">
                <a:latin typeface="Verdana" panose="020B0604030504040204" pitchFamily="34" charset="0"/>
                <a:ea typeface="Verdana" panose="020B0604030504040204" pitchFamily="34" charset="0"/>
                <a:cs typeface="Arial MT"/>
              </a:rPr>
              <a:t>17 y </a:t>
            </a:r>
            <a:r>
              <a:rPr sz="1600" spc="-5" dirty="0">
                <a:latin typeface="Verdana" panose="020B0604030504040204" pitchFamily="34" charset="0"/>
                <a:ea typeface="Verdana" panose="020B0604030504040204" pitchFamily="34" charset="0"/>
                <a:cs typeface="Arial MT"/>
              </a:rPr>
              <a:t>1</a:t>
            </a:r>
            <a:r>
              <a:rPr lang="es-CO" sz="1600" spc="-5" dirty="0">
                <a:latin typeface="Verdana" panose="020B0604030504040204" pitchFamily="34" charset="0"/>
                <a:ea typeface="Verdana" panose="020B0604030504040204" pitchFamily="34" charset="0"/>
                <a:cs typeface="Arial MT"/>
              </a:rPr>
              <a:t>8</a:t>
            </a:r>
            <a:r>
              <a:rPr sz="1600" spc="-5" dirty="0">
                <a:latin typeface="Verdana" panose="020B0604030504040204" pitchFamily="34" charset="0"/>
                <a:ea typeface="Verdana" panose="020B0604030504040204" pitchFamily="34" charset="0"/>
                <a:cs typeface="Arial MT"/>
              </a:rPr>
              <a:t> de agosto del </a:t>
            </a:r>
            <a:r>
              <a:rPr sz="1600" spc="-10" dirty="0">
                <a:latin typeface="Verdana" panose="020B0604030504040204" pitchFamily="34" charset="0"/>
                <a:ea typeface="Verdana" panose="020B0604030504040204" pitchFamily="34" charset="0"/>
                <a:cs typeface="Arial MT"/>
              </a:rPr>
              <a:t>presente </a:t>
            </a:r>
            <a:r>
              <a:rPr sz="1600" spc="-5" dirty="0">
                <a:latin typeface="Verdana" panose="020B0604030504040204" pitchFamily="34" charset="0"/>
                <a:ea typeface="Verdana" panose="020B0604030504040204" pitchFamily="34" charset="0"/>
                <a:cs typeface="Arial MT"/>
              </a:rPr>
              <a:t>año, </a:t>
            </a:r>
            <a:r>
              <a:rPr sz="1600" spc="-5" dirty="0" err="1">
                <a:latin typeface="Verdana" panose="020B0604030504040204" pitchFamily="34" charset="0"/>
                <a:ea typeface="Verdana" panose="020B0604030504040204" pitchFamily="34" charset="0"/>
                <a:cs typeface="Arial MT"/>
              </a:rPr>
              <a:t>en</a:t>
            </a:r>
            <a:r>
              <a:rPr sz="1600" spc="-5" dirty="0">
                <a:latin typeface="Verdana" panose="020B0604030504040204" pitchFamily="34" charset="0"/>
                <a:ea typeface="Verdana" panose="020B0604030504040204" pitchFamily="34" charset="0"/>
                <a:cs typeface="Arial MT"/>
              </a:rPr>
              <a:t> </a:t>
            </a:r>
            <a:r>
              <a:rPr lang="es-CO" sz="1600" spc="-5" dirty="0">
                <a:latin typeface="Verdana" panose="020B0604030504040204" pitchFamily="34" charset="0"/>
                <a:ea typeface="Verdana" panose="020B0604030504040204" pitchFamily="34" charset="0"/>
                <a:cs typeface="Arial MT"/>
              </a:rPr>
              <a:t>las instalaciones de la Casa Matriz</a:t>
            </a:r>
            <a:r>
              <a:rPr sz="1600" spc="-10" dirty="0">
                <a:latin typeface="Verdana" panose="020B0604030504040204" pitchFamily="34" charset="0"/>
                <a:ea typeface="Verdana" panose="020B0604030504040204" pitchFamily="34" charset="0"/>
                <a:cs typeface="Arial MT"/>
              </a:rPr>
              <a:t>, contando </a:t>
            </a:r>
            <a:r>
              <a:rPr sz="1600" spc="-5" dirty="0">
                <a:latin typeface="Verdana" panose="020B0604030504040204" pitchFamily="34" charset="0"/>
                <a:ea typeface="Verdana" panose="020B0604030504040204" pitchFamily="34" charset="0"/>
                <a:cs typeface="Arial MT"/>
              </a:rPr>
              <a:t>con </a:t>
            </a:r>
            <a:r>
              <a:rPr sz="1600" dirty="0">
                <a:latin typeface="Verdana" panose="020B0604030504040204" pitchFamily="34" charset="0"/>
                <a:ea typeface="Verdana" panose="020B0604030504040204" pitchFamily="34" charset="0"/>
                <a:cs typeface="Arial MT"/>
              </a:rPr>
              <a:t>la </a:t>
            </a:r>
            <a:r>
              <a:rPr sz="1600" spc="-10" dirty="0">
                <a:latin typeface="Verdana" panose="020B0604030504040204" pitchFamily="34" charset="0"/>
                <a:ea typeface="Verdana" panose="020B0604030504040204" pitchFamily="34" charset="0"/>
                <a:cs typeface="Arial MT"/>
              </a:rPr>
              <a:t>participación </a:t>
            </a:r>
            <a:r>
              <a:rPr sz="1600" spc="-5" dirty="0">
                <a:latin typeface="Verdana" panose="020B0604030504040204" pitchFamily="34" charset="0"/>
                <a:ea typeface="Verdana" panose="020B0604030504040204" pitchFamily="34" charset="0"/>
                <a:cs typeface="Arial MT"/>
              </a:rPr>
              <a:t>de </a:t>
            </a:r>
            <a:r>
              <a:rPr sz="1600" dirty="0">
                <a:latin typeface="Verdana" panose="020B0604030504040204" pitchFamily="34" charset="0"/>
                <a:ea typeface="Verdana" panose="020B0604030504040204" pitchFamily="34" charset="0"/>
                <a:cs typeface="Arial MT"/>
              </a:rPr>
              <a:t> </a:t>
            </a:r>
            <a:r>
              <a:rPr sz="1600" spc="-5" dirty="0">
                <a:latin typeface="Verdana" panose="020B0604030504040204" pitchFamily="34" charset="0"/>
                <a:ea typeface="Verdana" panose="020B0604030504040204" pitchFamily="34" charset="0"/>
                <a:cs typeface="Arial MT"/>
              </a:rPr>
              <a:t>sujetos, puntos de control, comunidad en </a:t>
            </a:r>
            <a:r>
              <a:rPr sz="1600" spc="-10" dirty="0">
                <a:latin typeface="Verdana" panose="020B0604030504040204" pitchFamily="34" charset="0"/>
                <a:ea typeface="Verdana" panose="020B0604030504040204" pitchFamily="34" charset="0"/>
                <a:cs typeface="Arial MT"/>
              </a:rPr>
              <a:t>general, </a:t>
            </a:r>
            <a:r>
              <a:rPr sz="1600" spc="-5" dirty="0">
                <a:latin typeface="Verdana" panose="020B0604030504040204" pitchFamily="34" charset="0"/>
                <a:ea typeface="Verdana" panose="020B0604030504040204" pitchFamily="34" charset="0"/>
                <a:cs typeface="Arial MT"/>
              </a:rPr>
              <a:t>servidores públicos y funcionarios de </a:t>
            </a:r>
            <a:r>
              <a:rPr sz="1600" spc="-15" dirty="0">
                <a:latin typeface="Verdana" panose="020B0604030504040204" pitchFamily="34" charset="0"/>
                <a:ea typeface="Verdana" panose="020B0604030504040204" pitchFamily="34" charset="0"/>
                <a:cs typeface="Arial MT"/>
              </a:rPr>
              <a:t>la </a:t>
            </a:r>
            <a:r>
              <a:rPr sz="1600" spc="-10" dirty="0">
                <a:latin typeface="Verdana" panose="020B0604030504040204" pitchFamily="34" charset="0"/>
                <a:ea typeface="Verdana" panose="020B0604030504040204" pitchFamily="34" charset="0"/>
                <a:cs typeface="Arial MT"/>
              </a:rPr>
              <a:t> </a:t>
            </a:r>
            <a:r>
              <a:rPr sz="1600" spc="-5" dirty="0">
                <a:latin typeface="Verdana" panose="020B0604030504040204" pitchFamily="34" charset="0"/>
                <a:ea typeface="Verdana" panose="020B0604030504040204" pitchFamily="34" charset="0"/>
                <a:cs typeface="Arial MT"/>
              </a:rPr>
              <a:t>entidad.</a:t>
            </a:r>
            <a:endParaRPr sz="1600" dirty="0">
              <a:latin typeface="Verdana" panose="020B0604030504040204" pitchFamily="34" charset="0"/>
              <a:ea typeface="Verdana" panose="020B0604030504040204" pitchFamily="34" charset="0"/>
              <a:cs typeface="Arial MT"/>
            </a:endParaRPr>
          </a:p>
        </p:txBody>
      </p:sp>
      <p:pic>
        <p:nvPicPr>
          <p:cNvPr id="4" name="object 4"/>
          <p:cNvPicPr/>
          <p:nvPr/>
        </p:nvPicPr>
        <p:blipFill>
          <a:blip r:embed="rId2" cstate="print"/>
          <a:stretch>
            <a:fillRect/>
          </a:stretch>
        </p:blipFill>
        <p:spPr>
          <a:xfrm>
            <a:off x="0" y="0"/>
            <a:ext cx="963166" cy="6847329"/>
          </a:xfrm>
          <a:prstGeom prst="rect">
            <a:avLst/>
          </a:prstGeom>
        </p:spPr>
      </p:pic>
      <p:sp>
        <p:nvSpPr>
          <p:cNvPr id="5" name="object 5"/>
          <p:cNvSpPr txBox="1">
            <a:spLocks noGrp="1"/>
          </p:cNvSpPr>
          <p:nvPr>
            <p:ph type="title"/>
          </p:nvPr>
        </p:nvSpPr>
        <p:spPr>
          <a:xfrm>
            <a:off x="571245" y="705358"/>
            <a:ext cx="9444990" cy="998855"/>
          </a:xfrm>
          <a:prstGeom prst="rect">
            <a:avLst/>
          </a:prstGeom>
          <a:solidFill>
            <a:srgbClr val="FDEA2A"/>
          </a:solidFill>
        </p:spPr>
        <p:txBody>
          <a:bodyPr vert="horz" wrap="square" lIns="0" tIns="1905" rIns="0" bIns="0" rtlCol="0">
            <a:spAutoFit/>
          </a:bodyPr>
          <a:lstStyle/>
          <a:p>
            <a:pPr>
              <a:lnSpc>
                <a:spcPct val="100000"/>
              </a:lnSpc>
              <a:spcBef>
                <a:spcPts val="15"/>
              </a:spcBef>
            </a:pPr>
            <a:endParaRPr sz="2200">
              <a:latin typeface="Times New Roman"/>
              <a:cs typeface="Times New Roman"/>
            </a:endParaRPr>
          </a:p>
          <a:p>
            <a:pPr marL="446405">
              <a:lnSpc>
                <a:spcPct val="100000"/>
              </a:lnSpc>
            </a:pPr>
            <a:r>
              <a:rPr sz="2200" b="1" spc="-10" dirty="0">
                <a:latin typeface="Arial"/>
                <a:cs typeface="Arial"/>
              </a:rPr>
              <a:t>ACTIVIDADES</a:t>
            </a:r>
            <a:r>
              <a:rPr sz="2200" b="1" spc="5" dirty="0">
                <a:latin typeface="Arial"/>
                <a:cs typeface="Arial"/>
              </a:rPr>
              <a:t> </a:t>
            </a:r>
            <a:r>
              <a:rPr sz="2200" b="1" spc="-10" dirty="0">
                <a:latin typeface="Arial"/>
                <a:cs typeface="Arial"/>
              </a:rPr>
              <a:t>DE</a:t>
            </a:r>
            <a:r>
              <a:rPr sz="2200" b="1" spc="-15" dirty="0">
                <a:latin typeface="Arial"/>
                <a:cs typeface="Arial"/>
              </a:rPr>
              <a:t> </a:t>
            </a:r>
            <a:r>
              <a:rPr sz="2200" b="1" spc="-10" dirty="0">
                <a:latin typeface="Arial"/>
                <a:cs typeface="Arial"/>
              </a:rPr>
              <a:t>FORMACIÓN</a:t>
            </a:r>
            <a:endParaRPr sz="2200">
              <a:latin typeface="Arial"/>
              <a:cs typeface="Arial"/>
            </a:endParaRPr>
          </a:p>
        </p:txBody>
      </p:sp>
      <p:pic>
        <p:nvPicPr>
          <p:cNvPr id="18" name="object 10">
            <a:extLst>
              <a:ext uri="{FF2B5EF4-FFF2-40B4-BE49-F238E27FC236}">
                <a16:creationId xmlns:a16="http://schemas.microsoft.com/office/drawing/2014/main" id="{7EB13437-C609-4FC6-AEF5-F4898A81B1AC}"/>
              </a:ext>
            </a:extLst>
          </p:cNvPr>
          <p:cNvPicPr/>
          <p:nvPr/>
        </p:nvPicPr>
        <p:blipFill>
          <a:blip r:embed="rId3" cstate="print"/>
          <a:stretch>
            <a:fillRect/>
          </a:stretch>
        </p:blipFill>
        <p:spPr>
          <a:xfrm>
            <a:off x="11125200" y="5862403"/>
            <a:ext cx="902209" cy="919397"/>
          </a:xfrm>
          <a:prstGeom prst="rect">
            <a:avLst/>
          </a:prstGeom>
        </p:spPr>
      </p:pic>
      <p:pic>
        <p:nvPicPr>
          <p:cNvPr id="19" name="object 4">
            <a:extLst>
              <a:ext uri="{FF2B5EF4-FFF2-40B4-BE49-F238E27FC236}">
                <a16:creationId xmlns:a16="http://schemas.microsoft.com/office/drawing/2014/main" id="{ACE8ECAB-F58A-42F5-AE04-6D59CDB81621}"/>
              </a:ext>
            </a:extLst>
          </p:cNvPr>
          <p:cNvPicPr/>
          <p:nvPr/>
        </p:nvPicPr>
        <p:blipFill>
          <a:blip r:embed="rId4" cstate="print"/>
          <a:stretch>
            <a:fillRect/>
          </a:stretch>
        </p:blipFill>
        <p:spPr>
          <a:xfrm>
            <a:off x="228600" y="5594603"/>
            <a:ext cx="488618" cy="806197"/>
          </a:xfrm>
          <a:prstGeom prst="rect">
            <a:avLst/>
          </a:prstGeom>
        </p:spPr>
      </p:pic>
      <p:sp>
        <p:nvSpPr>
          <p:cNvPr id="20" name="object 5">
            <a:extLst>
              <a:ext uri="{FF2B5EF4-FFF2-40B4-BE49-F238E27FC236}">
                <a16:creationId xmlns:a16="http://schemas.microsoft.com/office/drawing/2014/main" id="{A3B4FD80-5D7E-4637-BA85-3C01A648E832}"/>
              </a:ext>
            </a:extLst>
          </p:cNvPr>
          <p:cNvSpPr txBox="1"/>
          <p:nvPr/>
        </p:nvSpPr>
        <p:spPr>
          <a:xfrm>
            <a:off x="265277" y="6417265"/>
            <a:ext cx="496723" cy="135935"/>
          </a:xfrm>
          <a:prstGeom prst="rect">
            <a:avLst/>
          </a:prstGeom>
        </p:spPr>
        <p:txBody>
          <a:bodyPr vert="horz" wrap="square" lIns="0" tIns="12700" rIns="0" bIns="0" rtlCol="0">
            <a:spAutoFit/>
          </a:bodyPr>
          <a:lstStyle/>
          <a:p>
            <a:pPr marL="12700">
              <a:lnSpc>
                <a:spcPct val="100000"/>
              </a:lnSpc>
              <a:spcBef>
                <a:spcPts val="100"/>
              </a:spcBef>
            </a:pPr>
            <a:r>
              <a:rPr sz="800" spc="-95" dirty="0">
                <a:latin typeface="Arial MT"/>
                <a:cs typeface="Arial MT"/>
              </a:rPr>
              <a:t>S</a:t>
            </a:r>
            <a:r>
              <a:rPr sz="800" spc="-105" dirty="0">
                <a:latin typeface="Arial MT"/>
                <a:cs typeface="Arial MT"/>
              </a:rPr>
              <a:t>C</a:t>
            </a:r>
            <a:r>
              <a:rPr sz="800" spc="-55" dirty="0">
                <a:latin typeface="Arial MT"/>
                <a:cs typeface="Arial MT"/>
              </a:rPr>
              <a:t> </a:t>
            </a:r>
            <a:r>
              <a:rPr sz="800" spc="-80" dirty="0">
                <a:latin typeface="Arial MT"/>
                <a:cs typeface="Arial MT"/>
              </a:rPr>
              <a:t>410</a:t>
            </a:r>
            <a:r>
              <a:rPr sz="800" spc="-75" dirty="0">
                <a:latin typeface="Arial MT"/>
                <a:cs typeface="Arial MT"/>
              </a:rPr>
              <a:t>0</a:t>
            </a:r>
            <a:r>
              <a:rPr sz="800" spc="-55" dirty="0">
                <a:latin typeface="Arial MT"/>
                <a:cs typeface="Arial MT"/>
              </a:rPr>
              <a:t>-</a:t>
            </a:r>
            <a:r>
              <a:rPr sz="800" spc="-80" dirty="0">
                <a:latin typeface="Arial MT"/>
                <a:cs typeface="Arial MT"/>
              </a:rPr>
              <a:t>1</a:t>
            </a:r>
            <a:endParaRPr sz="800" dirty="0">
              <a:latin typeface="Arial MT"/>
              <a:cs typeface="Arial MT"/>
            </a:endParaRPr>
          </a:p>
        </p:txBody>
      </p:sp>
      <p:pic>
        <p:nvPicPr>
          <p:cNvPr id="3074" name="Picture 2" descr="Rotundo éxito de la capacitación en Control Social">
            <a:extLst>
              <a:ext uri="{FF2B5EF4-FFF2-40B4-BE49-F238E27FC236}">
                <a16:creationId xmlns:a16="http://schemas.microsoft.com/office/drawing/2014/main" id="{5AD04C7C-C010-45CA-A639-D77CF490089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50540" y="2448812"/>
            <a:ext cx="3201588" cy="2401191"/>
          </a:xfrm>
          <a:prstGeom prst="rect">
            <a:avLst/>
          </a:prstGeom>
          <a:noFill/>
          <a:extLst>
            <a:ext uri="{909E8E84-426E-40DD-AFC4-6F175D3DCCD1}">
              <a14:hiddenFill xmlns:a14="http://schemas.microsoft.com/office/drawing/2010/main">
                <a:solidFill>
                  <a:srgbClr val="FFFFFF"/>
                </a:solidFill>
              </a14:hiddenFill>
            </a:ext>
          </a:extLst>
        </p:spPr>
      </p:pic>
      <p:pic>
        <p:nvPicPr>
          <p:cNvPr id="22" name="Imagen 21">
            <a:extLst>
              <a:ext uri="{FF2B5EF4-FFF2-40B4-BE49-F238E27FC236}">
                <a16:creationId xmlns:a16="http://schemas.microsoft.com/office/drawing/2014/main" id="{C2EF9588-C861-4FE0-81C0-03055B3D545E}"/>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276149" y="2432770"/>
            <a:ext cx="3265311" cy="2401191"/>
          </a:xfrm>
          <a:prstGeom prst="rect">
            <a:avLst/>
          </a:prstGeo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71245" y="705358"/>
            <a:ext cx="9444990" cy="998855"/>
          </a:xfrm>
          <a:prstGeom prst="rect">
            <a:avLst/>
          </a:prstGeom>
          <a:solidFill>
            <a:srgbClr val="FDEA2A"/>
          </a:solidFill>
        </p:spPr>
        <p:txBody>
          <a:bodyPr vert="horz" wrap="square" lIns="0" tIns="1905" rIns="0" bIns="0" rtlCol="0">
            <a:spAutoFit/>
          </a:bodyPr>
          <a:lstStyle/>
          <a:p>
            <a:pPr>
              <a:lnSpc>
                <a:spcPct val="100000"/>
              </a:lnSpc>
              <a:spcBef>
                <a:spcPts val="15"/>
              </a:spcBef>
            </a:pPr>
            <a:endParaRPr sz="2200">
              <a:latin typeface="Times New Roman"/>
              <a:cs typeface="Times New Roman"/>
            </a:endParaRPr>
          </a:p>
          <a:p>
            <a:pPr marL="446405">
              <a:lnSpc>
                <a:spcPct val="100000"/>
              </a:lnSpc>
            </a:pPr>
            <a:r>
              <a:rPr sz="2200" b="1" spc="-10" dirty="0">
                <a:latin typeface="Arial"/>
                <a:cs typeface="Arial"/>
              </a:rPr>
              <a:t>ACTIVIDADES</a:t>
            </a:r>
            <a:r>
              <a:rPr sz="2200" b="1" spc="10" dirty="0">
                <a:latin typeface="Arial"/>
                <a:cs typeface="Arial"/>
              </a:rPr>
              <a:t> </a:t>
            </a:r>
            <a:r>
              <a:rPr sz="2200" b="1" spc="-10" dirty="0">
                <a:latin typeface="Arial"/>
                <a:cs typeface="Arial"/>
              </a:rPr>
              <a:t>DE</a:t>
            </a:r>
            <a:r>
              <a:rPr sz="2200" b="1" spc="-5" dirty="0">
                <a:latin typeface="Arial"/>
                <a:cs typeface="Arial"/>
              </a:rPr>
              <a:t> </a:t>
            </a:r>
            <a:r>
              <a:rPr sz="2200" b="1" spc="-40" dirty="0">
                <a:latin typeface="Arial"/>
                <a:cs typeface="Arial"/>
              </a:rPr>
              <a:t>CAPACITACIÓN</a:t>
            </a:r>
            <a:endParaRPr sz="2200">
              <a:latin typeface="Arial"/>
              <a:cs typeface="Arial"/>
            </a:endParaRPr>
          </a:p>
        </p:txBody>
      </p:sp>
      <p:sp>
        <p:nvSpPr>
          <p:cNvPr id="4" name="object 4"/>
          <p:cNvSpPr txBox="1"/>
          <p:nvPr/>
        </p:nvSpPr>
        <p:spPr>
          <a:xfrm>
            <a:off x="1911476" y="4972690"/>
            <a:ext cx="8180070" cy="441916"/>
          </a:xfrm>
          <a:prstGeom prst="rect">
            <a:avLst/>
          </a:prstGeom>
        </p:spPr>
        <p:txBody>
          <a:bodyPr vert="horz" wrap="square" lIns="0" tIns="15240" rIns="0" bIns="0" rtlCol="0">
            <a:spAutoFit/>
          </a:bodyPr>
          <a:lstStyle/>
          <a:p>
            <a:pPr marL="12700" marR="5080" algn="just">
              <a:lnSpc>
                <a:spcPct val="98900"/>
              </a:lnSpc>
              <a:spcBef>
                <a:spcPts val="120"/>
              </a:spcBef>
            </a:pPr>
            <a:r>
              <a:rPr sz="1400" spc="-5" dirty="0">
                <a:latin typeface="Verdana" panose="020B0604030504040204" pitchFamily="34" charset="0"/>
                <a:ea typeface="Verdana" panose="020B0604030504040204" pitchFamily="34" charset="0"/>
                <a:cs typeface="Arial MT"/>
              </a:rPr>
              <a:t>El</a:t>
            </a:r>
            <a:r>
              <a:rPr sz="1400" dirty="0">
                <a:latin typeface="Verdana" panose="020B0604030504040204" pitchFamily="34" charset="0"/>
                <a:ea typeface="Verdana" panose="020B0604030504040204" pitchFamily="34" charset="0"/>
                <a:cs typeface="Arial MT"/>
              </a:rPr>
              <a:t> </a:t>
            </a:r>
            <a:r>
              <a:rPr sz="1400" spc="-10" dirty="0">
                <a:latin typeface="Verdana" panose="020B0604030504040204" pitchFamily="34" charset="0"/>
                <a:ea typeface="Verdana" panose="020B0604030504040204" pitchFamily="34" charset="0"/>
                <a:cs typeface="Arial MT"/>
              </a:rPr>
              <a:t>0</a:t>
            </a:r>
            <a:r>
              <a:rPr lang="es-CO" sz="1400" spc="-10" dirty="0">
                <a:latin typeface="Verdana" panose="020B0604030504040204" pitchFamily="34" charset="0"/>
                <a:ea typeface="Verdana" panose="020B0604030504040204" pitchFamily="34" charset="0"/>
                <a:cs typeface="Arial MT"/>
              </a:rPr>
              <a:t>2</a:t>
            </a:r>
            <a:r>
              <a:rPr sz="1400" spc="-5" dirty="0">
                <a:latin typeface="Verdana" panose="020B0604030504040204" pitchFamily="34" charset="0"/>
                <a:ea typeface="Verdana" panose="020B0604030504040204" pitchFamily="34" charset="0"/>
                <a:cs typeface="Arial MT"/>
              </a:rPr>
              <a:t> </a:t>
            </a:r>
            <a:r>
              <a:rPr sz="1400" spc="-10" dirty="0">
                <a:latin typeface="Verdana" panose="020B0604030504040204" pitchFamily="34" charset="0"/>
                <a:ea typeface="Verdana" panose="020B0604030504040204" pitchFamily="34" charset="0"/>
                <a:cs typeface="Arial MT"/>
              </a:rPr>
              <a:t>de</a:t>
            </a:r>
            <a:r>
              <a:rPr sz="1400" spc="-5" dirty="0">
                <a:latin typeface="Verdana" panose="020B0604030504040204" pitchFamily="34" charset="0"/>
                <a:ea typeface="Verdana" panose="020B0604030504040204" pitchFamily="34" charset="0"/>
                <a:cs typeface="Arial MT"/>
              </a:rPr>
              <a:t> </a:t>
            </a:r>
            <a:r>
              <a:rPr lang="es-CO" sz="1400" spc="-10" dirty="0">
                <a:latin typeface="Verdana" panose="020B0604030504040204" pitchFamily="34" charset="0"/>
                <a:ea typeface="Verdana" panose="020B0604030504040204" pitchFamily="34" charset="0"/>
                <a:cs typeface="Arial MT"/>
              </a:rPr>
              <a:t>novie</a:t>
            </a:r>
            <a:r>
              <a:rPr sz="1400" spc="-10" dirty="0" err="1">
                <a:latin typeface="Verdana" panose="020B0604030504040204" pitchFamily="34" charset="0"/>
                <a:ea typeface="Verdana" panose="020B0604030504040204" pitchFamily="34" charset="0"/>
                <a:cs typeface="Arial MT"/>
              </a:rPr>
              <a:t>mbre</a:t>
            </a:r>
            <a:r>
              <a:rPr sz="1400" spc="-5" dirty="0">
                <a:latin typeface="Verdana" panose="020B0604030504040204" pitchFamily="34" charset="0"/>
                <a:ea typeface="Verdana" panose="020B0604030504040204" pitchFamily="34" charset="0"/>
                <a:cs typeface="Arial MT"/>
              </a:rPr>
              <a:t> de </a:t>
            </a:r>
            <a:r>
              <a:rPr sz="1400" spc="-10" dirty="0">
                <a:latin typeface="Verdana" panose="020B0604030504040204" pitchFamily="34" charset="0"/>
                <a:ea typeface="Verdana" panose="020B0604030504040204" pitchFamily="34" charset="0"/>
                <a:cs typeface="Arial MT"/>
              </a:rPr>
              <a:t>202</a:t>
            </a:r>
            <a:r>
              <a:rPr lang="es-CO" sz="1400" spc="-10" dirty="0">
                <a:latin typeface="Verdana" panose="020B0604030504040204" pitchFamily="34" charset="0"/>
                <a:ea typeface="Verdana" panose="020B0604030504040204" pitchFamily="34" charset="0"/>
                <a:cs typeface="Arial MT"/>
              </a:rPr>
              <a:t>3</a:t>
            </a:r>
            <a:r>
              <a:rPr sz="1400" spc="-10" dirty="0">
                <a:latin typeface="Verdana" panose="020B0604030504040204" pitchFamily="34" charset="0"/>
                <a:ea typeface="Verdana" panose="020B0604030504040204" pitchFamily="34" charset="0"/>
                <a:cs typeface="Arial MT"/>
              </a:rPr>
              <a:t>,</a:t>
            </a:r>
            <a:r>
              <a:rPr sz="1400" spc="-5" dirty="0">
                <a:latin typeface="Verdana" panose="020B0604030504040204" pitchFamily="34" charset="0"/>
                <a:ea typeface="Verdana" panose="020B0604030504040204" pitchFamily="34" charset="0"/>
                <a:cs typeface="Arial MT"/>
              </a:rPr>
              <a:t> Se</a:t>
            </a:r>
            <a:r>
              <a:rPr sz="1400" dirty="0">
                <a:latin typeface="Verdana" panose="020B0604030504040204" pitchFamily="34" charset="0"/>
                <a:ea typeface="Verdana" panose="020B0604030504040204" pitchFamily="34" charset="0"/>
                <a:cs typeface="Arial MT"/>
              </a:rPr>
              <a:t> </a:t>
            </a:r>
            <a:r>
              <a:rPr sz="1400" spc="-10" dirty="0">
                <a:latin typeface="Verdana" panose="020B0604030504040204" pitchFamily="34" charset="0"/>
                <a:ea typeface="Verdana" panose="020B0604030504040204" pitchFamily="34" charset="0"/>
                <a:cs typeface="Arial MT"/>
              </a:rPr>
              <a:t>llevó</a:t>
            </a:r>
            <a:r>
              <a:rPr sz="1400" spc="-5" dirty="0">
                <a:latin typeface="Verdana" panose="020B0604030504040204" pitchFamily="34" charset="0"/>
                <a:ea typeface="Verdana" panose="020B0604030504040204" pitchFamily="34" charset="0"/>
                <a:cs typeface="Arial MT"/>
              </a:rPr>
              <a:t> </a:t>
            </a:r>
            <a:r>
              <a:rPr sz="1400" dirty="0">
                <a:latin typeface="Verdana" panose="020B0604030504040204" pitchFamily="34" charset="0"/>
                <a:ea typeface="Verdana" panose="020B0604030504040204" pitchFamily="34" charset="0"/>
                <a:cs typeface="Arial MT"/>
              </a:rPr>
              <a:t>a </a:t>
            </a:r>
            <a:r>
              <a:rPr sz="1400" spc="-5" dirty="0" err="1">
                <a:latin typeface="Verdana" panose="020B0604030504040204" pitchFamily="34" charset="0"/>
                <a:ea typeface="Verdana" panose="020B0604030504040204" pitchFamily="34" charset="0"/>
                <a:cs typeface="Arial MT"/>
              </a:rPr>
              <a:t>cabo</a:t>
            </a:r>
            <a:r>
              <a:rPr sz="1400" spc="-5" dirty="0">
                <a:latin typeface="Verdana" panose="020B0604030504040204" pitchFamily="34" charset="0"/>
                <a:ea typeface="Verdana" panose="020B0604030504040204" pitchFamily="34" charset="0"/>
                <a:cs typeface="Arial MT"/>
              </a:rPr>
              <a:t> </a:t>
            </a:r>
            <a:r>
              <a:rPr lang="es-CO" sz="1400" spc="-5" dirty="0">
                <a:latin typeface="Verdana" panose="020B0604030504040204" pitchFamily="34" charset="0"/>
                <a:ea typeface="Verdana" panose="020B0604030504040204" pitchFamily="34" charset="0"/>
                <a:cs typeface="Arial MT"/>
              </a:rPr>
              <a:t>el seminario taller sobre incidencias del análisis del sector en el control fiscal y transición de la gestión contractual</a:t>
            </a:r>
            <a:endParaRPr sz="1400" dirty="0">
              <a:latin typeface="Verdana" panose="020B0604030504040204" pitchFamily="34" charset="0"/>
              <a:ea typeface="Verdana" panose="020B0604030504040204" pitchFamily="34" charset="0"/>
              <a:cs typeface="Arial MT"/>
            </a:endParaRPr>
          </a:p>
        </p:txBody>
      </p:sp>
      <p:sp>
        <p:nvSpPr>
          <p:cNvPr id="5" name="object 5"/>
          <p:cNvSpPr txBox="1"/>
          <p:nvPr/>
        </p:nvSpPr>
        <p:spPr>
          <a:xfrm>
            <a:off x="1879392" y="5607638"/>
            <a:ext cx="8179434" cy="867801"/>
          </a:xfrm>
          <a:prstGeom prst="rect">
            <a:avLst/>
          </a:prstGeom>
        </p:spPr>
        <p:txBody>
          <a:bodyPr vert="horz" wrap="square" lIns="0" tIns="14604" rIns="0" bIns="0" rtlCol="0">
            <a:spAutoFit/>
          </a:bodyPr>
          <a:lstStyle/>
          <a:p>
            <a:pPr marL="12700" marR="5080" algn="just">
              <a:lnSpc>
                <a:spcPct val="99300"/>
              </a:lnSpc>
              <a:spcBef>
                <a:spcPts val="114"/>
              </a:spcBef>
            </a:pPr>
            <a:r>
              <a:rPr sz="1400" spc="-5" dirty="0">
                <a:latin typeface="Verdana" panose="020B0604030504040204" pitchFamily="34" charset="0"/>
                <a:ea typeface="Verdana" panose="020B0604030504040204" pitchFamily="34" charset="0"/>
                <a:cs typeface="Arial MT"/>
              </a:rPr>
              <a:t>Esta jornada </a:t>
            </a:r>
            <a:r>
              <a:rPr sz="1400" spc="-10" dirty="0">
                <a:latin typeface="Verdana" panose="020B0604030504040204" pitchFamily="34" charset="0"/>
                <a:ea typeface="Verdana" panose="020B0604030504040204" pitchFamily="34" charset="0"/>
                <a:cs typeface="Arial MT"/>
              </a:rPr>
              <a:t>tuvo </a:t>
            </a:r>
            <a:r>
              <a:rPr sz="1400" spc="-5" dirty="0">
                <a:latin typeface="Verdana" panose="020B0604030504040204" pitchFamily="34" charset="0"/>
                <a:ea typeface="Verdana" panose="020B0604030504040204" pitchFamily="34" charset="0"/>
                <a:cs typeface="Arial MT"/>
              </a:rPr>
              <a:t>por </a:t>
            </a:r>
            <a:r>
              <a:rPr sz="1400" spc="-10" dirty="0">
                <a:latin typeface="Verdana" panose="020B0604030504040204" pitchFamily="34" charset="0"/>
                <a:ea typeface="Verdana" panose="020B0604030504040204" pitchFamily="34" charset="0"/>
                <a:cs typeface="Arial MT"/>
              </a:rPr>
              <a:t>objetivo reforzar </a:t>
            </a:r>
            <a:r>
              <a:rPr sz="1400" dirty="0">
                <a:latin typeface="Verdana" panose="020B0604030504040204" pitchFamily="34" charset="0"/>
                <a:ea typeface="Verdana" panose="020B0604030504040204" pitchFamily="34" charset="0"/>
                <a:cs typeface="Arial MT"/>
              </a:rPr>
              <a:t>y </a:t>
            </a:r>
            <a:r>
              <a:rPr sz="1400" spc="-5" dirty="0">
                <a:latin typeface="Verdana" panose="020B0604030504040204" pitchFamily="34" charset="0"/>
                <a:ea typeface="Verdana" panose="020B0604030504040204" pitchFamily="34" charset="0"/>
                <a:cs typeface="Arial MT"/>
              </a:rPr>
              <a:t>ampliar </a:t>
            </a:r>
            <a:r>
              <a:rPr sz="1400" spc="-10" dirty="0">
                <a:latin typeface="Verdana" panose="020B0604030504040204" pitchFamily="34" charset="0"/>
                <a:ea typeface="Verdana" panose="020B0604030504040204" pitchFamily="34" charset="0"/>
                <a:cs typeface="Arial MT"/>
              </a:rPr>
              <a:t>los conocimientos </a:t>
            </a:r>
            <a:r>
              <a:rPr sz="1400" spc="-10" dirty="0" err="1">
                <a:latin typeface="Verdana" panose="020B0604030504040204" pitchFamily="34" charset="0"/>
                <a:ea typeface="Verdana" panose="020B0604030504040204" pitchFamily="34" charset="0"/>
                <a:cs typeface="Arial MT"/>
              </a:rPr>
              <a:t>en</a:t>
            </a:r>
            <a:r>
              <a:rPr sz="1400" spc="-10" dirty="0">
                <a:latin typeface="Verdana" panose="020B0604030504040204" pitchFamily="34" charset="0"/>
                <a:ea typeface="Verdana" panose="020B0604030504040204" pitchFamily="34" charset="0"/>
                <a:cs typeface="Arial MT"/>
              </a:rPr>
              <a:t> </a:t>
            </a:r>
            <a:r>
              <a:rPr sz="1400" spc="-10" dirty="0" err="1">
                <a:latin typeface="Verdana" panose="020B0604030504040204" pitchFamily="34" charset="0"/>
                <a:ea typeface="Verdana" panose="020B0604030504040204" pitchFamily="34" charset="0"/>
                <a:cs typeface="Arial MT"/>
              </a:rPr>
              <a:t>materia</a:t>
            </a:r>
            <a:r>
              <a:rPr sz="1400" spc="-5" dirty="0">
                <a:latin typeface="Verdana" panose="020B0604030504040204" pitchFamily="34" charset="0"/>
                <a:ea typeface="Verdana" panose="020B0604030504040204" pitchFamily="34" charset="0"/>
                <a:cs typeface="Arial MT"/>
              </a:rPr>
              <a:t> </a:t>
            </a:r>
            <a:r>
              <a:rPr lang="es-CO" sz="1400" spc="-5" dirty="0">
                <a:latin typeface="Verdana" panose="020B0604030504040204" pitchFamily="34" charset="0"/>
                <a:ea typeface="Verdana" panose="020B0604030504040204" pitchFamily="34" charset="0"/>
                <a:cs typeface="Arial MT"/>
              </a:rPr>
              <a:t>del análisis del sector como eje estructural del principio de planeación y  la gestión contractual</a:t>
            </a:r>
            <a:r>
              <a:rPr lang="es-CO" sz="1400" spc="-10" dirty="0">
                <a:latin typeface="Verdana" panose="020B0604030504040204" pitchFamily="34" charset="0"/>
                <a:ea typeface="Verdana" panose="020B0604030504040204" pitchFamily="34" charset="0"/>
                <a:cs typeface="Arial MT"/>
              </a:rPr>
              <a:t> contando </a:t>
            </a:r>
            <a:r>
              <a:rPr lang="es-CO" sz="1400" spc="-5" dirty="0">
                <a:latin typeface="Verdana" panose="020B0604030504040204" pitchFamily="34" charset="0"/>
                <a:ea typeface="Verdana" panose="020B0604030504040204" pitchFamily="34" charset="0"/>
                <a:cs typeface="Arial MT"/>
              </a:rPr>
              <a:t>con </a:t>
            </a:r>
            <a:r>
              <a:rPr lang="es-CO" sz="1400" dirty="0">
                <a:latin typeface="Verdana" panose="020B0604030504040204" pitchFamily="34" charset="0"/>
                <a:ea typeface="Verdana" panose="020B0604030504040204" pitchFamily="34" charset="0"/>
                <a:cs typeface="Arial MT"/>
              </a:rPr>
              <a:t>la </a:t>
            </a:r>
            <a:r>
              <a:rPr lang="es-CO" sz="1400" spc="-10" dirty="0">
                <a:latin typeface="Verdana" panose="020B0604030504040204" pitchFamily="34" charset="0"/>
                <a:ea typeface="Verdana" panose="020B0604030504040204" pitchFamily="34" charset="0"/>
                <a:cs typeface="Arial MT"/>
              </a:rPr>
              <a:t>participación </a:t>
            </a:r>
            <a:r>
              <a:rPr lang="es-CO" sz="1400" spc="-5" dirty="0">
                <a:latin typeface="Verdana" panose="020B0604030504040204" pitchFamily="34" charset="0"/>
                <a:ea typeface="Verdana" panose="020B0604030504040204" pitchFamily="34" charset="0"/>
                <a:cs typeface="Arial MT"/>
              </a:rPr>
              <a:t>de </a:t>
            </a:r>
            <a:r>
              <a:rPr lang="es-CO" sz="1400" dirty="0">
                <a:latin typeface="Verdana" panose="020B0604030504040204" pitchFamily="34" charset="0"/>
                <a:ea typeface="Verdana" panose="020B0604030504040204" pitchFamily="34" charset="0"/>
                <a:cs typeface="Arial MT"/>
              </a:rPr>
              <a:t> </a:t>
            </a:r>
            <a:r>
              <a:rPr lang="es-CO" sz="1400" spc="-5" dirty="0">
                <a:latin typeface="Verdana" panose="020B0604030504040204" pitchFamily="34" charset="0"/>
                <a:ea typeface="Verdana" panose="020B0604030504040204" pitchFamily="34" charset="0"/>
                <a:cs typeface="Arial MT"/>
              </a:rPr>
              <a:t>sujetos, puntos de control, comunidad en </a:t>
            </a:r>
            <a:r>
              <a:rPr lang="es-CO" sz="1400" spc="-10" dirty="0">
                <a:latin typeface="Verdana" panose="020B0604030504040204" pitchFamily="34" charset="0"/>
                <a:ea typeface="Verdana" panose="020B0604030504040204" pitchFamily="34" charset="0"/>
                <a:cs typeface="Arial MT"/>
              </a:rPr>
              <a:t>general, </a:t>
            </a:r>
            <a:r>
              <a:rPr lang="es-CO" sz="1400" spc="-5" dirty="0">
                <a:latin typeface="Verdana" panose="020B0604030504040204" pitchFamily="34" charset="0"/>
                <a:ea typeface="Verdana" panose="020B0604030504040204" pitchFamily="34" charset="0"/>
                <a:cs typeface="Arial MT"/>
              </a:rPr>
              <a:t>servidores públicos y funcionarios de </a:t>
            </a:r>
            <a:r>
              <a:rPr lang="es-CO" sz="1400" spc="-15" dirty="0">
                <a:latin typeface="Verdana" panose="020B0604030504040204" pitchFamily="34" charset="0"/>
                <a:ea typeface="Verdana" panose="020B0604030504040204" pitchFamily="34" charset="0"/>
                <a:cs typeface="Arial MT"/>
              </a:rPr>
              <a:t>la </a:t>
            </a:r>
            <a:r>
              <a:rPr lang="es-CO" sz="1400" spc="-10" dirty="0">
                <a:latin typeface="Verdana" panose="020B0604030504040204" pitchFamily="34" charset="0"/>
                <a:ea typeface="Verdana" panose="020B0604030504040204" pitchFamily="34" charset="0"/>
                <a:cs typeface="Arial MT"/>
              </a:rPr>
              <a:t> </a:t>
            </a:r>
            <a:r>
              <a:rPr lang="es-CO" sz="1400" spc="-5" dirty="0">
                <a:latin typeface="Verdana" panose="020B0604030504040204" pitchFamily="34" charset="0"/>
                <a:ea typeface="Verdana" panose="020B0604030504040204" pitchFamily="34" charset="0"/>
                <a:cs typeface="Arial MT"/>
              </a:rPr>
              <a:t>entidad.</a:t>
            </a:r>
            <a:endParaRPr sz="1400" dirty="0">
              <a:latin typeface="Verdana" panose="020B0604030504040204" pitchFamily="34" charset="0"/>
              <a:ea typeface="Verdana" panose="020B0604030504040204" pitchFamily="34" charset="0"/>
              <a:cs typeface="Arial MT"/>
            </a:endParaRPr>
          </a:p>
        </p:txBody>
      </p:sp>
      <p:pic>
        <p:nvPicPr>
          <p:cNvPr id="18" name="object 10">
            <a:extLst>
              <a:ext uri="{FF2B5EF4-FFF2-40B4-BE49-F238E27FC236}">
                <a16:creationId xmlns:a16="http://schemas.microsoft.com/office/drawing/2014/main" id="{9F679501-CD2C-4F4C-9FA4-01164C04FF3F}"/>
              </a:ext>
            </a:extLst>
          </p:cNvPr>
          <p:cNvPicPr/>
          <p:nvPr/>
        </p:nvPicPr>
        <p:blipFill>
          <a:blip r:embed="rId2" cstate="print"/>
          <a:stretch>
            <a:fillRect/>
          </a:stretch>
        </p:blipFill>
        <p:spPr>
          <a:xfrm>
            <a:off x="11125200" y="5862403"/>
            <a:ext cx="902209" cy="919397"/>
          </a:xfrm>
          <a:prstGeom prst="rect">
            <a:avLst/>
          </a:prstGeom>
        </p:spPr>
      </p:pic>
      <p:pic>
        <p:nvPicPr>
          <p:cNvPr id="19" name="object 4">
            <a:extLst>
              <a:ext uri="{FF2B5EF4-FFF2-40B4-BE49-F238E27FC236}">
                <a16:creationId xmlns:a16="http://schemas.microsoft.com/office/drawing/2014/main" id="{0C1C2656-300D-4A58-9D63-1D1145F8EAC7}"/>
              </a:ext>
            </a:extLst>
          </p:cNvPr>
          <p:cNvPicPr/>
          <p:nvPr/>
        </p:nvPicPr>
        <p:blipFill>
          <a:blip r:embed="rId3" cstate="print"/>
          <a:stretch>
            <a:fillRect/>
          </a:stretch>
        </p:blipFill>
        <p:spPr>
          <a:xfrm>
            <a:off x="228600" y="5594603"/>
            <a:ext cx="488618" cy="806197"/>
          </a:xfrm>
          <a:prstGeom prst="rect">
            <a:avLst/>
          </a:prstGeom>
        </p:spPr>
      </p:pic>
      <p:sp>
        <p:nvSpPr>
          <p:cNvPr id="20" name="object 5">
            <a:extLst>
              <a:ext uri="{FF2B5EF4-FFF2-40B4-BE49-F238E27FC236}">
                <a16:creationId xmlns:a16="http://schemas.microsoft.com/office/drawing/2014/main" id="{4662F578-BF84-4587-9CF3-A01F4674BC47}"/>
              </a:ext>
            </a:extLst>
          </p:cNvPr>
          <p:cNvSpPr txBox="1"/>
          <p:nvPr/>
        </p:nvSpPr>
        <p:spPr>
          <a:xfrm>
            <a:off x="265277" y="6417265"/>
            <a:ext cx="496723" cy="135935"/>
          </a:xfrm>
          <a:prstGeom prst="rect">
            <a:avLst/>
          </a:prstGeom>
        </p:spPr>
        <p:txBody>
          <a:bodyPr vert="horz" wrap="square" lIns="0" tIns="12700" rIns="0" bIns="0" rtlCol="0">
            <a:spAutoFit/>
          </a:bodyPr>
          <a:lstStyle/>
          <a:p>
            <a:pPr marL="12700">
              <a:lnSpc>
                <a:spcPct val="100000"/>
              </a:lnSpc>
              <a:spcBef>
                <a:spcPts val="100"/>
              </a:spcBef>
            </a:pPr>
            <a:r>
              <a:rPr sz="800" spc="-95" dirty="0">
                <a:latin typeface="Arial MT"/>
                <a:cs typeface="Arial MT"/>
              </a:rPr>
              <a:t>S</a:t>
            </a:r>
            <a:r>
              <a:rPr sz="800" spc="-105" dirty="0">
                <a:latin typeface="Arial MT"/>
                <a:cs typeface="Arial MT"/>
              </a:rPr>
              <a:t>C</a:t>
            </a:r>
            <a:r>
              <a:rPr sz="800" spc="-55" dirty="0">
                <a:latin typeface="Arial MT"/>
                <a:cs typeface="Arial MT"/>
              </a:rPr>
              <a:t> </a:t>
            </a:r>
            <a:r>
              <a:rPr sz="800" spc="-80" dirty="0">
                <a:latin typeface="Arial MT"/>
                <a:cs typeface="Arial MT"/>
              </a:rPr>
              <a:t>410</a:t>
            </a:r>
            <a:r>
              <a:rPr sz="800" spc="-75" dirty="0">
                <a:latin typeface="Arial MT"/>
                <a:cs typeface="Arial MT"/>
              </a:rPr>
              <a:t>0</a:t>
            </a:r>
            <a:r>
              <a:rPr sz="800" spc="-55" dirty="0">
                <a:latin typeface="Arial MT"/>
                <a:cs typeface="Arial MT"/>
              </a:rPr>
              <a:t>-</a:t>
            </a:r>
            <a:r>
              <a:rPr sz="800" spc="-80" dirty="0">
                <a:latin typeface="Arial MT"/>
                <a:cs typeface="Arial MT"/>
              </a:rPr>
              <a:t>1</a:t>
            </a:r>
            <a:endParaRPr sz="800" dirty="0">
              <a:latin typeface="Arial MT"/>
              <a:cs typeface="Arial MT"/>
            </a:endParaRPr>
          </a:p>
        </p:txBody>
      </p:sp>
      <p:sp>
        <p:nvSpPr>
          <p:cNvPr id="21" name="CuadroTexto 20">
            <a:extLst>
              <a:ext uri="{FF2B5EF4-FFF2-40B4-BE49-F238E27FC236}">
                <a16:creationId xmlns:a16="http://schemas.microsoft.com/office/drawing/2014/main" id="{8CA7CBFC-2557-4929-A088-E612B92CAFF6}"/>
              </a:ext>
            </a:extLst>
          </p:cNvPr>
          <p:cNvSpPr txBox="1"/>
          <p:nvPr/>
        </p:nvSpPr>
        <p:spPr>
          <a:xfrm>
            <a:off x="2576709" y="1795781"/>
            <a:ext cx="7391400" cy="1200329"/>
          </a:xfrm>
          <a:prstGeom prst="rect">
            <a:avLst/>
          </a:prstGeom>
          <a:noFill/>
        </p:spPr>
        <p:txBody>
          <a:bodyPr wrap="square" rtlCol="0">
            <a:spAutoFit/>
          </a:bodyPr>
          <a:lstStyle/>
          <a:p>
            <a:pPr algn="ctr"/>
            <a:r>
              <a:rPr lang="es-CO" sz="1800" b="1" spc="-10" dirty="0">
                <a:latin typeface="Arial"/>
                <a:cs typeface="Arial"/>
              </a:rPr>
              <a:t>SEMINARIO</a:t>
            </a:r>
            <a:r>
              <a:rPr lang="es-CO" sz="1800" b="1" spc="45" dirty="0">
                <a:latin typeface="Arial"/>
                <a:cs typeface="Arial"/>
              </a:rPr>
              <a:t> </a:t>
            </a:r>
            <a:r>
              <a:rPr lang="es-CO" sz="1800" b="1" spc="-5" dirty="0">
                <a:latin typeface="Arial"/>
                <a:cs typeface="Arial"/>
              </a:rPr>
              <a:t>TALLER SOBRE INCIDENCIAS DEL ANÁLISIS DEL SECTOR EN EL CONTROL FISCALY TRANSICIÓN DE LA GESTIÓN CONTRACTUAL</a:t>
            </a:r>
            <a:endParaRPr lang="es-CO" sz="1800" dirty="0">
              <a:latin typeface="Arial"/>
              <a:cs typeface="Arial"/>
            </a:endParaRPr>
          </a:p>
          <a:p>
            <a:pPr algn="ctr"/>
            <a:endParaRPr lang="es-CO" dirty="0"/>
          </a:p>
        </p:txBody>
      </p:sp>
      <p:pic>
        <p:nvPicPr>
          <p:cNvPr id="4100" name="Picture 4">
            <a:extLst>
              <a:ext uri="{FF2B5EF4-FFF2-40B4-BE49-F238E27FC236}">
                <a16:creationId xmlns:a16="http://schemas.microsoft.com/office/drawing/2014/main" id="{9A26572E-A346-48D6-AA5D-C18AD86EC73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0" y="2686553"/>
            <a:ext cx="3048000" cy="2286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43813" y="705358"/>
            <a:ext cx="9444990" cy="998855"/>
          </a:xfrm>
          <a:prstGeom prst="rect">
            <a:avLst/>
          </a:prstGeom>
          <a:solidFill>
            <a:srgbClr val="FDEA2A"/>
          </a:solidFill>
        </p:spPr>
        <p:txBody>
          <a:bodyPr vert="horz" wrap="square" lIns="0" tIns="316230" rIns="0" bIns="0" rtlCol="0">
            <a:spAutoFit/>
          </a:bodyPr>
          <a:lstStyle/>
          <a:p>
            <a:pPr marL="518795">
              <a:lnSpc>
                <a:spcPct val="100000"/>
              </a:lnSpc>
              <a:spcBef>
                <a:spcPts val="2490"/>
              </a:spcBef>
            </a:pPr>
            <a:r>
              <a:rPr sz="2400" b="1" spc="-210" dirty="0">
                <a:latin typeface="Tahoma"/>
                <a:cs typeface="Tahoma"/>
              </a:rPr>
              <a:t>TICS</a:t>
            </a:r>
            <a:endParaRPr sz="2400">
              <a:latin typeface="Tahoma"/>
              <a:cs typeface="Tahoma"/>
            </a:endParaRPr>
          </a:p>
        </p:txBody>
      </p:sp>
      <p:sp>
        <p:nvSpPr>
          <p:cNvPr id="3" name="object 3"/>
          <p:cNvSpPr txBox="1"/>
          <p:nvPr/>
        </p:nvSpPr>
        <p:spPr>
          <a:xfrm>
            <a:off x="1317554" y="1818307"/>
            <a:ext cx="8298180" cy="1091902"/>
          </a:xfrm>
          <a:prstGeom prst="rect">
            <a:avLst/>
          </a:prstGeom>
        </p:spPr>
        <p:txBody>
          <a:bodyPr vert="horz" wrap="square" lIns="0" tIns="12065" rIns="0" bIns="0" rtlCol="0">
            <a:spAutoFit/>
          </a:bodyPr>
          <a:lstStyle/>
          <a:p>
            <a:pPr marL="12700">
              <a:lnSpc>
                <a:spcPct val="100000"/>
              </a:lnSpc>
              <a:spcBef>
                <a:spcPts val="95"/>
              </a:spcBef>
            </a:pPr>
            <a:r>
              <a:rPr sz="1600" b="1" spc="-30" dirty="0">
                <a:latin typeface="Verdana" panose="020B0604030504040204" pitchFamily="34" charset="0"/>
                <a:ea typeface="Verdana" panose="020B0604030504040204" pitchFamily="34" charset="0"/>
                <a:cs typeface="Arial"/>
              </a:rPr>
              <a:t>VISITAS</a:t>
            </a:r>
            <a:r>
              <a:rPr sz="1600" b="1" spc="30" dirty="0">
                <a:latin typeface="Verdana" panose="020B0604030504040204" pitchFamily="34" charset="0"/>
                <a:ea typeface="Verdana" panose="020B0604030504040204" pitchFamily="34" charset="0"/>
                <a:cs typeface="Arial"/>
              </a:rPr>
              <a:t> </a:t>
            </a:r>
            <a:r>
              <a:rPr sz="1600" b="1" spc="-5" dirty="0">
                <a:latin typeface="Verdana" panose="020B0604030504040204" pitchFamily="34" charset="0"/>
                <a:ea typeface="Verdana" panose="020B0604030504040204" pitchFamily="34" charset="0"/>
                <a:cs typeface="Arial"/>
              </a:rPr>
              <a:t>PÁGINA</a:t>
            </a:r>
            <a:r>
              <a:rPr sz="1600" b="1" spc="-55" dirty="0">
                <a:latin typeface="Verdana" panose="020B0604030504040204" pitchFamily="34" charset="0"/>
                <a:ea typeface="Verdana" panose="020B0604030504040204" pitchFamily="34" charset="0"/>
                <a:cs typeface="Arial"/>
              </a:rPr>
              <a:t> </a:t>
            </a:r>
            <a:r>
              <a:rPr sz="1600" b="1" spc="-5" dirty="0">
                <a:latin typeface="Verdana" panose="020B0604030504040204" pitchFamily="34" charset="0"/>
                <a:ea typeface="Verdana" panose="020B0604030504040204" pitchFamily="34" charset="0"/>
                <a:cs typeface="Arial"/>
              </a:rPr>
              <a:t>WEB</a:t>
            </a:r>
            <a:endParaRPr sz="1600" dirty="0">
              <a:latin typeface="Verdana" panose="020B0604030504040204" pitchFamily="34" charset="0"/>
              <a:ea typeface="Verdana" panose="020B0604030504040204" pitchFamily="34" charset="0"/>
              <a:cs typeface="Arial"/>
            </a:endParaRPr>
          </a:p>
          <a:p>
            <a:pPr>
              <a:lnSpc>
                <a:spcPct val="100000"/>
              </a:lnSpc>
              <a:spcBef>
                <a:spcPts val="15"/>
              </a:spcBef>
            </a:pPr>
            <a:endParaRPr sz="1650" dirty="0">
              <a:latin typeface="Verdana" panose="020B0604030504040204" pitchFamily="34" charset="0"/>
              <a:ea typeface="Verdana" panose="020B0604030504040204" pitchFamily="34" charset="0"/>
              <a:cs typeface="Arial"/>
            </a:endParaRPr>
          </a:p>
          <a:p>
            <a:pPr>
              <a:lnSpc>
                <a:spcPct val="107000"/>
              </a:lnSpc>
              <a:spcAft>
                <a:spcPts val="800"/>
              </a:spcAft>
            </a:pPr>
            <a:r>
              <a:rPr lang="es-CO" sz="1800" dirty="0">
                <a:effectLst/>
                <a:latin typeface="Verdana" panose="020B0604030504040204" pitchFamily="34" charset="0"/>
                <a:ea typeface="Verdana" panose="020B0604030504040204" pitchFamily="34" charset="0"/>
                <a:cs typeface="Times New Roman" panose="02020603050405020304" pitchFamily="18" charset="0"/>
              </a:rPr>
              <a:t>El número de visitas a la página web </a:t>
            </a:r>
            <a:r>
              <a:rPr lang="es-CO" dirty="0">
                <a:latin typeface="Verdana" panose="020B0604030504040204" pitchFamily="34" charset="0"/>
                <a:ea typeface="Verdana" panose="020B0604030504040204" pitchFamily="34" charset="0"/>
                <a:cs typeface="Times New Roman" panose="02020603050405020304" pitchFamily="18" charset="0"/>
              </a:rPr>
              <a:t>en</a:t>
            </a:r>
            <a:r>
              <a:rPr lang="es-CO" sz="1800" dirty="0">
                <a:effectLst/>
                <a:latin typeface="Verdana" panose="020B0604030504040204" pitchFamily="34" charset="0"/>
                <a:ea typeface="Verdana" panose="020B0604030504040204" pitchFamily="34" charset="0"/>
                <a:cs typeface="Times New Roman" panose="02020603050405020304" pitchFamily="18" charset="0"/>
              </a:rPr>
              <a:t> la VIGENCIA 2023 fue de 3.633 por 2.038 usuarios diferentes.</a:t>
            </a:r>
          </a:p>
        </p:txBody>
      </p:sp>
      <p:sp>
        <p:nvSpPr>
          <p:cNvPr id="14" name="object 14"/>
          <p:cNvSpPr txBox="1"/>
          <p:nvPr/>
        </p:nvSpPr>
        <p:spPr>
          <a:xfrm>
            <a:off x="1317554" y="4808224"/>
            <a:ext cx="6614159" cy="838050"/>
          </a:xfrm>
          <a:prstGeom prst="rect">
            <a:avLst/>
          </a:prstGeom>
        </p:spPr>
        <p:txBody>
          <a:bodyPr vert="horz" wrap="square" lIns="0" tIns="100965" rIns="0" bIns="0" rtlCol="0">
            <a:spAutoFit/>
          </a:bodyPr>
          <a:lstStyle/>
          <a:p>
            <a:pPr marL="12700">
              <a:lnSpc>
                <a:spcPct val="100000"/>
              </a:lnSpc>
              <a:spcBef>
                <a:spcPts val="795"/>
              </a:spcBef>
            </a:pPr>
            <a:r>
              <a:rPr sz="1400" b="1" spc="-5" dirty="0">
                <a:latin typeface="Verdana" panose="020B0604030504040204" pitchFamily="34" charset="0"/>
                <a:ea typeface="Verdana" panose="020B0604030504040204" pitchFamily="34" charset="0"/>
                <a:cs typeface="Arial"/>
              </a:rPr>
              <a:t>MICROSITIO</a:t>
            </a:r>
            <a:r>
              <a:rPr sz="1400" b="1" spc="-45" dirty="0">
                <a:latin typeface="Verdana" panose="020B0604030504040204" pitchFamily="34" charset="0"/>
                <a:ea typeface="Verdana" panose="020B0604030504040204" pitchFamily="34" charset="0"/>
                <a:cs typeface="Arial"/>
              </a:rPr>
              <a:t> </a:t>
            </a:r>
            <a:r>
              <a:rPr sz="1400" b="1" spc="-10" dirty="0">
                <a:latin typeface="Verdana" panose="020B0604030504040204" pitchFamily="34" charset="0"/>
                <a:ea typeface="Verdana" panose="020B0604030504040204" pitchFamily="34" charset="0"/>
                <a:cs typeface="Arial"/>
              </a:rPr>
              <a:t>PLANEACIÓN</a:t>
            </a:r>
            <a:r>
              <a:rPr sz="1400" b="1" spc="15" dirty="0">
                <a:latin typeface="Verdana" panose="020B0604030504040204" pitchFamily="34" charset="0"/>
                <a:ea typeface="Verdana" panose="020B0604030504040204" pitchFamily="34" charset="0"/>
                <a:cs typeface="Arial"/>
              </a:rPr>
              <a:t> </a:t>
            </a:r>
            <a:r>
              <a:rPr sz="1400" b="1" dirty="0">
                <a:latin typeface="Verdana" panose="020B0604030504040204" pitchFamily="34" charset="0"/>
                <a:ea typeface="Verdana" panose="020B0604030504040204" pitchFamily="34" charset="0"/>
                <a:cs typeface="Arial"/>
              </a:rPr>
              <a:t>Y</a:t>
            </a:r>
            <a:r>
              <a:rPr sz="1400" b="1" spc="-30" dirty="0">
                <a:latin typeface="Verdana" panose="020B0604030504040204" pitchFamily="34" charset="0"/>
                <a:ea typeface="Verdana" panose="020B0604030504040204" pitchFamily="34" charset="0"/>
                <a:cs typeface="Arial"/>
              </a:rPr>
              <a:t> </a:t>
            </a:r>
            <a:r>
              <a:rPr sz="1400" b="1" dirty="0">
                <a:latin typeface="Verdana" panose="020B0604030504040204" pitchFamily="34" charset="0"/>
                <a:ea typeface="Verdana" panose="020B0604030504040204" pitchFamily="34" charset="0"/>
                <a:cs typeface="Arial"/>
              </a:rPr>
              <a:t>GESTIÓN</a:t>
            </a:r>
            <a:endParaRPr sz="1400" dirty="0">
              <a:latin typeface="Verdana" panose="020B0604030504040204" pitchFamily="34" charset="0"/>
              <a:ea typeface="Verdana" panose="020B0604030504040204" pitchFamily="34" charset="0"/>
              <a:cs typeface="Arial"/>
            </a:endParaRPr>
          </a:p>
          <a:p>
            <a:pPr marL="12700">
              <a:lnSpc>
                <a:spcPct val="100000"/>
              </a:lnSpc>
              <a:spcBef>
                <a:spcPts val="695"/>
              </a:spcBef>
            </a:pPr>
            <a:r>
              <a:rPr sz="1400" spc="-5" dirty="0">
                <a:latin typeface="Verdana" panose="020B0604030504040204" pitchFamily="34" charset="0"/>
                <a:ea typeface="Verdana" panose="020B0604030504040204" pitchFamily="34" charset="0"/>
                <a:cs typeface="Arial MT"/>
              </a:rPr>
              <a:t>S</a:t>
            </a:r>
            <a:r>
              <a:rPr sz="1400" dirty="0">
                <a:latin typeface="Verdana" panose="020B0604030504040204" pitchFamily="34" charset="0"/>
                <a:ea typeface="Verdana" panose="020B0604030504040204" pitchFamily="34" charset="0"/>
                <a:cs typeface="Arial MT"/>
              </a:rPr>
              <a:t>e</a:t>
            </a:r>
            <a:r>
              <a:rPr sz="1400" spc="-10" dirty="0">
                <a:latin typeface="Verdana" panose="020B0604030504040204" pitchFamily="34" charset="0"/>
                <a:ea typeface="Verdana" panose="020B0604030504040204" pitchFamily="34" charset="0"/>
                <a:cs typeface="Arial MT"/>
              </a:rPr>
              <a:t> </a:t>
            </a:r>
            <a:r>
              <a:rPr sz="1400" spc="-5" dirty="0">
                <a:latin typeface="Verdana" panose="020B0604030504040204" pitchFamily="34" charset="0"/>
                <a:ea typeface="Verdana" panose="020B0604030504040204" pitchFamily="34" charset="0"/>
                <a:cs typeface="Arial MT"/>
              </a:rPr>
              <a:t>actualizo</a:t>
            </a:r>
            <a:r>
              <a:rPr sz="1400" spc="-30" dirty="0">
                <a:latin typeface="Verdana" panose="020B0604030504040204" pitchFamily="34" charset="0"/>
                <a:ea typeface="Verdana" panose="020B0604030504040204" pitchFamily="34" charset="0"/>
                <a:cs typeface="Arial MT"/>
              </a:rPr>
              <a:t> </a:t>
            </a:r>
            <a:r>
              <a:rPr sz="1400" spc="-5" dirty="0">
                <a:latin typeface="Verdana" panose="020B0604030504040204" pitchFamily="34" charset="0"/>
                <a:ea typeface="Verdana" panose="020B0604030504040204" pitchFamily="34" charset="0"/>
                <a:cs typeface="Arial MT"/>
              </a:rPr>
              <a:t>el</a:t>
            </a:r>
            <a:r>
              <a:rPr sz="1400" spc="10" dirty="0">
                <a:latin typeface="Verdana" panose="020B0604030504040204" pitchFamily="34" charset="0"/>
                <a:ea typeface="Verdana" panose="020B0604030504040204" pitchFamily="34" charset="0"/>
                <a:cs typeface="Arial MT"/>
              </a:rPr>
              <a:t> </a:t>
            </a:r>
            <a:r>
              <a:rPr sz="1400" spc="-5" dirty="0">
                <a:latin typeface="Verdana" panose="020B0604030504040204" pitchFamily="34" charset="0"/>
                <a:ea typeface="Verdana" panose="020B0604030504040204" pitchFamily="34" charset="0"/>
                <a:cs typeface="Arial MT"/>
              </a:rPr>
              <a:t>Micrositio</a:t>
            </a:r>
            <a:r>
              <a:rPr sz="1400" spc="-30" dirty="0">
                <a:latin typeface="Verdana" panose="020B0604030504040204" pitchFamily="34" charset="0"/>
                <a:ea typeface="Verdana" panose="020B0604030504040204" pitchFamily="34" charset="0"/>
                <a:cs typeface="Arial MT"/>
              </a:rPr>
              <a:t> </a:t>
            </a:r>
            <a:r>
              <a:rPr sz="1400" dirty="0">
                <a:latin typeface="Verdana" panose="020B0604030504040204" pitchFamily="34" charset="0"/>
                <a:ea typeface="Verdana" panose="020B0604030504040204" pitchFamily="34" charset="0"/>
                <a:cs typeface="Arial MT"/>
              </a:rPr>
              <a:t>Planeación</a:t>
            </a:r>
            <a:r>
              <a:rPr sz="1400" spc="-50" dirty="0">
                <a:latin typeface="Verdana" panose="020B0604030504040204" pitchFamily="34" charset="0"/>
                <a:ea typeface="Verdana" panose="020B0604030504040204" pitchFamily="34" charset="0"/>
                <a:cs typeface="Arial MT"/>
              </a:rPr>
              <a:t> </a:t>
            </a:r>
            <a:r>
              <a:rPr sz="1400" dirty="0">
                <a:latin typeface="Verdana" panose="020B0604030504040204" pitchFamily="34" charset="0"/>
                <a:ea typeface="Verdana" panose="020B0604030504040204" pitchFamily="34" charset="0"/>
                <a:cs typeface="Arial MT"/>
              </a:rPr>
              <a:t>y </a:t>
            </a:r>
            <a:r>
              <a:rPr sz="1400" dirty="0" err="1">
                <a:latin typeface="Verdana" panose="020B0604030504040204" pitchFamily="34" charset="0"/>
                <a:ea typeface="Verdana" panose="020B0604030504040204" pitchFamily="34" charset="0"/>
                <a:cs typeface="Arial MT"/>
              </a:rPr>
              <a:t>Gestión</a:t>
            </a:r>
            <a:r>
              <a:rPr lang="es-CO" sz="1400" b="1" dirty="0">
                <a:latin typeface="Verdana" panose="020B0604030504040204" pitchFamily="34" charset="0"/>
                <a:ea typeface="Verdana" panose="020B0604030504040204" pitchFamily="34" charset="0"/>
                <a:cs typeface="Arial"/>
              </a:rPr>
              <a:t> </a:t>
            </a:r>
            <a:r>
              <a:rPr lang="es-CO" sz="1400" dirty="0">
                <a:latin typeface="Verdana" panose="020B0604030504040204" pitchFamily="34" charset="0"/>
                <a:ea typeface="Verdana" panose="020B0604030504040204" pitchFamily="34" charset="0"/>
                <a:cs typeface="Arial"/>
              </a:rPr>
              <a:t>y se tienen actualizado todo los planes</a:t>
            </a:r>
            <a:endParaRPr sz="1400" dirty="0">
              <a:latin typeface="Verdana" panose="020B0604030504040204" pitchFamily="34" charset="0"/>
              <a:ea typeface="Verdana" panose="020B0604030504040204" pitchFamily="34" charset="0"/>
              <a:cs typeface="Arial"/>
            </a:endParaRPr>
          </a:p>
        </p:txBody>
      </p:sp>
      <p:pic>
        <p:nvPicPr>
          <p:cNvPr id="15" name="object 15"/>
          <p:cNvPicPr/>
          <p:nvPr/>
        </p:nvPicPr>
        <p:blipFill>
          <a:blip r:embed="rId2" cstate="print"/>
          <a:stretch>
            <a:fillRect/>
          </a:stretch>
        </p:blipFill>
        <p:spPr>
          <a:xfrm>
            <a:off x="4131945" y="5621715"/>
            <a:ext cx="3918576" cy="1160085"/>
          </a:xfrm>
          <a:prstGeom prst="rect">
            <a:avLst/>
          </a:prstGeom>
        </p:spPr>
      </p:pic>
      <p:pic>
        <p:nvPicPr>
          <p:cNvPr id="17" name="object 10">
            <a:extLst>
              <a:ext uri="{FF2B5EF4-FFF2-40B4-BE49-F238E27FC236}">
                <a16:creationId xmlns:a16="http://schemas.microsoft.com/office/drawing/2014/main" id="{971EF394-69AD-431A-A0FE-FCFBCDCA2348}"/>
              </a:ext>
            </a:extLst>
          </p:cNvPr>
          <p:cNvPicPr/>
          <p:nvPr/>
        </p:nvPicPr>
        <p:blipFill>
          <a:blip r:embed="rId3" cstate="print"/>
          <a:stretch>
            <a:fillRect/>
          </a:stretch>
        </p:blipFill>
        <p:spPr>
          <a:xfrm>
            <a:off x="11125200" y="5862403"/>
            <a:ext cx="902209" cy="919397"/>
          </a:xfrm>
          <a:prstGeom prst="rect">
            <a:avLst/>
          </a:prstGeom>
        </p:spPr>
      </p:pic>
      <p:pic>
        <p:nvPicPr>
          <p:cNvPr id="18" name="object 4">
            <a:extLst>
              <a:ext uri="{FF2B5EF4-FFF2-40B4-BE49-F238E27FC236}">
                <a16:creationId xmlns:a16="http://schemas.microsoft.com/office/drawing/2014/main" id="{4723A7BB-2002-40F7-88BB-C029E27354D4}"/>
              </a:ext>
            </a:extLst>
          </p:cNvPr>
          <p:cNvPicPr/>
          <p:nvPr/>
        </p:nvPicPr>
        <p:blipFill>
          <a:blip r:embed="rId4" cstate="print"/>
          <a:stretch>
            <a:fillRect/>
          </a:stretch>
        </p:blipFill>
        <p:spPr>
          <a:xfrm>
            <a:off x="228600" y="5594603"/>
            <a:ext cx="488618" cy="806197"/>
          </a:xfrm>
          <a:prstGeom prst="rect">
            <a:avLst/>
          </a:prstGeom>
        </p:spPr>
      </p:pic>
      <p:sp>
        <p:nvSpPr>
          <p:cNvPr id="19" name="object 5">
            <a:extLst>
              <a:ext uri="{FF2B5EF4-FFF2-40B4-BE49-F238E27FC236}">
                <a16:creationId xmlns:a16="http://schemas.microsoft.com/office/drawing/2014/main" id="{7E3C618B-C664-4A6D-AB95-DB6E023CF3EF}"/>
              </a:ext>
            </a:extLst>
          </p:cNvPr>
          <p:cNvSpPr txBox="1"/>
          <p:nvPr/>
        </p:nvSpPr>
        <p:spPr>
          <a:xfrm>
            <a:off x="265277" y="6417265"/>
            <a:ext cx="496723" cy="135935"/>
          </a:xfrm>
          <a:prstGeom prst="rect">
            <a:avLst/>
          </a:prstGeom>
        </p:spPr>
        <p:txBody>
          <a:bodyPr vert="horz" wrap="square" lIns="0" tIns="12700" rIns="0" bIns="0" rtlCol="0">
            <a:spAutoFit/>
          </a:bodyPr>
          <a:lstStyle/>
          <a:p>
            <a:pPr marL="12700">
              <a:lnSpc>
                <a:spcPct val="100000"/>
              </a:lnSpc>
              <a:spcBef>
                <a:spcPts val="100"/>
              </a:spcBef>
            </a:pPr>
            <a:r>
              <a:rPr sz="800" spc="-95" dirty="0">
                <a:latin typeface="Arial MT"/>
                <a:cs typeface="Arial MT"/>
              </a:rPr>
              <a:t>S</a:t>
            </a:r>
            <a:r>
              <a:rPr sz="800" spc="-105" dirty="0">
                <a:latin typeface="Arial MT"/>
                <a:cs typeface="Arial MT"/>
              </a:rPr>
              <a:t>C</a:t>
            </a:r>
            <a:r>
              <a:rPr sz="800" spc="-55" dirty="0">
                <a:latin typeface="Arial MT"/>
                <a:cs typeface="Arial MT"/>
              </a:rPr>
              <a:t> </a:t>
            </a:r>
            <a:r>
              <a:rPr sz="800" spc="-80" dirty="0">
                <a:latin typeface="Arial MT"/>
                <a:cs typeface="Arial MT"/>
              </a:rPr>
              <a:t>410</a:t>
            </a:r>
            <a:r>
              <a:rPr sz="800" spc="-75" dirty="0">
                <a:latin typeface="Arial MT"/>
                <a:cs typeface="Arial MT"/>
              </a:rPr>
              <a:t>0</a:t>
            </a:r>
            <a:r>
              <a:rPr sz="800" spc="-55" dirty="0">
                <a:latin typeface="Arial MT"/>
                <a:cs typeface="Arial MT"/>
              </a:rPr>
              <a:t>-</a:t>
            </a:r>
            <a:r>
              <a:rPr sz="800" spc="-80" dirty="0">
                <a:latin typeface="Arial MT"/>
                <a:cs typeface="Arial MT"/>
              </a:rPr>
              <a:t>1</a:t>
            </a:r>
            <a:endParaRPr sz="800" dirty="0">
              <a:latin typeface="Arial MT"/>
              <a:cs typeface="Arial MT"/>
            </a:endParaRPr>
          </a:p>
        </p:txBody>
      </p:sp>
      <p:pic>
        <p:nvPicPr>
          <p:cNvPr id="10" name="Picture 1">
            <a:extLst>
              <a:ext uri="{FF2B5EF4-FFF2-40B4-BE49-F238E27FC236}">
                <a16:creationId xmlns:a16="http://schemas.microsoft.com/office/drawing/2014/main" id="{04F3E866-67B5-470F-8354-2A7EFF70CBBF}"/>
              </a:ext>
            </a:extLst>
          </p:cNvPr>
          <p:cNvPicPr/>
          <p:nvPr/>
        </p:nvPicPr>
        <p:blipFill>
          <a:blip r:embed="rId5" cstate="print">
            <a:extLst>
              <a:ext uri="{28A0092B-C50C-407E-A947-70E740481C1C}">
                <a14:useLocalDpi xmlns:a14="http://schemas.microsoft.com/office/drawing/2010/main" val="0"/>
              </a:ext>
            </a:extLst>
          </a:blip>
          <a:stretch>
            <a:fillRect/>
          </a:stretch>
        </p:blipFill>
        <p:spPr>
          <a:xfrm>
            <a:off x="4103370" y="2910209"/>
            <a:ext cx="3985260" cy="1936115"/>
          </a:xfrm>
          <a:prstGeom prst="rect">
            <a:avLst/>
          </a:prstGeom>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43813" y="705358"/>
            <a:ext cx="9444990" cy="998855"/>
          </a:xfrm>
          <a:prstGeom prst="rect">
            <a:avLst/>
          </a:prstGeom>
          <a:solidFill>
            <a:srgbClr val="FDEA2A"/>
          </a:solidFill>
        </p:spPr>
        <p:txBody>
          <a:bodyPr vert="horz" wrap="square" lIns="0" tIns="316230" rIns="0" bIns="0" rtlCol="0">
            <a:spAutoFit/>
          </a:bodyPr>
          <a:lstStyle/>
          <a:p>
            <a:pPr marL="518795">
              <a:lnSpc>
                <a:spcPct val="100000"/>
              </a:lnSpc>
              <a:spcBef>
                <a:spcPts val="2490"/>
              </a:spcBef>
            </a:pPr>
            <a:r>
              <a:rPr sz="2400" b="1" spc="-210" dirty="0">
                <a:latin typeface="Tahoma"/>
                <a:cs typeface="Tahoma"/>
              </a:rPr>
              <a:t>TICS</a:t>
            </a:r>
            <a:endParaRPr sz="2400">
              <a:latin typeface="Tahoma"/>
              <a:cs typeface="Tahoma"/>
            </a:endParaRPr>
          </a:p>
        </p:txBody>
      </p:sp>
      <p:sp>
        <p:nvSpPr>
          <p:cNvPr id="12" name="object 12"/>
          <p:cNvSpPr txBox="1"/>
          <p:nvPr/>
        </p:nvSpPr>
        <p:spPr>
          <a:xfrm>
            <a:off x="1171066" y="1777580"/>
            <a:ext cx="8926830" cy="1684757"/>
          </a:xfrm>
          <a:prstGeom prst="rect">
            <a:avLst/>
          </a:prstGeom>
        </p:spPr>
        <p:txBody>
          <a:bodyPr vert="horz" wrap="square" lIns="0" tIns="13335" rIns="0" bIns="0" rtlCol="0">
            <a:spAutoFit/>
          </a:bodyPr>
          <a:lstStyle/>
          <a:p>
            <a:pPr marL="12700" algn="just">
              <a:lnSpc>
                <a:spcPct val="100000"/>
              </a:lnSpc>
              <a:spcBef>
                <a:spcPts val="105"/>
              </a:spcBef>
            </a:pPr>
            <a:r>
              <a:rPr sz="1400" b="1" spc="-5" dirty="0">
                <a:latin typeface="Verdana" panose="020B0604030504040204" pitchFamily="34" charset="0"/>
                <a:ea typeface="Verdana" panose="020B0604030504040204" pitchFamily="34" charset="0"/>
                <a:cs typeface="Arial"/>
              </a:rPr>
              <a:t>DILIGENCIAMIENTO</a:t>
            </a:r>
            <a:r>
              <a:rPr sz="1400" b="1" spc="-20" dirty="0">
                <a:latin typeface="Verdana" panose="020B0604030504040204" pitchFamily="34" charset="0"/>
                <a:ea typeface="Verdana" panose="020B0604030504040204" pitchFamily="34" charset="0"/>
                <a:cs typeface="Arial"/>
              </a:rPr>
              <a:t> </a:t>
            </a:r>
            <a:r>
              <a:rPr sz="1400" b="1" spc="-5" dirty="0">
                <a:latin typeface="Verdana" panose="020B0604030504040204" pitchFamily="34" charset="0"/>
                <a:ea typeface="Verdana" panose="020B0604030504040204" pitchFamily="34" charset="0"/>
                <a:cs typeface="Arial"/>
              </a:rPr>
              <a:t>DE</a:t>
            </a:r>
            <a:r>
              <a:rPr sz="1400" b="1" spc="10" dirty="0">
                <a:latin typeface="Verdana" panose="020B0604030504040204" pitchFamily="34" charset="0"/>
                <a:ea typeface="Verdana" panose="020B0604030504040204" pitchFamily="34" charset="0"/>
                <a:cs typeface="Arial"/>
              </a:rPr>
              <a:t> </a:t>
            </a:r>
            <a:r>
              <a:rPr sz="1400" b="1" dirty="0">
                <a:latin typeface="Verdana" panose="020B0604030504040204" pitchFamily="34" charset="0"/>
                <a:ea typeface="Verdana" panose="020B0604030504040204" pitchFamily="34" charset="0"/>
                <a:cs typeface="Arial"/>
              </a:rPr>
              <a:t>EL</a:t>
            </a:r>
            <a:r>
              <a:rPr sz="1400" b="1" spc="-40" dirty="0">
                <a:latin typeface="Verdana" panose="020B0604030504040204" pitchFamily="34" charset="0"/>
                <a:ea typeface="Verdana" panose="020B0604030504040204" pitchFamily="34" charset="0"/>
                <a:cs typeface="Arial"/>
              </a:rPr>
              <a:t> </a:t>
            </a:r>
            <a:r>
              <a:rPr sz="1400" b="1" spc="-5" dirty="0">
                <a:latin typeface="Verdana" panose="020B0604030504040204" pitchFamily="34" charset="0"/>
                <a:ea typeface="Verdana" panose="020B0604030504040204" pitchFamily="34" charset="0"/>
                <a:cs typeface="Arial"/>
              </a:rPr>
              <a:t>ÍNDICE DE</a:t>
            </a:r>
            <a:r>
              <a:rPr sz="1400" b="1" spc="10" dirty="0">
                <a:latin typeface="Verdana" panose="020B0604030504040204" pitchFamily="34" charset="0"/>
                <a:ea typeface="Verdana" panose="020B0604030504040204" pitchFamily="34" charset="0"/>
                <a:cs typeface="Arial"/>
              </a:rPr>
              <a:t> </a:t>
            </a:r>
            <a:r>
              <a:rPr sz="1400" b="1" spc="-15" dirty="0">
                <a:latin typeface="Verdana" panose="020B0604030504040204" pitchFamily="34" charset="0"/>
                <a:ea typeface="Verdana" panose="020B0604030504040204" pitchFamily="34" charset="0"/>
                <a:cs typeface="Arial"/>
              </a:rPr>
              <a:t>TRANSPARENCIA</a:t>
            </a:r>
            <a:r>
              <a:rPr sz="1400" b="1" spc="-40" dirty="0">
                <a:latin typeface="Verdana" panose="020B0604030504040204" pitchFamily="34" charset="0"/>
                <a:ea typeface="Verdana" panose="020B0604030504040204" pitchFamily="34" charset="0"/>
                <a:cs typeface="Arial"/>
              </a:rPr>
              <a:t> </a:t>
            </a:r>
            <a:r>
              <a:rPr sz="1400" b="1" dirty="0">
                <a:latin typeface="Verdana" panose="020B0604030504040204" pitchFamily="34" charset="0"/>
                <a:ea typeface="Verdana" panose="020B0604030504040204" pitchFamily="34" charset="0"/>
                <a:cs typeface="Arial"/>
              </a:rPr>
              <a:t>Y</a:t>
            </a:r>
            <a:r>
              <a:rPr sz="1400" b="1" spc="-75" dirty="0">
                <a:latin typeface="Verdana" panose="020B0604030504040204" pitchFamily="34" charset="0"/>
                <a:ea typeface="Verdana" panose="020B0604030504040204" pitchFamily="34" charset="0"/>
                <a:cs typeface="Arial"/>
              </a:rPr>
              <a:t> </a:t>
            </a:r>
            <a:r>
              <a:rPr sz="1400" b="1" spc="-10" dirty="0">
                <a:latin typeface="Verdana" panose="020B0604030504040204" pitchFamily="34" charset="0"/>
                <a:ea typeface="Verdana" panose="020B0604030504040204" pitchFamily="34" charset="0"/>
                <a:cs typeface="Arial"/>
              </a:rPr>
              <a:t>ACCESO</a:t>
            </a:r>
            <a:r>
              <a:rPr sz="1400" b="1" spc="-5" dirty="0">
                <a:latin typeface="Verdana" panose="020B0604030504040204" pitchFamily="34" charset="0"/>
                <a:ea typeface="Verdana" panose="020B0604030504040204" pitchFamily="34" charset="0"/>
                <a:cs typeface="Arial"/>
              </a:rPr>
              <a:t> </a:t>
            </a:r>
            <a:r>
              <a:rPr sz="1400" b="1" dirty="0">
                <a:latin typeface="Verdana" panose="020B0604030504040204" pitchFamily="34" charset="0"/>
                <a:ea typeface="Verdana" panose="020B0604030504040204" pitchFamily="34" charset="0"/>
                <a:cs typeface="Arial"/>
              </a:rPr>
              <a:t>A</a:t>
            </a:r>
            <a:r>
              <a:rPr sz="1400" b="1" spc="-65" dirty="0">
                <a:latin typeface="Verdana" panose="020B0604030504040204" pitchFamily="34" charset="0"/>
                <a:ea typeface="Verdana" panose="020B0604030504040204" pitchFamily="34" charset="0"/>
                <a:cs typeface="Arial"/>
              </a:rPr>
              <a:t> </a:t>
            </a:r>
            <a:r>
              <a:rPr sz="1400" b="1" spc="-5" dirty="0">
                <a:latin typeface="Verdana" panose="020B0604030504040204" pitchFamily="34" charset="0"/>
                <a:ea typeface="Verdana" panose="020B0604030504040204" pitchFamily="34" charset="0"/>
                <a:cs typeface="Arial"/>
              </a:rPr>
              <a:t>LA</a:t>
            </a:r>
            <a:r>
              <a:rPr sz="1400" b="1" spc="-60" dirty="0">
                <a:latin typeface="Verdana" panose="020B0604030504040204" pitchFamily="34" charset="0"/>
                <a:ea typeface="Verdana" panose="020B0604030504040204" pitchFamily="34" charset="0"/>
                <a:cs typeface="Arial"/>
              </a:rPr>
              <a:t> </a:t>
            </a:r>
            <a:r>
              <a:rPr sz="1400" b="1" spc="-5" dirty="0">
                <a:latin typeface="Verdana" panose="020B0604030504040204" pitchFamily="34" charset="0"/>
                <a:ea typeface="Verdana" panose="020B0604030504040204" pitchFamily="34" charset="0"/>
                <a:cs typeface="Arial"/>
              </a:rPr>
              <a:t>INFORMACIÓN</a:t>
            </a:r>
            <a:r>
              <a:rPr sz="1400" b="1" dirty="0">
                <a:latin typeface="Verdana" panose="020B0604030504040204" pitchFamily="34" charset="0"/>
                <a:ea typeface="Verdana" panose="020B0604030504040204" pitchFamily="34" charset="0"/>
                <a:cs typeface="Arial"/>
              </a:rPr>
              <a:t> </a:t>
            </a:r>
            <a:r>
              <a:rPr sz="1400" b="1" spc="-5" dirty="0">
                <a:latin typeface="Verdana" panose="020B0604030504040204" pitchFamily="34" charset="0"/>
                <a:ea typeface="Verdana" panose="020B0604030504040204" pitchFamily="34" charset="0"/>
                <a:cs typeface="Arial"/>
              </a:rPr>
              <a:t>PÚBLICA</a:t>
            </a:r>
            <a:r>
              <a:rPr sz="1400" b="1" spc="-45" dirty="0">
                <a:latin typeface="Verdana" panose="020B0604030504040204" pitchFamily="34" charset="0"/>
                <a:ea typeface="Verdana" panose="020B0604030504040204" pitchFamily="34" charset="0"/>
                <a:cs typeface="Arial"/>
              </a:rPr>
              <a:t> </a:t>
            </a:r>
            <a:r>
              <a:rPr sz="1400" b="1" spc="-35" dirty="0">
                <a:latin typeface="Verdana" panose="020B0604030504040204" pitchFamily="34" charset="0"/>
                <a:ea typeface="Verdana" panose="020B0604030504040204" pitchFamily="34" charset="0"/>
                <a:cs typeface="Arial"/>
              </a:rPr>
              <a:t>(ITA)</a:t>
            </a:r>
            <a:endParaRPr sz="1400" dirty="0">
              <a:latin typeface="Verdana" panose="020B0604030504040204" pitchFamily="34" charset="0"/>
              <a:ea typeface="Verdana" panose="020B0604030504040204" pitchFamily="34" charset="0"/>
              <a:cs typeface="Arial"/>
            </a:endParaRPr>
          </a:p>
          <a:p>
            <a:pPr>
              <a:lnSpc>
                <a:spcPct val="100000"/>
              </a:lnSpc>
              <a:spcBef>
                <a:spcPts val="10"/>
              </a:spcBef>
            </a:pPr>
            <a:endParaRPr sz="1400" dirty="0">
              <a:latin typeface="Verdana" panose="020B0604030504040204" pitchFamily="34" charset="0"/>
              <a:ea typeface="Verdana" panose="020B0604030504040204" pitchFamily="34" charset="0"/>
              <a:cs typeface="Arial"/>
            </a:endParaRPr>
          </a:p>
          <a:p>
            <a:pPr algn="just">
              <a:lnSpc>
                <a:spcPct val="107000"/>
              </a:lnSpc>
              <a:spcAft>
                <a:spcPts val="800"/>
              </a:spcAft>
            </a:pPr>
            <a:r>
              <a:rPr lang="es-ES" sz="14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Se realizaron los ajustes requeridos, en cumplimiento de la Ley 1712 de 2014 y la Resolución 1519 de 2020 – MinTIC donde se dan los lineamientos de publicación en la página web sección transparencia y acceso a la información pública. </a:t>
            </a:r>
            <a:endParaRPr lang="es-CO" sz="1400" dirty="0">
              <a:effectLst/>
              <a:latin typeface="Verdana" panose="020B0604030504040204" pitchFamily="34" charset="0"/>
              <a:ea typeface="Verdana" panose="020B0604030504040204" pitchFamily="34" charset="0"/>
              <a:cs typeface="Times New Roman" panose="02020603050405020304" pitchFamily="18" charset="0"/>
            </a:endParaRPr>
          </a:p>
          <a:p>
            <a:pPr>
              <a:lnSpc>
                <a:spcPct val="100000"/>
              </a:lnSpc>
            </a:pPr>
            <a:endParaRPr sz="1500" dirty="0">
              <a:latin typeface="Arial MT"/>
              <a:cs typeface="Arial MT"/>
            </a:endParaRPr>
          </a:p>
        </p:txBody>
      </p:sp>
      <p:sp>
        <p:nvSpPr>
          <p:cNvPr id="13" name="object 13"/>
          <p:cNvSpPr txBox="1"/>
          <p:nvPr/>
        </p:nvSpPr>
        <p:spPr>
          <a:xfrm>
            <a:off x="513638" y="4883293"/>
            <a:ext cx="10219437" cy="2228815"/>
          </a:xfrm>
          <a:prstGeom prst="rect">
            <a:avLst/>
          </a:prstGeom>
        </p:spPr>
        <p:txBody>
          <a:bodyPr vert="horz" wrap="square" lIns="0" tIns="12700" rIns="0" bIns="0" rtlCol="0">
            <a:spAutoFit/>
          </a:bodyPr>
          <a:lstStyle/>
          <a:p>
            <a:pPr marL="647700" marR="745490" algn="just">
              <a:spcAft>
                <a:spcPts val="0"/>
              </a:spcAft>
            </a:pPr>
            <a:r>
              <a:rPr lang="es-ES" sz="1400" b="1" dirty="0">
                <a:effectLst/>
                <a:latin typeface="Verdana" panose="020B0604030504040204" pitchFamily="34" charset="0"/>
                <a:ea typeface="Verdana" panose="020B0604030504040204" pitchFamily="34" charset="0"/>
                <a:cs typeface="Arial MT"/>
              </a:rPr>
              <a:t>ACTUALIZACIÓN CERTIFICADO SEGURIDAD SSL</a:t>
            </a:r>
            <a:endParaRPr lang="es-CO" sz="1400" dirty="0">
              <a:effectLst/>
              <a:latin typeface="Verdana" panose="020B0604030504040204" pitchFamily="34" charset="0"/>
              <a:ea typeface="Verdana" panose="020B0604030504040204" pitchFamily="34" charset="0"/>
              <a:cs typeface="Arial MT"/>
            </a:endParaRPr>
          </a:p>
          <a:p>
            <a:pPr marL="647700" marR="745490" algn="just">
              <a:spcAft>
                <a:spcPts val="0"/>
              </a:spcAft>
            </a:pPr>
            <a:r>
              <a:rPr lang="es-ES" sz="1400" dirty="0">
                <a:effectLst/>
                <a:latin typeface="Verdana" panose="020B0604030504040204" pitchFamily="34" charset="0"/>
                <a:ea typeface="Verdana" panose="020B0604030504040204" pitchFamily="34" charset="0"/>
                <a:cs typeface="Arial MT"/>
              </a:rPr>
              <a:t> </a:t>
            </a:r>
            <a:endParaRPr lang="es-CO" sz="1400" dirty="0">
              <a:effectLst/>
              <a:latin typeface="Verdana" panose="020B0604030504040204" pitchFamily="34" charset="0"/>
              <a:ea typeface="Verdana" panose="020B0604030504040204" pitchFamily="34" charset="0"/>
              <a:cs typeface="Arial MT"/>
            </a:endParaRPr>
          </a:p>
          <a:p>
            <a:pPr marL="647700" marR="745490" algn="just">
              <a:spcAft>
                <a:spcPts val="0"/>
              </a:spcAft>
            </a:pPr>
            <a:r>
              <a:rPr lang="es-ES" sz="1400" dirty="0">
                <a:effectLst/>
                <a:latin typeface="Verdana" panose="020B0604030504040204" pitchFamily="34" charset="0"/>
                <a:ea typeface="Verdana" panose="020B0604030504040204" pitchFamily="34" charset="0"/>
                <a:cs typeface="Arial MT"/>
              </a:rPr>
              <a:t>Los Certificados de Seguridad SSL ofrecen confianza a los visitantes de la página web de la Contraloría Municipal de Barrancabermeja durante el periodo del informe se realizó actualización del certificado SSL.</a:t>
            </a:r>
            <a:endParaRPr lang="es-CO" sz="1400" dirty="0">
              <a:effectLst/>
              <a:latin typeface="Verdana" panose="020B0604030504040204" pitchFamily="34" charset="0"/>
              <a:ea typeface="Verdana" panose="020B0604030504040204" pitchFamily="34" charset="0"/>
              <a:cs typeface="Arial MT"/>
            </a:endParaRPr>
          </a:p>
          <a:p>
            <a:pPr marL="647700" marR="745490" algn="just">
              <a:spcAft>
                <a:spcPts val="0"/>
              </a:spcAft>
            </a:pPr>
            <a:r>
              <a:rPr lang="es-ES" sz="1400" dirty="0">
                <a:effectLst/>
                <a:latin typeface="Verdana" panose="020B0604030504040204" pitchFamily="34" charset="0"/>
                <a:ea typeface="Verdana" panose="020B0604030504040204" pitchFamily="34" charset="0"/>
                <a:cs typeface="Arial MT"/>
              </a:rPr>
              <a:t> </a:t>
            </a:r>
            <a:endParaRPr lang="es-CO" sz="1400" dirty="0">
              <a:effectLst/>
              <a:latin typeface="Verdana" panose="020B0604030504040204" pitchFamily="34" charset="0"/>
              <a:ea typeface="Verdana" panose="020B0604030504040204" pitchFamily="34" charset="0"/>
              <a:cs typeface="Arial MT"/>
            </a:endParaRPr>
          </a:p>
          <a:p>
            <a:pPr marL="647700" marR="745490" algn="just">
              <a:spcAft>
                <a:spcPts val="0"/>
              </a:spcAft>
            </a:pPr>
            <a:r>
              <a:rPr lang="es-ES" sz="1400" dirty="0">
                <a:effectLst/>
                <a:latin typeface="Verdana" panose="020B0604030504040204" pitchFamily="34" charset="0"/>
                <a:ea typeface="Verdana" panose="020B0604030504040204" pitchFamily="34" charset="0"/>
                <a:cs typeface="Arial MT"/>
              </a:rPr>
              <a:t>El certificado SSL garantiza a los visitantes que están enviando información a una página web legítima y que la información se codificará mientras se transmite, de esta manera nuestro portal web genera confianza activando el protocolo "https" seguro.</a:t>
            </a:r>
            <a:endParaRPr lang="es-CO" sz="1400" dirty="0">
              <a:effectLst/>
              <a:latin typeface="Verdana" panose="020B0604030504040204" pitchFamily="34" charset="0"/>
              <a:ea typeface="Verdana" panose="020B0604030504040204" pitchFamily="34" charset="0"/>
              <a:cs typeface="Arial MT"/>
            </a:endParaRPr>
          </a:p>
          <a:p>
            <a:pPr marL="647700" marR="745490" algn="just">
              <a:spcAft>
                <a:spcPts val="0"/>
              </a:spcAft>
            </a:pPr>
            <a:r>
              <a:rPr lang="es-ES" sz="1800" dirty="0">
                <a:effectLst/>
                <a:latin typeface="Arial MT"/>
                <a:ea typeface="Arial MT"/>
                <a:cs typeface="Arial MT"/>
              </a:rPr>
              <a:t> </a:t>
            </a:r>
            <a:endParaRPr lang="es-CO" sz="1800" dirty="0">
              <a:effectLst/>
              <a:latin typeface="Arial MT"/>
              <a:ea typeface="Arial MT"/>
              <a:cs typeface="Arial MT"/>
            </a:endParaRPr>
          </a:p>
        </p:txBody>
      </p:sp>
      <p:pic>
        <p:nvPicPr>
          <p:cNvPr id="15" name="object 10">
            <a:extLst>
              <a:ext uri="{FF2B5EF4-FFF2-40B4-BE49-F238E27FC236}">
                <a16:creationId xmlns:a16="http://schemas.microsoft.com/office/drawing/2014/main" id="{17E3CB24-66FB-4CC1-8BF5-B00AC7C90130}"/>
              </a:ext>
            </a:extLst>
          </p:cNvPr>
          <p:cNvPicPr/>
          <p:nvPr/>
        </p:nvPicPr>
        <p:blipFill>
          <a:blip r:embed="rId2" cstate="print"/>
          <a:stretch>
            <a:fillRect/>
          </a:stretch>
        </p:blipFill>
        <p:spPr>
          <a:xfrm>
            <a:off x="11125200" y="5862403"/>
            <a:ext cx="902209" cy="919397"/>
          </a:xfrm>
          <a:prstGeom prst="rect">
            <a:avLst/>
          </a:prstGeom>
        </p:spPr>
      </p:pic>
      <p:pic>
        <p:nvPicPr>
          <p:cNvPr id="16" name="object 4">
            <a:extLst>
              <a:ext uri="{FF2B5EF4-FFF2-40B4-BE49-F238E27FC236}">
                <a16:creationId xmlns:a16="http://schemas.microsoft.com/office/drawing/2014/main" id="{9850231D-86AB-42B0-82D4-94B3E95EED7C}"/>
              </a:ext>
            </a:extLst>
          </p:cNvPr>
          <p:cNvPicPr/>
          <p:nvPr/>
        </p:nvPicPr>
        <p:blipFill>
          <a:blip r:embed="rId3" cstate="print"/>
          <a:stretch>
            <a:fillRect/>
          </a:stretch>
        </p:blipFill>
        <p:spPr>
          <a:xfrm>
            <a:off x="228600" y="5594603"/>
            <a:ext cx="488618" cy="806197"/>
          </a:xfrm>
          <a:prstGeom prst="rect">
            <a:avLst/>
          </a:prstGeom>
        </p:spPr>
      </p:pic>
      <p:sp>
        <p:nvSpPr>
          <p:cNvPr id="17" name="object 5">
            <a:extLst>
              <a:ext uri="{FF2B5EF4-FFF2-40B4-BE49-F238E27FC236}">
                <a16:creationId xmlns:a16="http://schemas.microsoft.com/office/drawing/2014/main" id="{F51E8690-13E8-4730-963D-88127D28FDFC}"/>
              </a:ext>
            </a:extLst>
          </p:cNvPr>
          <p:cNvSpPr txBox="1"/>
          <p:nvPr/>
        </p:nvSpPr>
        <p:spPr>
          <a:xfrm>
            <a:off x="265277" y="6417265"/>
            <a:ext cx="496723" cy="135935"/>
          </a:xfrm>
          <a:prstGeom prst="rect">
            <a:avLst/>
          </a:prstGeom>
        </p:spPr>
        <p:txBody>
          <a:bodyPr vert="horz" wrap="square" lIns="0" tIns="12700" rIns="0" bIns="0" rtlCol="0">
            <a:spAutoFit/>
          </a:bodyPr>
          <a:lstStyle/>
          <a:p>
            <a:pPr marL="12700">
              <a:lnSpc>
                <a:spcPct val="100000"/>
              </a:lnSpc>
              <a:spcBef>
                <a:spcPts val="100"/>
              </a:spcBef>
            </a:pPr>
            <a:r>
              <a:rPr sz="800" spc="-95" dirty="0">
                <a:latin typeface="Arial MT"/>
                <a:cs typeface="Arial MT"/>
              </a:rPr>
              <a:t>S</a:t>
            </a:r>
            <a:r>
              <a:rPr sz="800" spc="-105" dirty="0">
                <a:latin typeface="Arial MT"/>
                <a:cs typeface="Arial MT"/>
              </a:rPr>
              <a:t>C</a:t>
            </a:r>
            <a:r>
              <a:rPr sz="800" spc="-55" dirty="0">
                <a:latin typeface="Arial MT"/>
                <a:cs typeface="Arial MT"/>
              </a:rPr>
              <a:t> </a:t>
            </a:r>
            <a:r>
              <a:rPr sz="800" spc="-80" dirty="0">
                <a:latin typeface="Arial MT"/>
                <a:cs typeface="Arial MT"/>
              </a:rPr>
              <a:t>410</a:t>
            </a:r>
            <a:r>
              <a:rPr sz="800" spc="-75" dirty="0">
                <a:latin typeface="Arial MT"/>
                <a:cs typeface="Arial MT"/>
              </a:rPr>
              <a:t>0</a:t>
            </a:r>
            <a:r>
              <a:rPr sz="800" spc="-55" dirty="0">
                <a:latin typeface="Arial MT"/>
                <a:cs typeface="Arial MT"/>
              </a:rPr>
              <a:t>-</a:t>
            </a:r>
            <a:r>
              <a:rPr sz="800" spc="-80" dirty="0">
                <a:latin typeface="Arial MT"/>
                <a:cs typeface="Arial MT"/>
              </a:rPr>
              <a:t>1</a:t>
            </a:r>
            <a:endParaRPr sz="800" dirty="0">
              <a:latin typeface="Arial MT"/>
              <a:cs typeface="Arial MT"/>
            </a:endParaRPr>
          </a:p>
        </p:txBody>
      </p:sp>
      <p:pic>
        <p:nvPicPr>
          <p:cNvPr id="8" name="Picture 4">
            <a:extLst>
              <a:ext uri="{FF2B5EF4-FFF2-40B4-BE49-F238E27FC236}">
                <a16:creationId xmlns:a16="http://schemas.microsoft.com/office/drawing/2014/main" id="{5B4AA061-FA1F-4193-8DD0-53295DF8EF2A}"/>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3581400" y="3125169"/>
            <a:ext cx="4114799" cy="1684757"/>
          </a:xfrm>
          <a:prstGeom prst="rect">
            <a:avLst/>
          </a:prstGeom>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43813" y="705358"/>
            <a:ext cx="9444990" cy="998855"/>
          </a:xfrm>
          <a:prstGeom prst="rect">
            <a:avLst/>
          </a:prstGeom>
          <a:solidFill>
            <a:srgbClr val="FDEA2A"/>
          </a:solidFill>
        </p:spPr>
        <p:txBody>
          <a:bodyPr vert="horz" wrap="square" lIns="0" tIns="316230" rIns="0" bIns="0" rtlCol="0">
            <a:spAutoFit/>
          </a:bodyPr>
          <a:lstStyle/>
          <a:p>
            <a:pPr marL="518795">
              <a:lnSpc>
                <a:spcPct val="100000"/>
              </a:lnSpc>
              <a:spcBef>
                <a:spcPts val="2490"/>
              </a:spcBef>
            </a:pPr>
            <a:r>
              <a:rPr sz="2400" b="1" spc="-210" dirty="0">
                <a:latin typeface="Tahoma"/>
                <a:cs typeface="Tahoma"/>
              </a:rPr>
              <a:t>TICS</a:t>
            </a:r>
            <a:endParaRPr sz="2400">
              <a:latin typeface="Tahoma"/>
              <a:cs typeface="Tahoma"/>
            </a:endParaRPr>
          </a:p>
        </p:txBody>
      </p:sp>
      <p:sp>
        <p:nvSpPr>
          <p:cNvPr id="12" name="object 12"/>
          <p:cNvSpPr txBox="1"/>
          <p:nvPr/>
        </p:nvSpPr>
        <p:spPr>
          <a:xfrm>
            <a:off x="1176324" y="2111120"/>
            <a:ext cx="8771890" cy="879475"/>
          </a:xfrm>
          <a:prstGeom prst="rect">
            <a:avLst/>
          </a:prstGeom>
        </p:spPr>
        <p:txBody>
          <a:bodyPr vert="horz" wrap="square" lIns="0" tIns="13335" rIns="0" bIns="0" rtlCol="0">
            <a:spAutoFit/>
          </a:bodyPr>
          <a:lstStyle/>
          <a:p>
            <a:pPr marL="12700">
              <a:lnSpc>
                <a:spcPct val="100000"/>
              </a:lnSpc>
              <a:spcBef>
                <a:spcPts val="105"/>
              </a:spcBef>
            </a:pPr>
            <a:r>
              <a:rPr sz="1400" b="1" spc="-10" dirty="0">
                <a:latin typeface="Arial"/>
                <a:cs typeface="Arial"/>
              </a:rPr>
              <a:t>CARGUE</a:t>
            </a:r>
            <a:r>
              <a:rPr sz="1400" b="1" spc="50" dirty="0">
                <a:latin typeface="Arial"/>
                <a:cs typeface="Arial"/>
              </a:rPr>
              <a:t> </a:t>
            </a:r>
            <a:r>
              <a:rPr sz="1400" b="1" dirty="0">
                <a:latin typeface="Arial"/>
                <a:cs typeface="Arial"/>
              </a:rPr>
              <a:t>INFORMES</a:t>
            </a:r>
            <a:r>
              <a:rPr sz="1400" b="1" spc="-40" dirty="0">
                <a:latin typeface="Arial"/>
                <a:cs typeface="Arial"/>
              </a:rPr>
              <a:t> </a:t>
            </a:r>
            <a:r>
              <a:rPr sz="1400" b="1" spc="-5" dirty="0">
                <a:latin typeface="Arial"/>
                <a:cs typeface="Arial"/>
              </a:rPr>
              <a:t>DE</a:t>
            </a:r>
            <a:r>
              <a:rPr sz="1400" b="1" spc="-45" dirty="0">
                <a:latin typeface="Arial"/>
                <a:cs typeface="Arial"/>
              </a:rPr>
              <a:t> </a:t>
            </a:r>
            <a:r>
              <a:rPr sz="1400" b="1" spc="-15" dirty="0">
                <a:latin typeface="Arial"/>
                <a:cs typeface="Arial"/>
              </a:rPr>
              <a:t>AUDITORIAS</a:t>
            </a:r>
            <a:r>
              <a:rPr sz="1400" b="1" spc="55" dirty="0">
                <a:latin typeface="Arial"/>
                <a:cs typeface="Arial"/>
              </a:rPr>
              <a:t> </a:t>
            </a:r>
            <a:r>
              <a:rPr sz="1400" b="1" spc="-5" dirty="0">
                <a:latin typeface="Arial"/>
                <a:cs typeface="Arial"/>
              </a:rPr>
              <a:t>PVCFT</a:t>
            </a:r>
            <a:r>
              <a:rPr sz="1400" b="1" spc="390" dirty="0">
                <a:latin typeface="Arial"/>
                <a:cs typeface="Arial"/>
              </a:rPr>
              <a:t> </a:t>
            </a:r>
            <a:r>
              <a:rPr sz="1400" b="1" spc="-5" dirty="0">
                <a:latin typeface="Arial"/>
                <a:cs typeface="Arial"/>
              </a:rPr>
              <a:t>202</a:t>
            </a:r>
            <a:r>
              <a:rPr lang="es-CO" sz="1400" b="1" spc="-5" dirty="0">
                <a:latin typeface="Arial"/>
                <a:cs typeface="Arial"/>
              </a:rPr>
              <a:t>3</a:t>
            </a:r>
            <a:r>
              <a:rPr sz="1400" b="1" spc="-45" dirty="0">
                <a:latin typeface="Arial"/>
                <a:cs typeface="Arial"/>
              </a:rPr>
              <a:t> </a:t>
            </a:r>
            <a:r>
              <a:rPr sz="1400" b="1" dirty="0">
                <a:latin typeface="Arial"/>
                <a:cs typeface="Arial"/>
              </a:rPr>
              <a:t>Y</a:t>
            </a:r>
            <a:r>
              <a:rPr sz="1400" b="1" spc="-25" dirty="0">
                <a:latin typeface="Arial"/>
                <a:cs typeface="Arial"/>
              </a:rPr>
              <a:t> </a:t>
            </a:r>
            <a:r>
              <a:rPr sz="1400" b="1" spc="-10" dirty="0">
                <a:latin typeface="Arial"/>
                <a:cs typeface="Arial"/>
              </a:rPr>
              <a:t>PLANES</a:t>
            </a:r>
            <a:r>
              <a:rPr sz="1400" b="1" spc="45" dirty="0">
                <a:latin typeface="Arial"/>
                <a:cs typeface="Arial"/>
              </a:rPr>
              <a:t> </a:t>
            </a:r>
            <a:r>
              <a:rPr sz="1400" b="1" spc="-5" dirty="0">
                <a:latin typeface="Arial"/>
                <a:cs typeface="Arial"/>
              </a:rPr>
              <a:t>DE</a:t>
            </a:r>
            <a:r>
              <a:rPr sz="1400" b="1" spc="15" dirty="0">
                <a:latin typeface="Arial"/>
                <a:cs typeface="Arial"/>
              </a:rPr>
              <a:t> </a:t>
            </a:r>
            <a:r>
              <a:rPr sz="1400" b="1" spc="-5" dirty="0">
                <a:latin typeface="Arial"/>
                <a:cs typeface="Arial"/>
              </a:rPr>
              <a:t>MEJORAMIENTO</a:t>
            </a:r>
            <a:endParaRPr sz="1400" dirty="0">
              <a:latin typeface="Arial"/>
              <a:cs typeface="Arial"/>
            </a:endParaRPr>
          </a:p>
          <a:p>
            <a:pPr>
              <a:lnSpc>
                <a:spcPct val="100000"/>
              </a:lnSpc>
              <a:spcBef>
                <a:spcPts val="10"/>
              </a:spcBef>
            </a:pPr>
            <a:endParaRPr sz="1450" dirty="0">
              <a:latin typeface="Arial"/>
              <a:cs typeface="Arial"/>
            </a:endParaRPr>
          </a:p>
          <a:p>
            <a:pPr marL="12700" marR="5080">
              <a:lnSpc>
                <a:spcPct val="100000"/>
              </a:lnSpc>
            </a:pPr>
            <a:r>
              <a:rPr sz="1400" dirty="0">
                <a:latin typeface="Arial MT"/>
                <a:cs typeface="Arial MT"/>
              </a:rPr>
              <a:t>En </a:t>
            </a:r>
            <a:r>
              <a:rPr sz="1400" spc="-5" dirty="0">
                <a:latin typeface="Arial MT"/>
                <a:cs typeface="Arial MT"/>
              </a:rPr>
              <a:t>el marco del </a:t>
            </a:r>
            <a:r>
              <a:rPr sz="1400" dirty="0">
                <a:latin typeface="Arial MT"/>
                <a:cs typeface="Arial MT"/>
              </a:rPr>
              <a:t>Plan </a:t>
            </a:r>
            <a:r>
              <a:rPr sz="1400" spc="-5" dirty="0">
                <a:latin typeface="Arial MT"/>
                <a:cs typeface="Arial MT"/>
              </a:rPr>
              <a:t>de Vigilancia </a:t>
            </a:r>
            <a:r>
              <a:rPr sz="1400" dirty="0">
                <a:latin typeface="Arial MT"/>
                <a:cs typeface="Arial MT"/>
              </a:rPr>
              <a:t>y </a:t>
            </a:r>
            <a:r>
              <a:rPr sz="1400" spc="-5" dirty="0">
                <a:latin typeface="Arial MT"/>
                <a:cs typeface="Arial MT"/>
              </a:rPr>
              <a:t>Control fiscal territorial </a:t>
            </a:r>
            <a:r>
              <a:rPr sz="1400" dirty="0">
                <a:latin typeface="Arial MT"/>
                <a:cs typeface="Arial MT"/>
              </a:rPr>
              <a:t>– PVCFT </a:t>
            </a:r>
            <a:r>
              <a:rPr sz="1400" spc="-5" dirty="0">
                <a:latin typeface="Arial MT"/>
                <a:cs typeface="Arial MT"/>
              </a:rPr>
              <a:t>202</a:t>
            </a:r>
            <a:r>
              <a:rPr lang="es-CO" sz="1400" spc="-5" dirty="0">
                <a:latin typeface="Arial MT"/>
                <a:cs typeface="Arial MT"/>
              </a:rPr>
              <a:t>3</a:t>
            </a:r>
            <a:r>
              <a:rPr sz="1400" spc="-5" dirty="0">
                <a:latin typeface="Arial MT"/>
                <a:cs typeface="Arial MT"/>
              </a:rPr>
              <a:t>, </a:t>
            </a:r>
            <a:r>
              <a:rPr sz="1400" dirty="0">
                <a:latin typeface="Arial MT"/>
                <a:cs typeface="Arial MT"/>
              </a:rPr>
              <a:t>se </a:t>
            </a:r>
            <a:r>
              <a:rPr sz="1400" spc="-5" dirty="0">
                <a:latin typeface="Arial MT"/>
                <a:cs typeface="Arial MT"/>
              </a:rPr>
              <a:t>cargaron los informes definitivos </a:t>
            </a:r>
            <a:r>
              <a:rPr sz="1400" spc="-375" dirty="0">
                <a:latin typeface="Arial MT"/>
                <a:cs typeface="Arial MT"/>
              </a:rPr>
              <a:t> </a:t>
            </a:r>
            <a:r>
              <a:rPr sz="1400" spc="-5" dirty="0">
                <a:latin typeface="Arial MT"/>
                <a:cs typeface="Arial MT"/>
              </a:rPr>
              <a:t>de</a:t>
            </a:r>
            <a:r>
              <a:rPr sz="1400" spc="-20" dirty="0">
                <a:latin typeface="Arial MT"/>
                <a:cs typeface="Arial MT"/>
              </a:rPr>
              <a:t> </a:t>
            </a:r>
            <a:r>
              <a:rPr sz="1400" spc="-5" dirty="0">
                <a:latin typeface="Arial MT"/>
                <a:cs typeface="Arial MT"/>
              </a:rPr>
              <a:t>auditoria</a:t>
            </a:r>
            <a:r>
              <a:rPr sz="1400" spc="-30" dirty="0">
                <a:latin typeface="Arial MT"/>
                <a:cs typeface="Arial MT"/>
              </a:rPr>
              <a:t> </a:t>
            </a:r>
            <a:r>
              <a:rPr sz="1400" spc="-5" dirty="0">
                <a:latin typeface="Arial MT"/>
                <a:cs typeface="Arial MT"/>
              </a:rPr>
              <a:t>al</a:t>
            </a:r>
            <a:r>
              <a:rPr sz="1400" spc="-20" dirty="0">
                <a:latin typeface="Arial MT"/>
                <a:cs typeface="Arial MT"/>
              </a:rPr>
              <a:t> </a:t>
            </a:r>
            <a:r>
              <a:rPr sz="1400" spc="-5" dirty="0">
                <a:latin typeface="Arial MT"/>
                <a:cs typeface="Arial MT"/>
              </a:rPr>
              <a:t>portal</a:t>
            </a:r>
            <a:r>
              <a:rPr sz="1400" spc="-30" dirty="0">
                <a:latin typeface="Arial MT"/>
                <a:cs typeface="Arial MT"/>
              </a:rPr>
              <a:t> </a:t>
            </a:r>
            <a:r>
              <a:rPr sz="1400" spc="-10" dirty="0">
                <a:latin typeface="Arial MT"/>
                <a:cs typeface="Arial MT"/>
              </a:rPr>
              <a:t>web</a:t>
            </a:r>
            <a:r>
              <a:rPr sz="1400" dirty="0">
                <a:latin typeface="Arial MT"/>
                <a:cs typeface="Arial MT"/>
              </a:rPr>
              <a:t> </a:t>
            </a:r>
            <a:r>
              <a:rPr sz="1400" spc="-5" dirty="0">
                <a:latin typeface="Arial MT"/>
                <a:cs typeface="Arial MT"/>
              </a:rPr>
              <a:t>de</a:t>
            </a:r>
            <a:r>
              <a:rPr sz="1400" spc="-10" dirty="0">
                <a:latin typeface="Arial MT"/>
                <a:cs typeface="Arial MT"/>
              </a:rPr>
              <a:t> </a:t>
            </a:r>
            <a:r>
              <a:rPr sz="1400" spc="-5" dirty="0">
                <a:latin typeface="Arial MT"/>
                <a:cs typeface="Arial MT"/>
              </a:rPr>
              <a:t>la entidad</a:t>
            </a:r>
            <a:r>
              <a:rPr sz="1400" spc="-45" dirty="0">
                <a:latin typeface="Arial MT"/>
                <a:cs typeface="Arial MT"/>
              </a:rPr>
              <a:t> </a:t>
            </a:r>
            <a:r>
              <a:rPr sz="1400" dirty="0">
                <a:latin typeface="Arial MT"/>
                <a:cs typeface="Arial MT"/>
              </a:rPr>
              <a:t>y</a:t>
            </a:r>
            <a:r>
              <a:rPr sz="1400" spc="-5" dirty="0">
                <a:latin typeface="Arial MT"/>
                <a:cs typeface="Arial MT"/>
              </a:rPr>
              <a:t> los</a:t>
            </a:r>
            <a:r>
              <a:rPr sz="1400" spc="-15" dirty="0">
                <a:latin typeface="Arial MT"/>
                <a:cs typeface="Arial MT"/>
              </a:rPr>
              <a:t> </a:t>
            </a:r>
            <a:r>
              <a:rPr sz="1400" spc="-5" dirty="0">
                <a:latin typeface="Arial MT"/>
                <a:cs typeface="Arial MT"/>
              </a:rPr>
              <a:t>planes</a:t>
            </a:r>
            <a:r>
              <a:rPr sz="1400" spc="-30" dirty="0">
                <a:latin typeface="Arial MT"/>
                <a:cs typeface="Arial MT"/>
              </a:rPr>
              <a:t> </a:t>
            </a:r>
            <a:r>
              <a:rPr sz="1400" spc="-5" dirty="0">
                <a:latin typeface="Arial MT"/>
                <a:cs typeface="Arial MT"/>
              </a:rPr>
              <a:t>de</a:t>
            </a:r>
            <a:r>
              <a:rPr sz="1400" spc="-10" dirty="0">
                <a:latin typeface="Arial MT"/>
                <a:cs typeface="Arial MT"/>
              </a:rPr>
              <a:t> </a:t>
            </a:r>
            <a:r>
              <a:rPr sz="1400" spc="-5" dirty="0">
                <a:latin typeface="Arial MT"/>
                <a:cs typeface="Arial MT"/>
              </a:rPr>
              <a:t>mejoramiento.</a:t>
            </a:r>
            <a:endParaRPr sz="1400" dirty="0">
              <a:latin typeface="Arial MT"/>
              <a:cs typeface="Arial MT"/>
            </a:endParaRPr>
          </a:p>
        </p:txBody>
      </p:sp>
      <p:pic>
        <p:nvPicPr>
          <p:cNvPr id="16" name="object 10">
            <a:extLst>
              <a:ext uri="{FF2B5EF4-FFF2-40B4-BE49-F238E27FC236}">
                <a16:creationId xmlns:a16="http://schemas.microsoft.com/office/drawing/2014/main" id="{788DF3FC-DA61-4AEA-BE11-16614B4F6254}"/>
              </a:ext>
            </a:extLst>
          </p:cNvPr>
          <p:cNvPicPr/>
          <p:nvPr/>
        </p:nvPicPr>
        <p:blipFill>
          <a:blip r:embed="rId2" cstate="print"/>
          <a:stretch>
            <a:fillRect/>
          </a:stretch>
        </p:blipFill>
        <p:spPr>
          <a:xfrm>
            <a:off x="11125200" y="5862403"/>
            <a:ext cx="902209" cy="919397"/>
          </a:xfrm>
          <a:prstGeom prst="rect">
            <a:avLst/>
          </a:prstGeom>
        </p:spPr>
      </p:pic>
      <p:pic>
        <p:nvPicPr>
          <p:cNvPr id="17" name="object 4">
            <a:extLst>
              <a:ext uri="{FF2B5EF4-FFF2-40B4-BE49-F238E27FC236}">
                <a16:creationId xmlns:a16="http://schemas.microsoft.com/office/drawing/2014/main" id="{9806E4E2-4CA4-4DD9-B52C-F524F0FD2B03}"/>
              </a:ext>
            </a:extLst>
          </p:cNvPr>
          <p:cNvPicPr/>
          <p:nvPr/>
        </p:nvPicPr>
        <p:blipFill>
          <a:blip r:embed="rId3" cstate="print"/>
          <a:stretch>
            <a:fillRect/>
          </a:stretch>
        </p:blipFill>
        <p:spPr>
          <a:xfrm>
            <a:off x="228600" y="5594603"/>
            <a:ext cx="488618" cy="806197"/>
          </a:xfrm>
          <a:prstGeom prst="rect">
            <a:avLst/>
          </a:prstGeom>
        </p:spPr>
      </p:pic>
      <p:sp>
        <p:nvSpPr>
          <p:cNvPr id="18" name="object 5">
            <a:extLst>
              <a:ext uri="{FF2B5EF4-FFF2-40B4-BE49-F238E27FC236}">
                <a16:creationId xmlns:a16="http://schemas.microsoft.com/office/drawing/2014/main" id="{E1A5A867-E914-45FB-BF19-3EBDB4DE11A5}"/>
              </a:ext>
            </a:extLst>
          </p:cNvPr>
          <p:cNvSpPr txBox="1"/>
          <p:nvPr/>
        </p:nvSpPr>
        <p:spPr>
          <a:xfrm>
            <a:off x="265277" y="6417265"/>
            <a:ext cx="496723" cy="135935"/>
          </a:xfrm>
          <a:prstGeom prst="rect">
            <a:avLst/>
          </a:prstGeom>
        </p:spPr>
        <p:txBody>
          <a:bodyPr vert="horz" wrap="square" lIns="0" tIns="12700" rIns="0" bIns="0" rtlCol="0">
            <a:spAutoFit/>
          </a:bodyPr>
          <a:lstStyle/>
          <a:p>
            <a:pPr marL="12700">
              <a:lnSpc>
                <a:spcPct val="100000"/>
              </a:lnSpc>
              <a:spcBef>
                <a:spcPts val="100"/>
              </a:spcBef>
            </a:pPr>
            <a:r>
              <a:rPr sz="800" spc="-95" dirty="0">
                <a:latin typeface="Arial MT"/>
                <a:cs typeface="Arial MT"/>
              </a:rPr>
              <a:t>S</a:t>
            </a:r>
            <a:r>
              <a:rPr sz="800" spc="-105" dirty="0">
                <a:latin typeface="Arial MT"/>
                <a:cs typeface="Arial MT"/>
              </a:rPr>
              <a:t>C</a:t>
            </a:r>
            <a:r>
              <a:rPr sz="800" spc="-55" dirty="0">
                <a:latin typeface="Arial MT"/>
                <a:cs typeface="Arial MT"/>
              </a:rPr>
              <a:t> </a:t>
            </a:r>
            <a:r>
              <a:rPr sz="800" spc="-80" dirty="0">
                <a:latin typeface="Arial MT"/>
                <a:cs typeface="Arial MT"/>
              </a:rPr>
              <a:t>410</a:t>
            </a:r>
            <a:r>
              <a:rPr sz="800" spc="-75" dirty="0">
                <a:latin typeface="Arial MT"/>
                <a:cs typeface="Arial MT"/>
              </a:rPr>
              <a:t>0</a:t>
            </a:r>
            <a:r>
              <a:rPr sz="800" spc="-55" dirty="0">
                <a:latin typeface="Arial MT"/>
                <a:cs typeface="Arial MT"/>
              </a:rPr>
              <a:t>-</a:t>
            </a:r>
            <a:r>
              <a:rPr sz="800" spc="-80" dirty="0">
                <a:latin typeface="Arial MT"/>
                <a:cs typeface="Arial MT"/>
              </a:rPr>
              <a:t>1</a:t>
            </a:r>
            <a:endParaRPr sz="800" dirty="0">
              <a:latin typeface="Arial MT"/>
              <a:cs typeface="Arial MT"/>
            </a:endParaRPr>
          </a:p>
        </p:txBody>
      </p:sp>
      <p:pic>
        <p:nvPicPr>
          <p:cNvPr id="4" name="Imagen 3">
            <a:extLst>
              <a:ext uri="{FF2B5EF4-FFF2-40B4-BE49-F238E27FC236}">
                <a16:creationId xmlns:a16="http://schemas.microsoft.com/office/drawing/2014/main" id="{9B87D409-F179-48B7-9705-3D9B2AB9473D}"/>
              </a:ext>
            </a:extLst>
          </p:cNvPr>
          <p:cNvPicPr>
            <a:picLocks noChangeAspect="1"/>
          </p:cNvPicPr>
          <p:nvPr/>
        </p:nvPicPr>
        <p:blipFill>
          <a:blip r:embed="rId4"/>
          <a:stretch>
            <a:fillRect/>
          </a:stretch>
        </p:blipFill>
        <p:spPr>
          <a:xfrm>
            <a:off x="1185849" y="3294888"/>
            <a:ext cx="4529151" cy="2425800"/>
          </a:xfrm>
          <a:prstGeom prst="rect">
            <a:avLst/>
          </a:prstGeom>
        </p:spPr>
      </p:pic>
      <p:pic>
        <p:nvPicPr>
          <p:cNvPr id="6" name="Imagen 5">
            <a:extLst>
              <a:ext uri="{FF2B5EF4-FFF2-40B4-BE49-F238E27FC236}">
                <a16:creationId xmlns:a16="http://schemas.microsoft.com/office/drawing/2014/main" id="{8E2CC9EA-F04D-4285-98EC-3BD426CBE8C1}"/>
              </a:ext>
            </a:extLst>
          </p:cNvPr>
          <p:cNvPicPr>
            <a:picLocks noChangeAspect="1"/>
          </p:cNvPicPr>
          <p:nvPr/>
        </p:nvPicPr>
        <p:blipFill>
          <a:blip r:embed="rId5"/>
          <a:stretch>
            <a:fillRect/>
          </a:stretch>
        </p:blipFill>
        <p:spPr>
          <a:xfrm>
            <a:off x="5930651" y="3287826"/>
            <a:ext cx="5063787" cy="2425800"/>
          </a:xfrm>
          <a:prstGeom prst="rect">
            <a:avLst/>
          </a:prstGeom>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11093957" y="6426809"/>
            <a:ext cx="180975" cy="208915"/>
          </a:xfrm>
          <a:prstGeom prst="rect">
            <a:avLst/>
          </a:prstGeom>
        </p:spPr>
        <p:txBody>
          <a:bodyPr vert="horz" wrap="square" lIns="0" tIns="12700" rIns="0" bIns="0" rtlCol="0">
            <a:spAutoFit/>
          </a:bodyPr>
          <a:lstStyle/>
          <a:p>
            <a:pPr marL="12700">
              <a:lnSpc>
                <a:spcPct val="100000"/>
              </a:lnSpc>
              <a:spcBef>
                <a:spcPts val="100"/>
              </a:spcBef>
            </a:pPr>
            <a:r>
              <a:rPr sz="1200" dirty="0">
                <a:solidFill>
                  <a:srgbClr val="888888"/>
                </a:solidFill>
                <a:latin typeface="Calibri"/>
                <a:cs typeface="Calibri"/>
              </a:rPr>
              <a:t>24</a:t>
            </a:r>
            <a:endParaRPr sz="1200">
              <a:latin typeface="Calibri"/>
              <a:cs typeface="Calibri"/>
            </a:endParaRPr>
          </a:p>
        </p:txBody>
      </p:sp>
      <p:pic>
        <p:nvPicPr>
          <p:cNvPr id="3" name="object 3"/>
          <p:cNvPicPr/>
          <p:nvPr/>
        </p:nvPicPr>
        <p:blipFill>
          <a:blip r:embed="rId2" cstate="print"/>
          <a:stretch>
            <a:fillRect/>
          </a:stretch>
        </p:blipFill>
        <p:spPr>
          <a:xfrm>
            <a:off x="0" y="0"/>
            <a:ext cx="12191999" cy="6857997"/>
          </a:xfrm>
          <a:prstGeom prst="rect">
            <a:avLst/>
          </a:prstGeom>
        </p:spPr>
      </p:pic>
      <p:sp>
        <p:nvSpPr>
          <p:cNvPr id="5" name="CuadroTexto 4">
            <a:extLst>
              <a:ext uri="{FF2B5EF4-FFF2-40B4-BE49-F238E27FC236}">
                <a16:creationId xmlns:a16="http://schemas.microsoft.com/office/drawing/2014/main" id="{C3546D49-55C9-46ED-8440-5A26F2FF5E3D}"/>
              </a:ext>
            </a:extLst>
          </p:cNvPr>
          <p:cNvSpPr txBox="1"/>
          <p:nvPr/>
        </p:nvSpPr>
        <p:spPr>
          <a:xfrm>
            <a:off x="1904999" y="1219200"/>
            <a:ext cx="8382000" cy="707886"/>
          </a:xfrm>
          <a:prstGeom prst="rect">
            <a:avLst/>
          </a:prstGeom>
          <a:noFill/>
        </p:spPr>
        <p:txBody>
          <a:bodyPr wrap="square" rtlCol="0">
            <a:spAutoFit/>
          </a:bodyPr>
          <a:lstStyle/>
          <a:p>
            <a:r>
              <a:rPr lang="es-CO" sz="4000" b="1" dirty="0">
                <a:latin typeface="Verdana" panose="020B0604030504040204" pitchFamily="34" charset="0"/>
                <a:ea typeface="Verdana" panose="020B0604030504040204" pitchFamily="34" charset="0"/>
              </a:rPr>
              <a:t>PROCESO ADMINISTRATIVO</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bject 10"/>
          <p:cNvGraphicFramePr>
            <a:graphicFrameLocks noGrp="1"/>
          </p:cNvGraphicFramePr>
          <p:nvPr>
            <p:extLst>
              <p:ext uri="{D42A27DB-BD31-4B8C-83A1-F6EECF244321}">
                <p14:modId xmlns:p14="http://schemas.microsoft.com/office/powerpoint/2010/main" val="3887937252"/>
              </p:ext>
            </p:extLst>
          </p:nvPr>
        </p:nvGraphicFramePr>
        <p:xfrm>
          <a:off x="2637535" y="2397379"/>
          <a:ext cx="7438390" cy="3364141"/>
        </p:xfrm>
        <a:graphic>
          <a:graphicData uri="http://schemas.openxmlformats.org/drawingml/2006/table">
            <a:tbl>
              <a:tblPr firstRow="1" bandRow="1">
                <a:tableStyleId>{2D5ABB26-0587-4C30-8999-92F81FD0307C}</a:tableStyleId>
              </a:tblPr>
              <a:tblGrid>
                <a:gridCol w="4050665">
                  <a:extLst>
                    <a:ext uri="{9D8B030D-6E8A-4147-A177-3AD203B41FA5}">
                      <a16:colId xmlns:a16="http://schemas.microsoft.com/office/drawing/2014/main" val="20000"/>
                    </a:ext>
                  </a:extLst>
                </a:gridCol>
                <a:gridCol w="3387725">
                  <a:extLst>
                    <a:ext uri="{9D8B030D-6E8A-4147-A177-3AD203B41FA5}">
                      <a16:colId xmlns:a16="http://schemas.microsoft.com/office/drawing/2014/main" val="20001"/>
                    </a:ext>
                  </a:extLst>
                </a:gridCol>
              </a:tblGrid>
              <a:tr h="869696">
                <a:tc gridSpan="2">
                  <a:txBody>
                    <a:bodyPr/>
                    <a:lstStyle/>
                    <a:p>
                      <a:pPr marL="965835" marR="302260" indent="-643890">
                        <a:lnSpc>
                          <a:spcPct val="106700"/>
                        </a:lnSpc>
                        <a:spcBef>
                          <a:spcPts val="180"/>
                        </a:spcBef>
                      </a:pPr>
                      <a:r>
                        <a:rPr sz="2400" b="1" spc="-35" dirty="0">
                          <a:latin typeface="Arial"/>
                          <a:cs typeface="Arial"/>
                        </a:rPr>
                        <a:t>PLANTA</a:t>
                      </a:r>
                      <a:r>
                        <a:rPr sz="2400" b="1" spc="-75" dirty="0">
                          <a:latin typeface="Arial"/>
                          <a:cs typeface="Arial"/>
                        </a:rPr>
                        <a:t> </a:t>
                      </a:r>
                      <a:r>
                        <a:rPr sz="2400" b="1" spc="-5" dirty="0">
                          <a:latin typeface="Arial"/>
                          <a:cs typeface="Arial"/>
                        </a:rPr>
                        <a:t>DE</a:t>
                      </a:r>
                      <a:r>
                        <a:rPr sz="2400" b="1" spc="5" dirty="0">
                          <a:latin typeface="Arial"/>
                          <a:cs typeface="Arial"/>
                        </a:rPr>
                        <a:t> </a:t>
                      </a:r>
                      <a:r>
                        <a:rPr sz="2400" b="1" spc="-5" dirty="0">
                          <a:latin typeface="Arial"/>
                          <a:cs typeface="Arial"/>
                        </a:rPr>
                        <a:t>PERSONAL</a:t>
                      </a:r>
                      <a:r>
                        <a:rPr sz="2400" b="1" spc="-30" dirty="0">
                          <a:latin typeface="Arial"/>
                          <a:cs typeface="Arial"/>
                        </a:rPr>
                        <a:t> </a:t>
                      </a:r>
                      <a:r>
                        <a:rPr sz="2400" b="1" spc="-5" dirty="0">
                          <a:latin typeface="Arial"/>
                          <a:cs typeface="Arial"/>
                        </a:rPr>
                        <a:t>DE</a:t>
                      </a:r>
                      <a:r>
                        <a:rPr sz="2400" b="1" spc="-10" dirty="0">
                          <a:latin typeface="Arial"/>
                          <a:cs typeface="Arial"/>
                        </a:rPr>
                        <a:t> </a:t>
                      </a:r>
                      <a:r>
                        <a:rPr sz="2400" b="1" dirty="0">
                          <a:latin typeface="Arial"/>
                          <a:cs typeface="Arial"/>
                        </a:rPr>
                        <a:t>LA</a:t>
                      </a:r>
                      <a:r>
                        <a:rPr sz="2400" b="1" spc="-125" dirty="0">
                          <a:latin typeface="Arial"/>
                          <a:cs typeface="Arial"/>
                        </a:rPr>
                        <a:t> </a:t>
                      </a:r>
                      <a:r>
                        <a:rPr sz="2400" b="1" spc="-5" dirty="0">
                          <a:latin typeface="Arial"/>
                          <a:cs typeface="Arial"/>
                        </a:rPr>
                        <a:t>CONTRALORÍA </a:t>
                      </a:r>
                      <a:r>
                        <a:rPr sz="2400" b="1" spc="-655" dirty="0">
                          <a:latin typeface="Arial"/>
                          <a:cs typeface="Arial"/>
                        </a:rPr>
                        <a:t> </a:t>
                      </a:r>
                      <a:r>
                        <a:rPr sz="2400" b="1" spc="-25" dirty="0">
                          <a:latin typeface="Arial"/>
                          <a:cs typeface="Arial"/>
                        </a:rPr>
                        <a:t>MUNICIPAL</a:t>
                      </a:r>
                      <a:r>
                        <a:rPr sz="2400" b="1" spc="-50" dirty="0">
                          <a:latin typeface="Arial"/>
                          <a:cs typeface="Arial"/>
                        </a:rPr>
                        <a:t> </a:t>
                      </a:r>
                      <a:r>
                        <a:rPr sz="2400" b="1" spc="-5" dirty="0">
                          <a:latin typeface="Arial"/>
                          <a:cs typeface="Arial"/>
                        </a:rPr>
                        <a:t>DE BARRANCABERMEJA</a:t>
                      </a:r>
                      <a:endParaRPr sz="2400">
                        <a:latin typeface="Arial"/>
                        <a:cs typeface="Arial"/>
                      </a:endParaRPr>
                    </a:p>
                  </a:txBody>
                  <a:tcPr marL="0" marR="0" marT="2286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hMerge="1">
                  <a:txBody>
                    <a:bodyPr/>
                    <a:lstStyle/>
                    <a:p>
                      <a:endParaRPr/>
                    </a:p>
                  </a:txBody>
                  <a:tcPr marL="0" marR="0" marT="0" marB="0"/>
                </a:tc>
                <a:extLst>
                  <a:ext uri="{0D108BD9-81ED-4DB2-BD59-A6C34878D82A}">
                    <a16:rowId xmlns:a16="http://schemas.microsoft.com/office/drawing/2014/main" val="10000"/>
                  </a:ext>
                </a:extLst>
              </a:tr>
              <a:tr h="448056">
                <a:tc>
                  <a:txBody>
                    <a:bodyPr/>
                    <a:lstStyle/>
                    <a:p>
                      <a:pPr marL="59055">
                        <a:lnSpc>
                          <a:spcPct val="100000"/>
                        </a:lnSpc>
                        <a:spcBef>
                          <a:spcPts val="509"/>
                        </a:spcBef>
                      </a:pPr>
                      <a:r>
                        <a:rPr sz="2000" b="1" spc="-5" dirty="0">
                          <a:latin typeface="Arial"/>
                          <a:cs typeface="Arial"/>
                        </a:rPr>
                        <a:t>PERIODO</a:t>
                      </a:r>
                      <a:r>
                        <a:rPr sz="2000" b="1" spc="-50" dirty="0">
                          <a:latin typeface="Arial"/>
                          <a:cs typeface="Arial"/>
                        </a:rPr>
                        <a:t> </a:t>
                      </a:r>
                      <a:r>
                        <a:rPr sz="2000" b="1" spc="-5" dirty="0">
                          <a:latin typeface="Arial"/>
                          <a:cs typeface="Arial"/>
                        </a:rPr>
                        <a:t>FIJO</a:t>
                      </a:r>
                      <a:endParaRPr sz="2000">
                        <a:latin typeface="Arial"/>
                        <a:cs typeface="Arial"/>
                      </a:endParaRPr>
                    </a:p>
                  </a:txBody>
                  <a:tcPr marL="0" marR="0" marT="64769"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solidFill>
                      <a:srgbClr val="CCCCCC"/>
                    </a:solidFill>
                  </a:tcPr>
                </a:tc>
                <a:tc>
                  <a:txBody>
                    <a:bodyPr/>
                    <a:lstStyle/>
                    <a:p>
                      <a:pPr marL="1905" algn="ctr">
                        <a:lnSpc>
                          <a:spcPct val="100000"/>
                        </a:lnSpc>
                        <a:spcBef>
                          <a:spcPts val="509"/>
                        </a:spcBef>
                      </a:pPr>
                      <a:r>
                        <a:rPr sz="2000" dirty="0">
                          <a:latin typeface="Arial MT"/>
                          <a:cs typeface="Arial MT"/>
                        </a:rPr>
                        <a:t>1</a:t>
                      </a:r>
                      <a:endParaRPr sz="2000">
                        <a:latin typeface="Arial MT"/>
                        <a:cs typeface="Arial MT"/>
                      </a:endParaRPr>
                    </a:p>
                  </a:txBody>
                  <a:tcPr marL="0" marR="0" marT="64769"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solidFill>
                      <a:srgbClr val="CCCCCC"/>
                    </a:solidFill>
                  </a:tcPr>
                </a:tc>
                <a:extLst>
                  <a:ext uri="{0D108BD9-81ED-4DB2-BD59-A6C34878D82A}">
                    <a16:rowId xmlns:a16="http://schemas.microsoft.com/office/drawing/2014/main" val="10001"/>
                  </a:ext>
                </a:extLst>
              </a:tr>
              <a:tr h="752856">
                <a:tc>
                  <a:txBody>
                    <a:bodyPr/>
                    <a:lstStyle/>
                    <a:p>
                      <a:pPr marL="59055" marR="45720">
                        <a:lnSpc>
                          <a:spcPct val="107000"/>
                        </a:lnSpc>
                        <a:spcBef>
                          <a:spcPts val="260"/>
                        </a:spcBef>
                        <a:tabLst>
                          <a:tab pos="1261745" algn="l"/>
                          <a:tab pos="3827145" algn="l"/>
                        </a:tabLst>
                      </a:pPr>
                      <a:r>
                        <a:rPr sz="2000" b="1" dirty="0">
                          <a:latin typeface="Arial"/>
                          <a:cs typeface="Arial"/>
                        </a:rPr>
                        <a:t>LIBRE	</a:t>
                      </a:r>
                      <a:r>
                        <a:rPr sz="2000" b="1" spc="-10" dirty="0">
                          <a:latin typeface="Arial"/>
                          <a:cs typeface="Arial"/>
                        </a:rPr>
                        <a:t>N</a:t>
                      </a:r>
                      <a:r>
                        <a:rPr sz="2000" b="1" dirty="0">
                          <a:latin typeface="Arial"/>
                          <a:cs typeface="Arial"/>
                        </a:rPr>
                        <a:t>OM</a:t>
                      </a:r>
                      <a:r>
                        <a:rPr sz="2000" b="1" spc="-10" dirty="0">
                          <a:latin typeface="Arial"/>
                          <a:cs typeface="Arial"/>
                        </a:rPr>
                        <a:t>B</a:t>
                      </a:r>
                      <a:r>
                        <a:rPr sz="2000" b="1" spc="-5" dirty="0">
                          <a:latin typeface="Arial"/>
                          <a:cs typeface="Arial"/>
                        </a:rPr>
                        <a:t>R</a:t>
                      </a:r>
                      <a:r>
                        <a:rPr sz="2000" b="1" spc="5" dirty="0">
                          <a:latin typeface="Arial"/>
                          <a:cs typeface="Arial"/>
                        </a:rPr>
                        <a:t>A</a:t>
                      </a:r>
                      <a:r>
                        <a:rPr sz="2000" b="1" dirty="0">
                          <a:latin typeface="Arial"/>
                          <a:cs typeface="Arial"/>
                        </a:rPr>
                        <a:t>M</a:t>
                      </a:r>
                      <a:r>
                        <a:rPr sz="2000" b="1" spc="-10" dirty="0">
                          <a:latin typeface="Arial"/>
                          <a:cs typeface="Arial"/>
                        </a:rPr>
                        <a:t>I</a:t>
                      </a:r>
                      <a:r>
                        <a:rPr sz="2000" b="1" spc="-20" dirty="0">
                          <a:latin typeface="Arial"/>
                          <a:cs typeface="Arial"/>
                        </a:rPr>
                        <a:t>E</a:t>
                      </a:r>
                      <a:r>
                        <a:rPr sz="2000" b="1" spc="-5" dirty="0">
                          <a:latin typeface="Arial"/>
                          <a:cs typeface="Arial"/>
                        </a:rPr>
                        <a:t>N</a:t>
                      </a:r>
                      <a:r>
                        <a:rPr sz="2000" b="1" spc="-35" dirty="0">
                          <a:latin typeface="Arial"/>
                          <a:cs typeface="Arial"/>
                        </a:rPr>
                        <a:t>T</a:t>
                      </a:r>
                      <a:r>
                        <a:rPr sz="2000" b="1" dirty="0">
                          <a:latin typeface="Arial"/>
                          <a:cs typeface="Arial"/>
                        </a:rPr>
                        <a:t>O	Y  </a:t>
                      </a:r>
                      <a:r>
                        <a:rPr sz="2000" b="1" spc="-5" dirty="0">
                          <a:latin typeface="Arial"/>
                          <a:cs typeface="Arial"/>
                        </a:rPr>
                        <a:t>REMOCION</a:t>
                      </a:r>
                      <a:endParaRPr sz="2000">
                        <a:latin typeface="Arial"/>
                        <a:cs typeface="Arial"/>
                      </a:endParaRPr>
                    </a:p>
                  </a:txBody>
                  <a:tcPr marL="0" marR="0" marT="3302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a:txBody>
                    <a:bodyPr/>
                    <a:lstStyle/>
                    <a:p>
                      <a:pPr marL="1905" algn="ctr">
                        <a:lnSpc>
                          <a:spcPct val="100000"/>
                        </a:lnSpc>
                        <a:spcBef>
                          <a:spcPts val="1710"/>
                        </a:spcBef>
                      </a:pPr>
                      <a:r>
                        <a:rPr sz="2000" dirty="0">
                          <a:latin typeface="Arial MT"/>
                          <a:cs typeface="Arial MT"/>
                        </a:rPr>
                        <a:t>6</a:t>
                      </a:r>
                      <a:endParaRPr sz="2000">
                        <a:latin typeface="Arial MT"/>
                        <a:cs typeface="Arial MT"/>
                      </a:endParaRPr>
                    </a:p>
                  </a:txBody>
                  <a:tcPr marL="0" marR="0" marT="21717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extLst>
                  <a:ext uri="{0D108BD9-81ED-4DB2-BD59-A6C34878D82A}">
                    <a16:rowId xmlns:a16="http://schemas.microsoft.com/office/drawing/2014/main" val="10002"/>
                  </a:ext>
                </a:extLst>
              </a:tr>
              <a:tr h="427481">
                <a:tc>
                  <a:txBody>
                    <a:bodyPr/>
                    <a:lstStyle/>
                    <a:p>
                      <a:pPr marL="59055">
                        <a:lnSpc>
                          <a:spcPct val="100000"/>
                        </a:lnSpc>
                        <a:spcBef>
                          <a:spcPts val="434"/>
                        </a:spcBef>
                      </a:pPr>
                      <a:r>
                        <a:rPr sz="2000" b="1" spc="-5" dirty="0">
                          <a:latin typeface="Arial"/>
                          <a:cs typeface="Arial"/>
                        </a:rPr>
                        <a:t>C</a:t>
                      </a:r>
                      <a:r>
                        <a:rPr sz="2000" b="1" spc="5" dirty="0">
                          <a:latin typeface="Arial"/>
                          <a:cs typeface="Arial"/>
                        </a:rPr>
                        <a:t>A</a:t>
                      </a:r>
                      <a:r>
                        <a:rPr sz="2000" b="1" spc="-5" dirty="0">
                          <a:latin typeface="Arial"/>
                          <a:cs typeface="Arial"/>
                        </a:rPr>
                        <a:t>R</a:t>
                      </a:r>
                      <a:r>
                        <a:rPr sz="2000" b="1" spc="5" dirty="0">
                          <a:latin typeface="Arial"/>
                          <a:cs typeface="Arial"/>
                        </a:rPr>
                        <a:t>R</a:t>
                      </a:r>
                      <a:r>
                        <a:rPr sz="2000" b="1" dirty="0">
                          <a:latin typeface="Arial"/>
                          <a:cs typeface="Arial"/>
                        </a:rPr>
                        <a:t>ERA</a:t>
                      </a:r>
                      <a:r>
                        <a:rPr sz="2000" b="1" spc="-155" dirty="0">
                          <a:latin typeface="Arial"/>
                          <a:cs typeface="Arial"/>
                        </a:rPr>
                        <a:t> </a:t>
                      </a:r>
                      <a:r>
                        <a:rPr sz="2000" b="1" spc="-5" dirty="0">
                          <a:latin typeface="Arial"/>
                          <a:cs typeface="Arial"/>
                        </a:rPr>
                        <a:t>A</a:t>
                      </a:r>
                      <a:r>
                        <a:rPr sz="2000" b="1" spc="5" dirty="0">
                          <a:latin typeface="Arial"/>
                          <a:cs typeface="Arial"/>
                        </a:rPr>
                        <a:t>D</a:t>
                      </a:r>
                      <a:r>
                        <a:rPr sz="2000" b="1" dirty="0">
                          <a:latin typeface="Arial"/>
                          <a:cs typeface="Arial"/>
                        </a:rPr>
                        <a:t>M</a:t>
                      </a:r>
                      <a:r>
                        <a:rPr sz="2000" b="1" spc="-10" dirty="0">
                          <a:latin typeface="Arial"/>
                          <a:cs typeface="Arial"/>
                        </a:rPr>
                        <a:t>I</a:t>
                      </a:r>
                      <a:r>
                        <a:rPr sz="2000" b="1" spc="-5" dirty="0">
                          <a:latin typeface="Arial"/>
                          <a:cs typeface="Arial"/>
                        </a:rPr>
                        <a:t>NISTR</a:t>
                      </a:r>
                      <a:r>
                        <a:rPr sz="2000" b="1" spc="-140" dirty="0">
                          <a:latin typeface="Arial"/>
                          <a:cs typeface="Arial"/>
                        </a:rPr>
                        <a:t>A</a:t>
                      </a:r>
                      <a:r>
                        <a:rPr sz="2000" b="1" dirty="0">
                          <a:latin typeface="Arial"/>
                          <a:cs typeface="Arial"/>
                        </a:rPr>
                        <a:t>TI</a:t>
                      </a:r>
                      <a:r>
                        <a:rPr sz="2000" b="1" spc="-155" dirty="0">
                          <a:latin typeface="Arial"/>
                          <a:cs typeface="Arial"/>
                        </a:rPr>
                        <a:t>V</a:t>
                      </a:r>
                      <a:r>
                        <a:rPr sz="2000" b="1" dirty="0">
                          <a:latin typeface="Arial"/>
                          <a:cs typeface="Arial"/>
                        </a:rPr>
                        <a:t>A</a:t>
                      </a:r>
                      <a:endParaRPr sz="2000">
                        <a:latin typeface="Arial"/>
                        <a:cs typeface="Arial"/>
                      </a:endParaRPr>
                    </a:p>
                  </a:txBody>
                  <a:tcPr marL="0" marR="0" marT="55244"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solidFill>
                      <a:srgbClr val="CCCCCC"/>
                    </a:solidFill>
                  </a:tcPr>
                </a:tc>
                <a:tc>
                  <a:txBody>
                    <a:bodyPr/>
                    <a:lstStyle/>
                    <a:p>
                      <a:pPr marL="1905" algn="ctr">
                        <a:lnSpc>
                          <a:spcPct val="100000"/>
                        </a:lnSpc>
                        <a:spcBef>
                          <a:spcPts val="434"/>
                        </a:spcBef>
                      </a:pPr>
                      <a:r>
                        <a:rPr sz="2000" dirty="0">
                          <a:latin typeface="Arial MT"/>
                          <a:cs typeface="Arial MT"/>
                        </a:rPr>
                        <a:t>8</a:t>
                      </a:r>
                      <a:endParaRPr sz="2000">
                        <a:latin typeface="Arial MT"/>
                        <a:cs typeface="Arial MT"/>
                      </a:endParaRPr>
                    </a:p>
                  </a:txBody>
                  <a:tcPr marL="0" marR="0" marT="55244"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solidFill>
                      <a:srgbClr val="CCCCCC"/>
                    </a:solidFill>
                  </a:tcPr>
                </a:tc>
                <a:extLst>
                  <a:ext uri="{0D108BD9-81ED-4DB2-BD59-A6C34878D82A}">
                    <a16:rowId xmlns:a16="http://schemas.microsoft.com/office/drawing/2014/main" val="10003"/>
                  </a:ext>
                </a:extLst>
              </a:tr>
              <a:tr h="438532">
                <a:tc>
                  <a:txBody>
                    <a:bodyPr/>
                    <a:lstStyle/>
                    <a:p>
                      <a:pPr marL="59055">
                        <a:lnSpc>
                          <a:spcPct val="100000"/>
                        </a:lnSpc>
                        <a:spcBef>
                          <a:spcPts val="434"/>
                        </a:spcBef>
                      </a:pPr>
                      <a:r>
                        <a:rPr sz="2000" b="1" dirty="0">
                          <a:latin typeface="Arial"/>
                          <a:cs typeface="Arial"/>
                        </a:rPr>
                        <a:t>PROVISIONALIDAD</a:t>
                      </a:r>
                      <a:endParaRPr sz="2000">
                        <a:latin typeface="Arial"/>
                        <a:cs typeface="Arial"/>
                      </a:endParaRPr>
                    </a:p>
                  </a:txBody>
                  <a:tcPr marL="0" marR="0" marT="55244"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a:txBody>
                    <a:bodyPr/>
                    <a:lstStyle/>
                    <a:p>
                      <a:pPr marL="1905" algn="ctr">
                        <a:lnSpc>
                          <a:spcPct val="100000"/>
                        </a:lnSpc>
                        <a:spcBef>
                          <a:spcPts val="434"/>
                        </a:spcBef>
                      </a:pPr>
                      <a:r>
                        <a:rPr lang="es-CO" sz="2000" dirty="0">
                          <a:latin typeface="Arial MT"/>
                          <a:cs typeface="Arial MT"/>
                        </a:rPr>
                        <a:t>3</a:t>
                      </a:r>
                      <a:endParaRPr sz="2000" dirty="0">
                        <a:latin typeface="Arial MT"/>
                        <a:cs typeface="Arial MT"/>
                      </a:endParaRPr>
                    </a:p>
                  </a:txBody>
                  <a:tcPr marL="0" marR="0" marT="55244"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extLst>
                  <a:ext uri="{0D108BD9-81ED-4DB2-BD59-A6C34878D82A}">
                    <a16:rowId xmlns:a16="http://schemas.microsoft.com/office/drawing/2014/main" val="10004"/>
                  </a:ext>
                </a:extLst>
              </a:tr>
              <a:tr h="427520">
                <a:tc>
                  <a:txBody>
                    <a:bodyPr/>
                    <a:lstStyle/>
                    <a:p>
                      <a:pPr marL="59055">
                        <a:lnSpc>
                          <a:spcPct val="100000"/>
                        </a:lnSpc>
                        <a:spcBef>
                          <a:spcPts val="434"/>
                        </a:spcBef>
                      </a:pPr>
                      <a:r>
                        <a:rPr sz="2000" b="1" spc="-35" dirty="0">
                          <a:latin typeface="Arial"/>
                          <a:cs typeface="Arial"/>
                        </a:rPr>
                        <a:t>TOTAL</a:t>
                      </a:r>
                      <a:r>
                        <a:rPr sz="2000" b="1" spc="-100" dirty="0">
                          <a:latin typeface="Arial"/>
                          <a:cs typeface="Arial"/>
                        </a:rPr>
                        <a:t> </a:t>
                      </a:r>
                      <a:r>
                        <a:rPr sz="2000" b="1" dirty="0">
                          <a:latin typeface="Arial"/>
                          <a:cs typeface="Arial"/>
                        </a:rPr>
                        <a:t>CARGOS</a:t>
                      </a:r>
                      <a:endParaRPr sz="2000">
                        <a:latin typeface="Arial"/>
                        <a:cs typeface="Arial"/>
                      </a:endParaRPr>
                    </a:p>
                  </a:txBody>
                  <a:tcPr marL="0" marR="0" marT="55244"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solidFill>
                      <a:srgbClr val="CCCCCC"/>
                    </a:solidFill>
                  </a:tcPr>
                </a:tc>
                <a:tc>
                  <a:txBody>
                    <a:bodyPr/>
                    <a:lstStyle/>
                    <a:p>
                      <a:pPr marL="635" algn="ctr">
                        <a:lnSpc>
                          <a:spcPct val="100000"/>
                        </a:lnSpc>
                        <a:spcBef>
                          <a:spcPts val="434"/>
                        </a:spcBef>
                      </a:pPr>
                      <a:r>
                        <a:rPr sz="2000" dirty="0">
                          <a:latin typeface="Arial MT"/>
                          <a:cs typeface="Arial MT"/>
                        </a:rPr>
                        <a:t>1</a:t>
                      </a:r>
                      <a:r>
                        <a:rPr lang="es-CO" sz="2000" dirty="0">
                          <a:latin typeface="Arial MT"/>
                          <a:cs typeface="Arial MT"/>
                        </a:rPr>
                        <a:t>8</a:t>
                      </a:r>
                      <a:endParaRPr sz="2000" dirty="0">
                        <a:latin typeface="Arial MT"/>
                        <a:cs typeface="Arial MT"/>
                      </a:endParaRPr>
                    </a:p>
                  </a:txBody>
                  <a:tcPr marL="0" marR="0" marT="55244"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solidFill>
                      <a:srgbClr val="CCCCCC"/>
                    </a:solidFill>
                  </a:tcPr>
                </a:tc>
                <a:extLst>
                  <a:ext uri="{0D108BD9-81ED-4DB2-BD59-A6C34878D82A}">
                    <a16:rowId xmlns:a16="http://schemas.microsoft.com/office/drawing/2014/main" val="10005"/>
                  </a:ext>
                </a:extLst>
              </a:tr>
            </a:tbl>
          </a:graphicData>
        </a:graphic>
      </p:graphicFrame>
      <p:sp>
        <p:nvSpPr>
          <p:cNvPr id="11" name="object 11"/>
          <p:cNvSpPr txBox="1">
            <a:spLocks noGrp="1"/>
          </p:cNvSpPr>
          <p:nvPr>
            <p:ph type="title"/>
          </p:nvPr>
        </p:nvSpPr>
        <p:spPr>
          <a:xfrm>
            <a:off x="630935" y="685800"/>
            <a:ext cx="9444990" cy="1057982"/>
          </a:xfrm>
          <a:prstGeom prst="rect">
            <a:avLst/>
          </a:prstGeom>
          <a:solidFill>
            <a:srgbClr val="FDEA2A"/>
          </a:solidFill>
        </p:spPr>
        <p:txBody>
          <a:bodyPr vert="horz" wrap="square" lIns="0" tIns="316230" rIns="0" bIns="0" rtlCol="0">
            <a:spAutoFit/>
          </a:bodyPr>
          <a:lstStyle/>
          <a:p>
            <a:pPr marL="458470">
              <a:lnSpc>
                <a:spcPct val="100000"/>
              </a:lnSpc>
              <a:spcBef>
                <a:spcPts val="2490"/>
              </a:spcBef>
            </a:pPr>
            <a:r>
              <a:rPr sz="2400" b="1" spc="-80" dirty="0">
                <a:latin typeface="Tahoma"/>
                <a:cs typeface="Tahoma"/>
              </a:rPr>
              <a:t>PL</a:t>
            </a:r>
            <a:r>
              <a:rPr sz="2400" b="1" spc="-145" dirty="0">
                <a:latin typeface="Tahoma"/>
                <a:cs typeface="Tahoma"/>
              </a:rPr>
              <a:t>AN</a:t>
            </a:r>
            <a:r>
              <a:rPr lang="es-CO" sz="2400" b="1" spc="-204" dirty="0">
                <a:latin typeface="Tahoma"/>
                <a:cs typeface="Tahoma"/>
              </a:rPr>
              <a:t>TA DE PERSONAL </a:t>
            </a:r>
            <a:br>
              <a:rPr lang="es-CO" sz="2400" b="1" spc="-204" dirty="0">
                <a:latin typeface="Tahoma"/>
                <a:cs typeface="Tahoma"/>
              </a:rPr>
            </a:br>
            <a:endParaRPr sz="2400" dirty="0">
              <a:latin typeface="Tahoma"/>
              <a:cs typeface="Tahoma"/>
            </a:endParaRPr>
          </a:p>
        </p:txBody>
      </p:sp>
      <p:pic>
        <p:nvPicPr>
          <p:cNvPr id="13" name="object 10">
            <a:extLst>
              <a:ext uri="{FF2B5EF4-FFF2-40B4-BE49-F238E27FC236}">
                <a16:creationId xmlns:a16="http://schemas.microsoft.com/office/drawing/2014/main" id="{0776F99B-02AB-455A-9704-DF725AB388E4}"/>
              </a:ext>
            </a:extLst>
          </p:cNvPr>
          <p:cNvPicPr/>
          <p:nvPr/>
        </p:nvPicPr>
        <p:blipFill>
          <a:blip r:embed="rId2" cstate="print"/>
          <a:stretch>
            <a:fillRect/>
          </a:stretch>
        </p:blipFill>
        <p:spPr>
          <a:xfrm>
            <a:off x="11125200" y="5862403"/>
            <a:ext cx="902209" cy="919397"/>
          </a:xfrm>
          <a:prstGeom prst="rect">
            <a:avLst/>
          </a:prstGeom>
        </p:spPr>
      </p:pic>
      <p:pic>
        <p:nvPicPr>
          <p:cNvPr id="14" name="object 4">
            <a:extLst>
              <a:ext uri="{FF2B5EF4-FFF2-40B4-BE49-F238E27FC236}">
                <a16:creationId xmlns:a16="http://schemas.microsoft.com/office/drawing/2014/main" id="{7ABF6A48-0A7C-4FEC-AAE9-49C5AE26A68C}"/>
              </a:ext>
            </a:extLst>
          </p:cNvPr>
          <p:cNvPicPr/>
          <p:nvPr/>
        </p:nvPicPr>
        <p:blipFill>
          <a:blip r:embed="rId3" cstate="print"/>
          <a:stretch>
            <a:fillRect/>
          </a:stretch>
        </p:blipFill>
        <p:spPr>
          <a:xfrm>
            <a:off x="228600" y="5594603"/>
            <a:ext cx="488618" cy="806197"/>
          </a:xfrm>
          <a:prstGeom prst="rect">
            <a:avLst/>
          </a:prstGeom>
        </p:spPr>
      </p:pic>
      <p:sp>
        <p:nvSpPr>
          <p:cNvPr id="15" name="object 5">
            <a:extLst>
              <a:ext uri="{FF2B5EF4-FFF2-40B4-BE49-F238E27FC236}">
                <a16:creationId xmlns:a16="http://schemas.microsoft.com/office/drawing/2014/main" id="{F44FFC24-30E1-42B4-93AF-6F69098B7A14}"/>
              </a:ext>
            </a:extLst>
          </p:cNvPr>
          <p:cNvSpPr txBox="1"/>
          <p:nvPr/>
        </p:nvSpPr>
        <p:spPr>
          <a:xfrm>
            <a:off x="265277" y="6417265"/>
            <a:ext cx="496723" cy="135935"/>
          </a:xfrm>
          <a:prstGeom prst="rect">
            <a:avLst/>
          </a:prstGeom>
        </p:spPr>
        <p:txBody>
          <a:bodyPr vert="horz" wrap="square" lIns="0" tIns="12700" rIns="0" bIns="0" rtlCol="0">
            <a:spAutoFit/>
          </a:bodyPr>
          <a:lstStyle/>
          <a:p>
            <a:pPr marL="12700">
              <a:lnSpc>
                <a:spcPct val="100000"/>
              </a:lnSpc>
              <a:spcBef>
                <a:spcPts val="100"/>
              </a:spcBef>
            </a:pPr>
            <a:r>
              <a:rPr sz="800" spc="-95" dirty="0">
                <a:latin typeface="Arial MT"/>
                <a:cs typeface="Arial MT"/>
              </a:rPr>
              <a:t>S</a:t>
            </a:r>
            <a:r>
              <a:rPr sz="800" spc="-105" dirty="0">
                <a:latin typeface="Arial MT"/>
                <a:cs typeface="Arial MT"/>
              </a:rPr>
              <a:t>C</a:t>
            </a:r>
            <a:r>
              <a:rPr sz="800" spc="-55" dirty="0">
                <a:latin typeface="Arial MT"/>
                <a:cs typeface="Arial MT"/>
              </a:rPr>
              <a:t> </a:t>
            </a:r>
            <a:r>
              <a:rPr sz="800" spc="-80" dirty="0">
                <a:latin typeface="Arial MT"/>
                <a:cs typeface="Arial MT"/>
              </a:rPr>
              <a:t>410</a:t>
            </a:r>
            <a:r>
              <a:rPr sz="800" spc="-75" dirty="0">
                <a:latin typeface="Arial MT"/>
                <a:cs typeface="Arial MT"/>
              </a:rPr>
              <a:t>0</a:t>
            </a:r>
            <a:r>
              <a:rPr sz="800" spc="-55" dirty="0">
                <a:latin typeface="Arial MT"/>
                <a:cs typeface="Arial MT"/>
              </a:rPr>
              <a:t>-</a:t>
            </a:r>
            <a:r>
              <a:rPr sz="800" spc="-80" dirty="0">
                <a:latin typeface="Arial MT"/>
                <a:cs typeface="Arial MT"/>
              </a:rPr>
              <a:t>1</a:t>
            </a:r>
            <a:endParaRPr sz="800" dirty="0">
              <a:latin typeface="Arial MT"/>
              <a:cs typeface="Arial MT"/>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object 10"/>
          <p:cNvSpPr txBox="1">
            <a:spLocks noGrp="1"/>
          </p:cNvSpPr>
          <p:nvPr>
            <p:ph type="title"/>
          </p:nvPr>
        </p:nvSpPr>
        <p:spPr>
          <a:xfrm>
            <a:off x="571245" y="716026"/>
            <a:ext cx="9444990" cy="688650"/>
          </a:xfrm>
          <a:prstGeom prst="rect">
            <a:avLst/>
          </a:prstGeom>
          <a:solidFill>
            <a:srgbClr val="FDEA2A"/>
          </a:solidFill>
        </p:spPr>
        <p:txBody>
          <a:bodyPr vert="horz" wrap="square" lIns="0" tIns="316230" rIns="0" bIns="0" rtlCol="0">
            <a:spAutoFit/>
          </a:bodyPr>
          <a:lstStyle/>
          <a:p>
            <a:pPr marL="519430">
              <a:lnSpc>
                <a:spcPct val="100000"/>
              </a:lnSpc>
              <a:spcBef>
                <a:spcPts val="2490"/>
              </a:spcBef>
            </a:pPr>
            <a:r>
              <a:rPr sz="2400" b="1" spc="-245" dirty="0">
                <a:latin typeface="Tahoma"/>
                <a:cs typeface="Tahoma"/>
              </a:rPr>
              <a:t>GESTIÓN</a:t>
            </a:r>
            <a:r>
              <a:rPr sz="2400" b="1" spc="-240" dirty="0">
                <a:latin typeface="Tahoma"/>
                <a:cs typeface="Tahoma"/>
              </a:rPr>
              <a:t> </a:t>
            </a:r>
            <a:r>
              <a:rPr sz="2400" b="1" spc="-285" dirty="0">
                <a:latin typeface="Tahoma"/>
                <a:cs typeface="Tahoma"/>
              </a:rPr>
              <a:t>VIGENCI</a:t>
            </a:r>
            <a:r>
              <a:rPr sz="2400" b="1" spc="-35" dirty="0">
                <a:latin typeface="Tahoma"/>
                <a:cs typeface="Tahoma"/>
              </a:rPr>
              <a:t>A</a:t>
            </a:r>
            <a:r>
              <a:rPr sz="2400" b="1" spc="-240" dirty="0">
                <a:latin typeface="Tahoma"/>
                <a:cs typeface="Tahoma"/>
              </a:rPr>
              <a:t> </a:t>
            </a:r>
            <a:r>
              <a:rPr sz="2400" b="1" spc="-180" dirty="0">
                <a:latin typeface="Tahoma"/>
                <a:cs typeface="Tahoma"/>
              </a:rPr>
              <a:t>202</a:t>
            </a:r>
            <a:r>
              <a:rPr lang="es-CO" sz="2400" b="1" spc="-180" dirty="0">
                <a:latin typeface="Tahoma"/>
                <a:cs typeface="Tahoma"/>
              </a:rPr>
              <a:t>3</a:t>
            </a:r>
            <a:endParaRPr sz="2400" dirty="0">
              <a:latin typeface="Tahoma"/>
              <a:cs typeface="Tahoma"/>
            </a:endParaRPr>
          </a:p>
        </p:txBody>
      </p:sp>
      <p:sp>
        <p:nvSpPr>
          <p:cNvPr id="11" name="object 11"/>
          <p:cNvSpPr txBox="1"/>
          <p:nvPr/>
        </p:nvSpPr>
        <p:spPr>
          <a:xfrm>
            <a:off x="1371600" y="1905000"/>
            <a:ext cx="8864600" cy="4408258"/>
          </a:xfrm>
          <a:prstGeom prst="rect">
            <a:avLst/>
          </a:prstGeom>
        </p:spPr>
        <p:txBody>
          <a:bodyPr vert="horz" wrap="square" lIns="0" tIns="47625" rIns="0" bIns="0" rtlCol="0">
            <a:spAutoFit/>
          </a:bodyPr>
          <a:lstStyle/>
          <a:p>
            <a:pPr marL="241300" marR="5080" indent="-228600" algn="just">
              <a:lnSpc>
                <a:spcPts val="2160"/>
              </a:lnSpc>
              <a:spcBef>
                <a:spcPts val="375"/>
              </a:spcBef>
              <a:buFont typeface="Arial MT"/>
              <a:buChar char="•"/>
              <a:tabLst>
                <a:tab pos="241300" algn="l"/>
              </a:tabLst>
            </a:pPr>
            <a:r>
              <a:rPr sz="2000" spc="-135" dirty="0">
                <a:latin typeface="Verdana"/>
                <a:cs typeface="Verdana"/>
              </a:rPr>
              <a:t>Se </a:t>
            </a:r>
            <a:r>
              <a:rPr sz="2000" spc="10" dirty="0">
                <a:latin typeface="Verdana"/>
                <a:cs typeface="Verdana"/>
              </a:rPr>
              <a:t>continua </a:t>
            </a:r>
            <a:r>
              <a:rPr sz="2000" spc="100" dirty="0">
                <a:latin typeface="Verdana"/>
                <a:cs typeface="Verdana"/>
              </a:rPr>
              <a:t>con </a:t>
            </a:r>
            <a:r>
              <a:rPr sz="2000" spc="10" dirty="0">
                <a:latin typeface="Verdana"/>
                <a:cs typeface="Verdana"/>
              </a:rPr>
              <a:t>la </a:t>
            </a:r>
            <a:r>
              <a:rPr sz="2000" spc="30" dirty="0">
                <a:latin typeface="Verdana"/>
                <a:cs typeface="Verdana"/>
              </a:rPr>
              <a:t>ejecución </a:t>
            </a:r>
            <a:r>
              <a:rPr sz="2000" spc="25" dirty="0">
                <a:latin typeface="Verdana"/>
                <a:cs typeface="Verdana"/>
              </a:rPr>
              <a:t>del </a:t>
            </a:r>
            <a:r>
              <a:rPr sz="2000" spc="-15" dirty="0">
                <a:latin typeface="Verdana"/>
                <a:cs typeface="Verdana"/>
              </a:rPr>
              <a:t>Plan </a:t>
            </a:r>
            <a:r>
              <a:rPr sz="2000" spc="114" dirty="0">
                <a:latin typeface="Verdana"/>
                <a:cs typeface="Verdana"/>
              </a:rPr>
              <a:t>de </a:t>
            </a:r>
            <a:r>
              <a:rPr sz="2000" spc="90" dirty="0" err="1">
                <a:latin typeface="Verdana"/>
                <a:cs typeface="Verdana"/>
              </a:rPr>
              <a:t>acción</a:t>
            </a:r>
            <a:r>
              <a:rPr sz="2000" spc="90" dirty="0">
                <a:latin typeface="Verdana"/>
                <a:cs typeface="Verdana"/>
              </a:rPr>
              <a:t> </a:t>
            </a:r>
            <a:r>
              <a:rPr sz="2000" spc="-160" dirty="0">
                <a:latin typeface="Verdana"/>
                <a:cs typeface="Verdana"/>
              </a:rPr>
              <a:t>202</a:t>
            </a:r>
            <a:r>
              <a:rPr lang="es-CO" sz="2000" spc="-160" dirty="0">
                <a:latin typeface="Verdana"/>
                <a:cs typeface="Verdana"/>
              </a:rPr>
              <a:t>3</a:t>
            </a:r>
            <a:r>
              <a:rPr sz="2000" spc="-160" dirty="0">
                <a:latin typeface="Verdana"/>
                <a:cs typeface="Verdana"/>
              </a:rPr>
              <a:t> </a:t>
            </a:r>
            <a:r>
              <a:rPr sz="2000" spc="60" dirty="0">
                <a:latin typeface="Verdana"/>
                <a:cs typeface="Verdana"/>
              </a:rPr>
              <a:t>encaminado </a:t>
            </a:r>
            <a:r>
              <a:rPr sz="2000" spc="-690" dirty="0">
                <a:latin typeface="Verdana"/>
                <a:cs typeface="Verdana"/>
              </a:rPr>
              <a:t> </a:t>
            </a:r>
            <a:r>
              <a:rPr sz="2000" spc="165" dirty="0">
                <a:latin typeface="Verdana"/>
                <a:cs typeface="Verdana"/>
              </a:rPr>
              <a:t>a</a:t>
            </a:r>
            <a:r>
              <a:rPr sz="2000" spc="170" dirty="0">
                <a:latin typeface="Verdana"/>
                <a:cs typeface="Verdana"/>
              </a:rPr>
              <a:t> </a:t>
            </a:r>
            <a:r>
              <a:rPr sz="2000" spc="10" dirty="0">
                <a:latin typeface="Verdana"/>
                <a:cs typeface="Verdana"/>
              </a:rPr>
              <a:t>dar</a:t>
            </a:r>
            <a:r>
              <a:rPr sz="2000" spc="15" dirty="0">
                <a:latin typeface="Verdana"/>
                <a:cs typeface="Verdana"/>
              </a:rPr>
              <a:t> </a:t>
            </a:r>
            <a:r>
              <a:rPr sz="2000" spc="-20" dirty="0">
                <a:latin typeface="Verdana"/>
                <a:cs typeface="Verdana"/>
              </a:rPr>
              <a:t>cumplimiento</a:t>
            </a:r>
            <a:r>
              <a:rPr sz="2000" spc="-15" dirty="0">
                <a:latin typeface="Verdana"/>
                <a:cs typeface="Verdana"/>
              </a:rPr>
              <a:t> </a:t>
            </a:r>
            <a:r>
              <a:rPr sz="2000" spc="5" dirty="0">
                <a:latin typeface="Verdana"/>
                <a:cs typeface="Verdana"/>
              </a:rPr>
              <a:t>al</a:t>
            </a:r>
            <a:r>
              <a:rPr sz="2000" spc="10" dirty="0">
                <a:latin typeface="Verdana"/>
                <a:cs typeface="Verdana"/>
              </a:rPr>
              <a:t> </a:t>
            </a:r>
            <a:r>
              <a:rPr sz="2000" spc="-15" dirty="0">
                <a:latin typeface="Verdana"/>
                <a:cs typeface="Verdana"/>
              </a:rPr>
              <a:t>Plan</a:t>
            </a:r>
            <a:r>
              <a:rPr sz="2000" spc="-10" dirty="0">
                <a:latin typeface="Verdana"/>
                <a:cs typeface="Verdana"/>
              </a:rPr>
              <a:t> </a:t>
            </a:r>
            <a:r>
              <a:rPr sz="2000" spc="-40" dirty="0">
                <a:latin typeface="Verdana"/>
                <a:cs typeface="Verdana"/>
              </a:rPr>
              <a:t>Estratégico</a:t>
            </a:r>
            <a:r>
              <a:rPr sz="2000" spc="-35" dirty="0">
                <a:latin typeface="Verdana"/>
                <a:cs typeface="Verdana"/>
              </a:rPr>
              <a:t> </a:t>
            </a:r>
            <a:r>
              <a:rPr sz="2000" spc="10" dirty="0">
                <a:latin typeface="Verdana"/>
                <a:cs typeface="Verdana"/>
              </a:rPr>
              <a:t>“Vigilancia</a:t>
            </a:r>
            <a:r>
              <a:rPr sz="2000" spc="15" dirty="0">
                <a:latin typeface="Verdana"/>
                <a:cs typeface="Verdana"/>
              </a:rPr>
              <a:t> </a:t>
            </a:r>
            <a:r>
              <a:rPr sz="2000" spc="-110" dirty="0">
                <a:latin typeface="Verdana"/>
                <a:cs typeface="Verdana"/>
              </a:rPr>
              <a:t>y</a:t>
            </a:r>
            <a:r>
              <a:rPr sz="2000" spc="-105" dirty="0">
                <a:latin typeface="Verdana"/>
                <a:cs typeface="Verdana"/>
              </a:rPr>
              <a:t> </a:t>
            </a:r>
            <a:r>
              <a:rPr sz="2000" spc="-40" dirty="0">
                <a:latin typeface="Verdana"/>
                <a:cs typeface="Verdana"/>
              </a:rPr>
              <a:t>Control, </a:t>
            </a:r>
            <a:r>
              <a:rPr sz="2000" spc="-35" dirty="0">
                <a:latin typeface="Verdana"/>
                <a:cs typeface="Verdana"/>
              </a:rPr>
              <a:t> </a:t>
            </a:r>
            <a:r>
              <a:rPr sz="2000" spc="-155" dirty="0">
                <a:latin typeface="Verdana"/>
                <a:cs typeface="Verdana"/>
              </a:rPr>
              <a:t>Bar</a:t>
            </a:r>
            <a:r>
              <a:rPr sz="2000" spc="-125" dirty="0">
                <a:latin typeface="Verdana"/>
                <a:cs typeface="Verdana"/>
              </a:rPr>
              <a:t>r</a:t>
            </a:r>
            <a:r>
              <a:rPr sz="2000" spc="130" dirty="0">
                <a:latin typeface="Verdana"/>
                <a:cs typeface="Verdana"/>
              </a:rPr>
              <a:t>anca</a:t>
            </a:r>
            <a:r>
              <a:rPr sz="2000" dirty="0">
                <a:latin typeface="Verdana"/>
                <a:cs typeface="Verdana"/>
              </a:rPr>
              <a:t>berm</a:t>
            </a:r>
            <a:r>
              <a:rPr sz="2000" spc="-5" dirty="0">
                <a:latin typeface="Verdana"/>
                <a:cs typeface="Verdana"/>
              </a:rPr>
              <a:t>e</a:t>
            </a:r>
            <a:r>
              <a:rPr sz="2000" spc="-50" dirty="0">
                <a:latin typeface="Verdana"/>
                <a:cs typeface="Verdana"/>
              </a:rPr>
              <a:t>j</a:t>
            </a:r>
            <a:r>
              <a:rPr sz="2000" spc="-75" dirty="0">
                <a:latin typeface="Verdana"/>
                <a:cs typeface="Verdana"/>
              </a:rPr>
              <a:t>a</a:t>
            </a:r>
            <a:r>
              <a:rPr sz="2000" spc="-185" dirty="0">
                <a:latin typeface="Verdana"/>
                <a:cs typeface="Verdana"/>
              </a:rPr>
              <a:t> </a:t>
            </a:r>
            <a:r>
              <a:rPr sz="2000" spc="-150" dirty="0" err="1">
                <a:latin typeface="Verdana"/>
                <a:cs typeface="Verdana"/>
              </a:rPr>
              <a:t>S</a:t>
            </a:r>
            <a:r>
              <a:rPr sz="2000" spc="-145" dirty="0" err="1">
                <a:latin typeface="Verdana"/>
                <a:cs typeface="Verdana"/>
              </a:rPr>
              <a:t>o</a:t>
            </a:r>
            <a:r>
              <a:rPr sz="2000" spc="-220" dirty="0" err="1">
                <a:latin typeface="Verdana"/>
                <a:cs typeface="Verdana"/>
              </a:rPr>
              <a:t>s</a:t>
            </a:r>
            <a:r>
              <a:rPr sz="2000" spc="-145" dirty="0" err="1">
                <a:latin typeface="Verdana"/>
                <a:cs typeface="Verdana"/>
              </a:rPr>
              <a:t>t</a:t>
            </a:r>
            <a:r>
              <a:rPr sz="2000" dirty="0" err="1">
                <a:latin typeface="Verdana"/>
                <a:cs typeface="Verdana"/>
              </a:rPr>
              <a:t>enibl</a:t>
            </a:r>
            <a:r>
              <a:rPr sz="2000" spc="5" dirty="0" err="1">
                <a:latin typeface="Verdana"/>
                <a:cs typeface="Verdana"/>
              </a:rPr>
              <a:t>e</a:t>
            </a:r>
            <a:r>
              <a:rPr sz="2000" spc="45" dirty="0">
                <a:latin typeface="Verdana"/>
                <a:cs typeface="Verdana"/>
              </a:rPr>
              <a:t>”</a:t>
            </a:r>
            <a:r>
              <a:rPr sz="2000" spc="-175" dirty="0">
                <a:latin typeface="Verdana"/>
                <a:cs typeface="Verdana"/>
              </a:rPr>
              <a:t>.</a:t>
            </a:r>
            <a:endParaRPr lang="es-CO" sz="2000" spc="-175" dirty="0">
              <a:latin typeface="Verdana"/>
              <a:cs typeface="Verdana"/>
            </a:endParaRPr>
          </a:p>
          <a:p>
            <a:pPr marL="12700" marR="5080" algn="just">
              <a:lnSpc>
                <a:spcPts val="2160"/>
              </a:lnSpc>
              <a:spcBef>
                <a:spcPts val="375"/>
              </a:spcBef>
              <a:tabLst>
                <a:tab pos="241300" algn="l"/>
              </a:tabLst>
            </a:pPr>
            <a:endParaRPr sz="2000" dirty="0">
              <a:latin typeface="Verdana"/>
              <a:cs typeface="Verdana"/>
            </a:endParaRPr>
          </a:p>
          <a:p>
            <a:pPr marL="241300" marR="5080" indent="-228600" algn="just">
              <a:lnSpc>
                <a:spcPts val="2160"/>
              </a:lnSpc>
              <a:spcBef>
                <a:spcPts val="1000"/>
              </a:spcBef>
              <a:buFont typeface="Arial MT"/>
              <a:buChar char="•"/>
              <a:tabLst>
                <a:tab pos="241300" algn="l"/>
              </a:tabLst>
            </a:pPr>
            <a:r>
              <a:rPr sz="2000" spc="-135" dirty="0">
                <a:latin typeface="Verdana"/>
                <a:cs typeface="Verdana"/>
              </a:rPr>
              <a:t>Se </a:t>
            </a:r>
            <a:r>
              <a:rPr sz="2000" spc="-60" dirty="0">
                <a:latin typeface="Verdana"/>
                <a:cs typeface="Verdana"/>
              </a:rPr>
              <a:t>realizo </a:t>
            </a:r>
            <a:r>
              <a:rPr sz="2000" spc="-25" dirty="0">
                <a:latin typeface="Verdana"/>
                <a:cs typeface="Verdana"/>
              </a:rPr>
              <a:t>el </a:t>
            </a:r>
            <a:r>
              <a:rPr sz="2000" spc="-90" dirty="0">
                <a:latin typeface="Verdana"/>
                <a:cs typeface="Verdana"/>
              </a:rPr>
              <a:t>primer </a:t>
            </a:r>
            <a:r>
              <a:rPr sz="2000" spc="-40" dirty="0" err="1">
                <a:latin typeface="Verdana"/>
                <a:cs typeface="Verdana"/>
              </a:rPr>
              <a:t>seguimiento</a:t>
            </a:r>
            <a:r>
              <a:rPr sz="2000" spc="-40" dirty="0">
                <a:latin typeface="Verdana"/>
                <a:cs typeface="Verdana"/>
              </a:rPr>
              <a:t> </a:t>
            </a:r>
            <a:r>
              <a:rPr sz="2000" spc="5" dirty="0">
                <a:latin typeface="Verdana"/>
                <a:cs typeface="Verdana"/>
              </a:rPr>
              <a:t>al </a:t>
            </a:r>
            <a:r>
              <a:rPr sz="2000" spc="20" dirty="0">
                <a:latin typeface="Verdana"/>
                <a:cs typeface="Verdana"/>
              </a:rPr>
              <a:t>plan </a:t>
            </a:r>
            <a:r>
              <a:rPr sz="2000" spc="114" dirty="0">
                <a:latin typeface="Verdana"/>
                <a:cs typeface="Verdana"/>
              </a:rPr>
              <a:t>de </a:t>
            </a:r>
            <a:r>
              <a:rPr sz="2000" spc="90" dirty="0" err="1">
                <a:latin typeface="Verdana"/>
                <a:cs typeface="Verdana"/>
              </a:rPr>
              <a:t>acción</a:t>
            </a:r>
            <a:r>
              <a:rPr sz="2000" spc="90" dirty="0">
                <a:latin typeface="Verdana"/>
                <a:cs typeface="Verdana"/>
              </a:rPr>
              <a:t> </a:t>
            </a:r>
            <a:r>
              <a:rPr sz="2000" spc="-160" dirty="0">
                <a:latin typeface="Verdana"/>
                <a:cs typeface="Verdana"/>
              </a:rPr>
              <a:t>202</a:t>
            </a:r>
            <a:r>
              <a:rPr lang="es-CO" sz="2000" spc="-160" dirty="0">
                <a:latin typeface="Verdana"/>
                <a:cs typeface="Verdana"/>
              </a:rPr>
              <a:t>3</a:t>
            </a:r>
            <a:r>
              <a:rPr sz="2000" spc="-160" dirty="0">
                <a:latin typeface="Verdana"/>
                <a:cs typeface="Verdana"/>
              </a:rPr>
              <a:t> </a:t>
            </a:r>
            <a:r>
              <a:rPr sz="2000" spc="100" dirty="0">
                <a:latin typeface="Verdana"/>
                <a:cs typeface="Verdana"/>
              </a:rPr>
              <a:t>con </a:t>
            </a:r>
            <a:r>
              <a:rPr sz="2000" spc="20" dirty="0">
                <a:latin typeface="Verdana"/>
                <a:cs typeface="Verdana"/>
              </a:rPr>
              <a:t>corte </a:t>
            </a:r>
            <a:r>
              <a:rPr sz="2000" spc="165" dirty="0">
                <a:latin typeface="Verdana"/>
                <a:cs typeface="Verdana"/>
              </a:rPr>
              <a:t>a </a:t>
            </a:r>
            <a:r>
              <a:rPr sz="2000" spc="170" dirty="0">
                <a:latin typeface="Verdana"/>
                <a:cs typeface="Verdana"/>
              </a:rPr>
              <a:t> </a:t>
            </a:r>
            <a:r>
              <a:rPr sz="2000" spc="-20" dirty="0">
                <a:latin typeface="Verdana"/>
                <a:cs typeface="Verdana"/>
              </a:rPr>
              <a:t>Junio</a:t>
            </a:r>
            <a:r>
              <a:rPr sz="2000" spc="-165" dirty="0">
                <a:latin typeface="Verdana"/>
                <a:cs typeface="Verdana"/>
              </a:rPr>
              <a:t> 30.</a:t>
            </a:r>
            <a:endParaRPr lang="es-CO" sz="2000" spc="-165" dirty="0">
              <a:latin typeface="Verdana"/>
              <a:cs typeface="Verdana"/>
            </a:endParaRPr>
          </a:p>
          <a:p>
            <a:pPr marL="12700" marR="5080" algn="just">
              <a:lnSpc>
                <a:spcPts val="2160"/>
              </a:lnSpc>
              <a:spcBef>
                <a:spcPts val="1000"/>
              </a:spcBef>
              <a:tabLst>
                <a:tab pos="241300" algn="l"/>
              </a:tabLst>
            </a:pPr>
            <a:endParaRPr sz="2000" dirty="0">
              <a:latin typeface="Verdana"/>
              <a:cs typeface="Verdana"/>
            </a:endParaRPr>
          </a:p>
          <a:p>
            <a:pPr marL="241300" marR="5080" indent="-228600" algn="just">
              <a:lnSpc>
                <a:spcPts val="2160"/>
              </a:lnSpc>
              <a:spcBef>
                <a:spcPts val="1005"/>
              </a:spcBef>
              <a:buFont typeface="Arial MT"/>
              <a:buChar char="•"/>
              <a:tabLst>
                <a:tab pos="241300" algn="l"/>
              </a:tabLst>
            </a:pPr>
            <a:r>
              <a:rPr sz="2000" spc="-135" dirty="0">
                <a:latin typeface="Verdana"/>
                <a:cs typeface="Verdana"/>
              </a:rPr>
              <a:t>Se</a:t>
            </a:r>
            <a:r>
              <a:rPr sz="2000" spc="-130" dirty="0">
                <a:latin typeface="Verdana"/>
                <a:cs typeface="Verdana"/>
              </a:rPr>
              <a:t> </a:t>
            </a:r>
            <a:r>
              <a:rPr sz="2000" spc="25" dirty="0">
                <a:latin typeface="Verdana"/>
                <a:cs typeface="Verdana"/>
              </a:rPr>
              <a:t>elaboró </a:t>
            </a:r>
            <a:r>
              <a:rPr sz="2000" spc="-110" dirty="0">
                <a:latin typeface="Verdana"/>
                <a:cs typeface="Verdana"/>
              </a:rPr>
              <a:t>y</a:t>
            </a:r>
            <a:r>
              <a:rPr sz="2000" spc="-105" dirty="0">
                <a:latin typeface="Verdana"/>
                <a:cs typeface="Verdana"/>
              </a:rPr>
              <a:t> </a:t>
            </a:r>
            <a:r>
              <a:rPr sz="2000" spc="-80" dirty="0">
                <a:latin typeface="Verdana"/>
                <a:cs typeface="Verdana"/>
              </a:rPr>
              <a:t>se</a:t>
            </a:r>
            <a:r>
              <a:rPr sz="2000" spc="-75" dirty="0">
                <a:latin typeface="Verdana"/>
                <a:cs typeface="Verdana"/>
              </a:rPr>
              <a:t> </a:t>
            </a:r>
            <a:r>
              <a:rPr sz="2000" spc="20" dirty="0">
                <a:latin typeface="Verdana"/>
                <a:cs typeface="Verdana"/>
              </a:rPr>
              <a:t>ejecuto </a:t>
            </a:r>
            <a:r>
              <a:rPr sz="2000" spc="-20" dirty="0">
                <a:latin typeface="Verdana"/>
                <a:cs typeface="Verdana"/>
              </a:rPr>
              <a:t>el</a:t>
            </a:r>
            <a:r>
              <a:rPr sz="2000" spc="-15" dirty="0">
                <a:latin typeface="Verdana"/>
                <a:cs typeface="Verdana"/>
              </a:rPr>
              <a:t> Plan</a:t>
            </a:r>
            <a:r>
              <a:rPr sz="2000" spc="-10" dirty="0">
                <a:latin typeface="Verdana"/>
                <a:cs typeface="Verdana"/>
              </a:rPr>
              <a:t> </a:t>
            </a:r>
            <a:r>
              <a:rPr sz="2000" spc="114" dirty="0">
                <a:latin typeface="Verdana"/>
                <a:cs typeface="Verdana"/>
              </a:rPr>
              <a:t>de </a:t>
            </a:r>
            <a:r>
              <a:rPr sz="2000" spc="60" dirty="0">
                <a:latin typeface="Verdana"/>
                <a:cs typeface="Verdana"/>
              </a:rPr>
              <a:t>Capacitación, </a:t>
            </a:r>
            <a:r>
              <a:rPr sz="2000" spc="-40" dirty="0">
                <a:latin typeface="Verdana"/>
                <a:cs typeface="Verdana"/>
              </a:rPr>
              <a:t>bienestar</a:t>
            </a:r>
            <a:r>
              <a:rPr sz="2000" spc="-35" dirty="0">
                <a:latin typeface="Verdana"/>
                <a:cs typeface="Verdana"/>
              </a:rPr>
              <a:t> </a:t>
            </a:r>
            <a:r>
              <a:rPr sz="2000" spc="110" dirty="0">
                <a:latin typeface="Verdana"/>
                <a:cs typeface="Verdana"/>
              </a:rPr>
              <a:t>e </a:t>
            </a:r>
            <a:r>
              <a:rPr sz="2000" spc="114" dirty="0">
                <a:latin typeface="Verdana"/>
                <a:cs typeface="Verdana"/>
              </a:rPr>
              <a:t> </a:t>
            </a:r>
            <a:r>
              <a:rPr sz="2000" spc="-40" dirty="0" err="1">
                <a:latin typeface="Verdana"/>
                <a:cs typeface="Verdana"/>
              </a:rPr>
              <a:t>incentivos</a:t>
            </a:r>
            <a:r>
              <a:rPr sz="2000" spc="-40" dirty="0">
                <a:latin typeface="Verdana"/>
                <a:cs typeface="Verdana"/>
              </a:rPr>
              <a:t> </a:t>
            </a:r>
            <a:r>
              <a:rPr sz="2000" spc="-165" dirty="0">
                <a:latin typeface="Verdana"/>
                <a:cs typeface="Verdana"/>
              </a:rPr>
              <a:t>202</a:t>
            </a:r>
            <a:r>
              <a:rPr lang="es-CO" sz="2000" spc="-165" dirty="0">
                <a:latin typeface="Verdana"/>
                <a:cs typeface="Verdana"/>
              </a:rPr>
              <a:t>3</a:t>
            </a:r>
            <a:r>
              <a:rPr sz="2000" spc="-165" dirty="0">
                <a:latin typeface="Verdana"/>
                <a:cs typeface="Verdana"/>
              </a:rPr>
              <a:t>, </a:t>
            </a:r>
            <a:r>
              <a:rPr sz="2000" spc="15" dirty="0">
                <a:latin typeface="Verdana"/>
                <a:cs typeface="Verdana"/>
              </a:rPr>
              <a:t>mediante </a:t>
            </a:r>
            <a:r>
              <a:rPr sz="2000" spc="-30" dirty="0">
                <a:latin typeface="Verdana"/>
                <a:cs typeface="Verdana"/>
              </a:rPr>
              <a:t>Resolución </a:t>
            </a:r>
            <a:r>
              <a:rPr sz="2000" spc="-35" dirty="0">
                <a:latin typeface="Verdana"/>
                <a:cs typeface="Verdana"/>
              </a:rPr>
              <a:t>No. </a:t>
            </a:r>
            <a:r>
              <a:rPr sz="2000" spc="-160" dirty="0">
                <a:latin typeface="Verdana"/>
                <a:cs typeface="Verdana"/>
              </a:rPr>
              <a:t>0</a:t>
            </a:r>
            <a:r>
              <a:rPr lang="es-CO" sz="2000" spc="-160" dirty="0">
                <a:latin typeface="Verdana"/>
                <a:cs typeface="Verdana"/>
              </a:rPr>
              <a:t>08</a:t>
            </a:r>
            <a:r>
              <a:rPr sz="2000" spc="-160" dirty="0">
                <a:latin typeface="Verdana"/>
                <a:cs typeface="Verdana"/>
              </a:rPr>
              <a:t> </a:t>
            </a:r>
            <a:r>
              <a:rPr sz="2000" spc="25" dirty="0">
                <a:latin typeface="Verdana"/>
                <a:cs typeface="Verdana"/>
              </a:rPr>
              <a:t>del </a:t>
            </a:r>
            <a:r>
              <a:rPr sz="2000" spc="-160" dirty="0">
                <a:latin typeface="Verdana"/>
                <a:cs typeface="Verdana"/>
              </a:rPr>
              <a:t>31 </a:t>
            </a:r>
            <a:r>
              <a:rPr sz="2000" spc="114" dirty="0">
                <a:latin typeface="Verdana"/>
                <a:cs typeface="Verdana"/>
              </a:rPr>
              <a:t>de </a:t>
            </a:r>
            <a:r>
              <a:rPr sz="2000" spc="5" dirty="0">
                <a:latin typeface="Verdana"/>
                <a:cs typeface="Verdana"/>
              </a:rPr>
              <a:t>enero </a:t>
            </a:r>
            <a:r>
              <a:rPr sz="2000" spc="100" dirty="0">
                <a:latin typeface="Verdana"/>
                <a:cs typeface="Verdana"/>
              </a:rPr>
              <a:t>de </a:t>
            </a:r>
            <a:r>
              <a:rPr sz="2000" spc="105" dirty="0">
                <a:latin typeface="Verdana"/>
                <a:cs typeface="Verdana"/>
              </a:rPr>
              <a:t> </a:t>
            </a:r>
            <a:r>
              <a:rPr sz="2000" spc="-160" dirty="0">
                <a:latin typeface="Verdana"/>
                <a:cs typeface="Verdana"/>
              </a:rPr>
              <a:t>202</a:t>
            </a:r>
            <a:r>
              <a:rPr lang="es-CO" sz="2000" spc="-160" dirty="0">
                <a:latin typeface="Verdana"/>
                <a:cs typeface="Verdana"/>
              </a:rPr>
              <a:t>3</a:t>
            </a:r>
            <a:r>
              <a:rPr sz="2000" spc="-160" dirty="0">
                <a:latin typeface="Verdana"/>
                <a:cs typeface="Verdana"/>
              </a:rPr>
              <a:t>.</a:t>
            </a:r>
            <a:endParaRPr lang="es-CO" sz="2000" spc="-160" dirty="0">
              <a:latin typeface="Verdana"/>
              <a:cs typeface="Verdana"/>
            </a:endParaRPr>
          </a:p>
          <a:p>
            <a:pPr marL="12700" marR="5080" algn="just">
              <a:lnSpc>
                <a:spcPts val="2160"/>
              </a:lnSpc>
              <a:spcBef>
                <a:spcPts val="1005"/>
              </a:spcBef>
              <a:tabLst>
                <a:tab pos="241300" algn="l"/>
              </a:tabLst>
            </a:pPr>
            <a:endParaRPr sz="2000" dirty="0">
              <a:latin typeface="Verdana"/>
              <a:cs typeface="Verdana"/>
            </a:endParaRPr>
          </a:p>
          <a:p>
            <a:pPr marL="241300" marR="6985" indent="-228600" algn="just">
              <a:lnSpc>
                <a:spcPts val="2160"/>
              </a:lnSpc>
              <a:spcBef>
                <a:spcPts val="1000"/>
              </a:spcBef>
              <a:buFont typeface="Arial MT"/>
              <a:buChar char="•"/>
              <a:tabLst>
                <a:tab pos="241300" algn="l"/>
              </a:tabLst>
            </a:pPr>
            <a:r>
              <a:rPr sz="2000" spc="-135" dirty="0">
                <a:latin typeface="Verdana"/>
                <a:cs typeface="Verdana"/>
              </a:rPr>
              <a:t>Se</a:t>
            </a:r>
            <a:r>
              <a:rPr sz="2000" spc="-130" dirty="0">
                <a:latin typeface="Verdana"/>
                <a:cs typeface="Verdana"/>
              </a:rPr>
              <a:t> </a:t>
            </a:r>
            <a:r>
              <a:rPr sz="2000" spc="25" dirty="0">
                <a:latin typeface="Verdana"/>
                <a:cs typeface="Verdana"/>
              </a:rPr>
              <a:t>elaboró </a:t>
            </a:r>
            <a:r>
              <a:rPr sz="2000" spc="-110" dirty="0">
                <a:latin typeface="Verdana"/>
                <a:cs typeface="Verdana"/>
              </a:rPr>
              <a:t>y</a:t>
            </a:r>
            <a:r>
              <a:rPr sz="2000" spc="-105" dirty="0">
                <a:latin typeface="Verdana"/>
                <a:cs typeface="Verdana"/>
              </a:rPr>
              <a:t> </a:t>
            </a:r>
            <a:r>
              <a:rPr sz="2000" spc="-85" dirty="0">
                <a:latin typeface="Verdana"/>
                <a:cs typeface="Verdana"/>
              </a:rPr>
              <a:t>se </a:t>
            </a:r>
            <a:r>
              <a:rPr sz="2000" spc="30" dirty="0">
                <a:latin typeface="Verdana"/>
                <a:cs typeface="Verdana"/>
              </a:rPr>
              <a:t>publico </a:t>
            </a:r>
            <a:r>
              <a:rPr sz="2000" spc="-20" dirty="0">
                <a:latin typeface="Verdana"/>
                <a:cs typeface="Verdana"/>
              </a:rPr>
              <a:t>el </a:t>
            </a:r>
            <a:r>
              <a:rPr sz="2000" spc="-15" dirty="0">
                <a:latin typeface="Verdana"/>
                <a:cs typeface="Verdana"/>
              </a:rPr>
              <a:t>Plan </a:t>
            </a:r>
            <a:r>
              <a:rPr sz="2000" spc="-10" dirty="0">
                <a:latin typeface="Verdana"/>
                <a:cs typeface="Verdana"/>
              </a:rPr>
              <a:t>anticorrupción </a:t>
            </a:r>
            <a:r>
              <a:rPr sz="2000" spc="-110" dirty="0">
                <a:latin typeface="Verdana"/>
                <a:cs typeface="Verdana"/>
              </a:rPr>
              <a:t>y</a:t>
            </a:r>
            <a:r>
              <a:rPr sz="2000" spc="-105" dirty="0">
                <a:latin typeface="Verdana"/>
                <a:cs typeface="Verdana"/>
              </a:rPr>
              <a:t> </a:t>
            </a:r>
            <a:r>
              <a:rPr sz="2000" spc="114" dirty="0">
                <a:latin typeface="Verdana"/>
                <a:cs typeface="Verdana"/>
              </a:rPr>
              <a:t>de </a:t>
            </a:r>
            <a:r>
              <a:rPr sz="2000" spc="30" dirty="0">
                <a:latin typeface="Verdana"/>
                <a:cs typeface="Verdana"/>
              </a:rPr>
              <a:t>atención </a:t>
            </a:r>
            <a:r>
              <a:rPr sz="2000" spc="10" dirty="0">
                <a:latin typeface="Verdana"/>
                <a:cs typeface="Verdana"/>
              </a:rPr>
              <a:t>al </a:t>
            </a:r>
            <a:r>
              <a:rPr sz="2000" spc="15" dirty="0">
                <a:latin typeface="Verdana"/>
                <a:cs typeface="Verdana"/>
              </a:rPr>
              <a:t> </a:t>
            </a:r>
            <a:r>
              <a:rPr sz="2000" spc="75" dirty="0">
                <a:latin typeface="Verdana"/>
                <a:cs typeface="Verdana"/>
              </a:rPr>
              <a:t>ciuda</a:t>
            </a:r>
            <a:r>
              <a:rPr sz="2000" spc="80" dirty="0">
                <a:latin typeface="Verdana"/>
                <a:cs typeface="Verdana"/>
              </a:rPr>
              <a:t>d</a:t>
            </a:r>
            <a:r>
              <a:rPr sz="2000" spc="5" dirty="0">
                <a:latin typeface="Verdana"/>
                <a:cs typeface="Verdana"/>
              </a:rPr>
              <a:t>ano,</a:t>
            </a:r>
            <a:r>
              <a:rPr sz="2000" spc="-155" dirty="0">
                <a:latin typeface="Verdana"/>
                <a:cs typeface="Verdana"/>
              </a:rPr>
              <a:t> </a:t>
            </a:r>
            <a:r>
              <a:rPr sz="2000" spc="25" dirty="0">
                <a:latin typeface="Verdana"/>
                <a:cs typeface="Verdana"/>
              </a:rPr>
              <a:t>m</a:t>
            </a:r>
            <a:r>
              <a:rPr sz="2000" spc="20" dirty="0">
                <a:latin typeface="Verdana"/>
                <a:cs typeface="Verdana"/>
              </a:rPr>
              <a:t>e</a:t>
            </a:r>
            <a:r>
              <a:rPr sz="2000" spc="-20" dirty="0">
                <a:latin typeface="Verdana"/>
                <a:cs typeface="Verdana"/>
              </a:rPr>
              <a:t>d</a:t>
            </a:r>
            <a:r>
              <a:rPr sz="2000" spc="-25" dirty="0">
                <a:latin typeface="Verdana"/>
                <a:cs typeface="Verdana"/>
              </a:rPr>
              <a:t>i</a:t>
            </a:r>
            <a:r>
              <a:rPr sz="2000" dirty="0">
                <a:latin typeface="Verdana"/>
                <a:cs typeface="Verdana"/>
              </a:rPr>
              <a:t>an</a:t>
            </a:r>
            <a:r>
              <a:rPr sz="2000" spc="15" dirty="0">
                <a:latin typeface="Verdana"/>
                <a:cs typeface="Verdana"/>
              </a:rPr>
              <a:t>t</a:t>
            </a:r>
            <a:r>
              <a:rPr sz="2000" spc="110" dirty="0">
                <a:latin typeface="Verdana"/>
                <a:cs typeface="Verdana"/>
              </a:rPr>
              <a:t>e</a:t>
            </a:r>
            <a:r>
              <a:rPr sz="2000" spc="-180" dirty="0">
                <a:latin typeface="Verdana"/>
                <a:cs typeface="Verdana"/>
              </a:rPr>
              <a:t> </a:t>
            </a:r>
            <a:r>
              <a:rPr sz="2000" spc="-70" dirty="0">
                <a:latin typeface="Verdana"/>
                <a:cs typeface="Verdana"/>
              </a:rPr>
              <a:t>Resol</a:t>
            </a:r>
            <a:r>
              <a:rPr sz="2000" spc="-75" dirty="0">
                <a:latin typeface="Verdana"/>
                <a:cs typeface="Verdana"/>
              </a:rPr>
              <a:t>u</a:t>
            </a:r>
            <a:r>
              <a:rPr sz="2000" spc="55" dirty="0">
                <a:latin typeface="Verdana"/>
                <a:cs typeface="Verdana"/>
              </a:rPr>
              <a:t>ci</a:t>
            </a:r>
            <a:r>
              <a:rPr sz="2000" spc="75" dirty="0">
                <a:latin typeface="Verdana"/>
                <a:cs typeface="Verdana"/>
              </a:rPr>
              <a:t>ó</a:t>
            </a:r>
            <a:r>
              <a:rPr sz="2000" spc="-45" dirty="0">
                <a:latin typeface="Verdana"/>
                <a:cs typeface="Verdana"/>
              </a:rPr>
              <a:t>n</a:t>
            </a:r>
            <a:r>
              <a:rPr sz="2000" spc="-175" dirty="0">
                <a:latin typeface="Verdana"/>
                <a:cs typeface="Verdana"/>
              </a:rPr>
              <a:t> </a:t>
            </a:r>
            <a:r>
              <a:rPr sz="2000" spc="50" dirty="0">
                <a:latin typeface="Verdana"/>
                <a:cs typeface="Verdana"/>
              </a:rPr>
              <a:t>N</a:t>
            </a:r>
            <a:r>
              <a:rPr sz="2000" spc="30" dirty="0">
                <a:latin typeface="Verdana"/>
                <a:cs typeface="Verdana"/>
              </a:rPr>
              <a:t>o</a:t>
            </a:r>
            <a:r>
              <a:rPr sz="2000" spc="-175" dirty="0">
                <a:latin typeface="Verdana"/>
                <a:cs typeface="Verdana"/>
              </a:rPr>
              <a:t>.</a:t>
            </a:r>
            <a:r>
              <a:rPr sz="2000" spc="-170" dirty="0">
                <a:latin typeface="Verdana"/>
                <a:cs typeface="Verdana"/>
              </a:rPr>
              <a:t> </a:t>
            </a:r>
            <a:r>
              <a:rPr sz="2000" spc="-160" dirty="0">
                <a:latin typeface="Verdana"/>
                <a:cs typeface="Verdana"/>
              </a:rPr>
              <a:t>0</a:t>
            </a:r>
            <a:r>
              <a:rPr lang="es-CO" sz="2000" spc="-160" dirty="0">
                <a:latin typeface="Verdana"/>
                <a:cs typeface="Verdana"/>
              </a:rPr>
              <a:t>08</a:t>
            </a:r>
            <a:r>
              <a:rPr sz="2000" spc="-160" dirty="0">
                <a:latin typeface="Verdana"/>
                <a:cs typeface="Verdana"/>
              </a:rPr>
              <a:t> </a:t>
            </a:r>
            <a:r>
              <a:rPr sz="2000" spc="30" dirty="0">
                <a:latin typeface="Verdana"/>
                <a:cs typeface="Verdana"/>
              </a:rPr>
              <a:t>de</a:t>
            </a:r>
            <a:r>
              <a:rPr sz="2000" spc="15" dirty="0">
                <a:latin typeface="Verdana"/>
                <a:cs typeface="Verdana"/>
              </a:rPr>
              <a:t>l</a:t>
            </a:r>
            <a:r>
              <a:rPr sz="2000" spc="-160" dirty="0">
                <a:latin typeface="Verdana"/>
                <a:cs typeface="Verdana"/>
              </a:rPr>
              <a:t> 3</a:t>
            </a:r>
            <a:r>
              <a:rPr sz="2000" spc="-165" dirty="0">
                <a:latin typeface="Verdana"/>
                <a:cs typeface="Verdana"/>
              </a:rPr>
              <a:t>1</a:t>
            </a:r>
            <a:r>
              <a:rPr sz="2000" spc="-145" dirty="0">
                <a:latin typeface="Verdana"/>
                <a:cs typeface="Verdana"/>
              </a:rPr>
              <a:t> </a:t>
            </a:r>
            <a:r>
              <a:rPr sz="2000" spc="114" dirty="0">
                <a:latin typeface="Verdana"/>
                <a:cs typeface="Verdana"/>
              </a:rPr>
              <a:t>de</a:t>
            </a:r>
            <a:r>
              <a:rPr sz="2000" spc="-160" dirty="0">
                <a:latin typeface="Verdana"/>
                <a:cs typeface="Verdana"/>
              </a:rPr>
              <a:t> </a:t>
            </a:r>
            <a:r>
              <a:rPr sz="2000" spc="30" dirty="0">
                <a:latin typeface="Verdana"/>
                <a:cs typeface="Verdana"/>
              </a:rPr>
              <a:t>en</a:t>
            </a:r>
            <a:r>
              <a:rPr sz="2000" spc="-15" dirty="0">
                <a:latin typeface="Verdana"/>
                <a:cs typeface="Verdana"/>
              </a:rPr>
              <a:t>ero</a:t>
            </a:r>
            <a:r>
              <a:rPr sz="2000" spc="-165" dirty="0">
                <a:latin typeface="Verdana"/>
                <a:cs typeface="Verdana"/>
              </a:rPr>
              <a:t> </a:t>
            </a:r>
            <a:r>
              <a:rPr sz="2000" spc="114" dirty="0">
                <a:latin typeface="Verdana"/>
                <a:cs typeface="Verdana"/>
              </a:rPr>
              <a:t>de</a:t>
            </a:r>
            <a:r>
              <a:rPr sz="2000" spc="-150" dirty="0">
                <a:latin typeface="Verdana"/>
                <a:cs typeface="Verdana"/>
              </a:rPr>
              <a:t> </a:t>
            </a:r>
            <a:r>
              <a:rPr sz="2000" spc="-160" dirty="0">
                <a:latin typeface="Verdana"/>
                <a:cs typeface="Verdana"/>
              </a:rPr>
              <a:t>202</a:t>
            </a:r>
            <a:r>
              <a:rPr lang="es-CO" sz="2000" spc="-160" dirty="0">
                <a:latin typeface="Verdana"/>
                <a:cs typeface="Verdana"/>
              </a:rPr>
              <a:t>3</a:t>
            </a:r>
            <a:r>
              <a:rPr sz="2000" spc="-175" dirty="0">
                <a:latin typeface="Verdana"/>
                <a:cs typeface="Verdana"/>
              </a:rPr>
              <a:t>.</a:t>
            </a:r>
            <a:endParaRPr sz="2000" dirty="0">
              <a:latin typeface="Verdana"/>
              <a:cs typeface="Verdana"/>
            </a:endParaRPr>
          </a:p>
        </p:txBody>
      </p:sp>
      <p:pic>
        <p:nvPicPr>
          <p:cNvPr id="14" name="object 10">
            <a:extLst>
              <a:ext uri="{FF2B5EF4-FFF2-40B4-BE49-F238E27FC236}">
                <a16:creationId xmlns:a16="http://schemas.microsoft.com/office/drawing/2014/main" id="{02B11E4D-495E-457D-B237-6307D4E5AB57}"/>
              </a:ext>
            </a:extLst>
          </p:cNvPr>
          <p:cNvPicPr/>
          <p:nvPr/>
        </p:nvPicPr>
        <p:blipFill>
          <a:blip r:embed="rId2" cstate="print"/>
          <a:stretch>
            <a:fillRect/>
          </a:stretch>
        </p:blipFill>
        <p:spPr>
          <a:xfrm>
            <a:off x="11125200" y="5862403"/>
            <a:ext cx="902209" cy="919397"/>
          </a:xfrm>
          <a:prstGeom prst="rect">
            <a:avLst/>
          </a:prstGeom>
        </p:spPr>
      </p:pic>
      <p:pic>
        <p:nvPicPr>
          <p:cNvPr id="15" name="object 4">
            <a:extLst>
              <a:ext uri="{FF2B5EF4-FFF2-40B4-BE49-F238E27FC236}">
                <a16:creationId xmlns:a16="http://schemas.microsoft.com/office/drawing/2014/main" id="{5F79D401-8406-4B66-9CD6-E48FC48912C7}"/>
              </a:ext>
            </a:extLst>
          </p:cNvPr>
          <p:cNvPicPr/>
          <p:nvPr/>
        </p:nvPicPr>
        <p:blipFill>
          <a:blip r:embed="rId3" cstate="print"/>
          <a:stretch>
            <a:fillRect/>
          </a:stretch>
        </p:blipFill>
        <p:spPr>
          <a:xfrm>
            <a:off x="264603" y="5459304"/>
            <a:ext cx="488618" cy="806197"/>
          </a:xfrm>
          <a:prstGeom prst="rect">
            <a:avLst/>
          </a:prstGeom>
        </p:spPr>
      </p:pic>
      <p:sp>
        <p:nvSpPr>
          <p:cNvPr id="16" name="object 5">
            <a:extLst>
              <a:ext uri="{FF2B5EF4-FFF2-40B4-BE49-F238E27FC236}">
                <a16:creationId xmlns:a16="http://schemas.microsoft.com/office/drawing/2014/main" id="{86592DBD-8DE7-49A3-A69D-47CD11A2BC15}"/>
              </a:ext>
            </a:extLst>
          </p:cNvPr>
          <p:cNvSpPr txBox="1"/>
          <p:nvPr/>
        </p:nvSpPr>
        <p:spPr>
          <a:xfrm>
            <a:off x="265277" y="6417265"/>
            <a:ext cx="496723" cy="135935"/>
          </a:xfrm>
          <a:prstGeom prst="rect">
            <a:avLst/>
          </a:prstGeom>
        </p:spPr>
        <p:txBody>
          <a:bodyPr vert="horz" wrap="square" lIns="0" tIns="12700" rIns="0" bIns="0" rtlCol="0">
            <a:spAutoFit/>
          </a:bodyPr>
          <a:lstStyle/>
          <a:p>
            <a:pPr marL="12700">
              <a:lnSpc>
                <a:spcPct val="100000"/>
              </a:lnSpc>
              <a:spcBef>
                <a:spcPts val="100"/>
              </a:spcBef>
            </a:pPr>
            <a:r>
              <a:rPr sz="800" spc="-95" dirty="0">
                <a:latin typeface="Arial MT"/>
                <a:cs typeface="Arial MT"/>
              </a:rPr>
              <a:t>S</a:t>
            </a:r>
            <a:r>
              <a:rPr sz="800" spc="-105" dirty="0">
                <a:latin typeface="Arial MT"/>
                <a:cs typeface="Arial MT"/>
              </a:rPr>
              <a:t>C</a:t>
            </a:r>
            <a:r>
              <a:rPr sz="800" spc="-55" dirty="0">
                <a:latin typeface="Arial MT"/>
                <a:cs typeface="Arial MT"/>
              </a:rPr>
              <a:t> </a:t>
            </a:r>
            <a:r>
              <a:rPr sz="800" spc="-80" dirty="0">
                <a:latin typeface="Arial MT"/>
                <a:cs typeface="Arial MT"/>
              </a:rPr>
              <a:t>410</a:t>
            </a:r>
            <a:r>
              <a:rPr sz="800" spc="-75" dirty="0">
                <a:latin typeface="Arial MT"/>
                <a:cs typeface="Arial MT"/>
              </a:rPr>
              <a:t>0</a:t>
            </a:r>
            <a:r>
              <a:rPr sz="800" spc="-55" dirty="0">
                <a:latin typeface="Arial MT"/>
                <a:cs typeface="Arial MT"/>
              </a:rPr>
              <a:t>-</a:t>
            </a:r>
            <a:r>
              <a:rPr sz="800" spc="-80" dirty="0">
                <a:latin typeface="Arial MT"/>
                <a:cs typeface="Arial MT"/>
              </a:rPr>
              <a:t>1</a:t>
            </a:r>
            <a:endParaRPr sz="800" dirty="0">
              <a:latin typeface="Arial MT"/>
              <a:cs typeface="Arial MT"/>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p:nvPr/>
        </p:nvSpPr>
        <p:spPr>
          <a:xfrm>
            <a:off x="1295400" y="1905000"/>
            <a:ext cx="9898380" cy="5063566"/>
          </a:xfrm>
          <a:prstGeom prst="rect">
            <a:avLst/>
          </a:prstGeom>
        </p:spPr>
        <p:txBody>
          <a:bodyPr vert="horz" wrap="square" lIns="0" tIns="43815" rIns="0" bIns="0" rtlCol="0">
            <a:spAutoFit/>
          </a:bodyPr>
          <a:lstStyle/>
          <a:p>
            <a:pPr marL="316865" marR="5715" indent="-304800">
              <a:lnSpc>
                <a:spcPts val="1939"/>
              </a:lnSpc>
              <a:spcBef>
                <a:spcPts val="345"/>
              </a:spcBef>
              <a:buChar char="•"/>
              <a:tabLst>
                <a:tab pos="316865" algn="l"/>
                <a:tab pos="317500" algn="l"/>
              </a:tabLst>
            </a:pPr>
            <a:r>
              <a:rPr sz="1800" spc="-5" dirty="0">
                <a:latin typeface="Arial MT"/>
                <a:cs typeface="Arial MT"/>
              </a:rPr>
              <a:t>Comité</a:t>
            </a:r>
            <a:r>
              <a:rPr sz="1800" spc="165" dirty="0">
                <a:latin typeface="Arial MT"/>
                <a:cs typeface="Arial MT"/>
              </a:rPr>
              <a:t> </a:t>
            </a:r>
            <a:r>
              <a:rPr sz="1800" spc="-5" dirty="0">
                <a:latin typeface="Arial MT"/>
                <a:cs typeface="Arial MT"/>
              </a:rPr>
              <a:t>Institucional</a:t>
            </a:r>
            <a:r>
              <a:rPr sz="1800" spc="175" dirty="0">
                <a:latin typeface="Arial MT"/>
                <a:cs typeface="Arial MT"/>
              </a:rPr>
              <a:t> </a:t>
            </a:r>
            <a:r>
              <a:rPr sz="1800" spc="-5" dirty="0">
                <a:latin typeface="Arial MT"/>
                <a:cs typeface="Arial MT"/>
              </a:rPr>
              <a:t>de</a:t>
            </a:r>
            <a:r>
              <a:rPr sz="1800" spc="170" dirty="0">
                <a:latin typeface="Arial MT"/>
                <a:cs typeface="Arial MT"/>
              </a:rPr>
              <a:t> </a:t>
            </a:r>
            <a:r>
              <a:rPr sz="1800" dirty="0">
                <a:latin typeface="Arial MT"/>
                <a:cs typeface="Arial MT"/>
              </a:rPr>
              <a:t>Gestión</a:t>
            </a:r>
            <a:r>
              <a:rPr sz="1800" spc="175" dirty="0">
                <a:latin typeface="Arial MT"/>
                <a:cs typeface="Arial MT"/>
              </a:rPr>
              <a:t> </a:t>
            </a:r>
            <a:r>
              <a:rPr sz="1800" dirty="0">
                <a:latin typeface="Arial MT"/>
                <a:cs typeface="Arial MT"/>
              </a:rPr>
              <a:t>y</a:t>
            </a:r>
            <a:r>
              <a:rPr sz="1800" spc="150" dirty="0">
                <a:latin typeface="Arial MT"/>
                <a:cs typeface="Arial MT"/>
              </a:rPr>
              <a:t> </a:t>
            </a:r>
            <a:r>
              <a:rPr sz="1800" spc="-5" dirty="0">
                <a:latin typeface="Arial MT"/>
                <a:cs typeface="Arial MT"/>
              </a:rPr>
              <a:t>Desempeño,</a:t>
            </a:r>
            <a:r>
              <a:rPr sz="1800" spc="185" dirty="0">
                <a:latin typeface="Arial MT"/>
                <a:cs typeface="Arial MT"/>
              </a:rPr>
              <a:t> </a:t>
            </a:r>
            <a:r>
              <a:rPr sz="1800" spc="-5" dirty="0">
                <a:latin typeface="Arial MT"/>
                <a:cs typeface="Arial MT"/>
              </a:rPr>
              <a:t>adoptado</a:t>
            </a:r>
            <a:r>
              <a:rPr sz="1800" spc="175" dirty="0">
                <a:latin typeface="Arial MT"/>
                <a:cs typeface="Arial MT"/>
              </a:rPr>
              <a:t> </a:t>
            </a:r>
            <a:r>
              <a:rPr sz="1800" spc="-5" dirty="0">
                <a:latin typeface="Arial MT"/>
                <a:cs typeface="Arial MT"/>
              </a:rPr>
              <a:t>mediante</a:t>
            </a:r>
            <a:r>
              <a:rPr sz="1800" spc="170" dirty="0">
                <a:latin typeface="Arial MT"/>
                <a:cs typeface="Arial MT"/>
              </a:rPr>
              <a:t> </a:t>
            </a:r>
            <a:r>
              <a:rPr sz="1800" spc="-5" dirty="0">
                <a:latin typeface="Arial MT"/>
                <a:cs typeface="Arial MT"/>
              </a:rPr>
              <a:t>Resolución</a:t>
            </a:r>
            <a:r>
              <a:rPr sz="1800" spc="155" dirty="0">
                <a:latin typeface="Arial MT"/>
                <a:cs typeface="Arial MT"/>
              </a:rPr>
              <a:t> </a:t>
            </a:r>
            <a:r>
              <a:rPr sz="1800" spc="-10" dirty="0">
                <a:latin typeface="Arial MT"/>
                <a:cs typeface="Arial MT"/>
              </a:rPr>
              <a:t>053</a:t>
            </a:r>
            <a:r>
              <a:rPr sz="1800" spc="165" dirty="0">
                <a:latin typeface="Arial MT"/>
                <a:cs typeface="Arial MT"/>
              </a:rPr>
              <a:t> </a:t>
            </a:r>
            <a:r>
              <a:rPr sz="1800" dirty="0">
                <a:latin typeface="Arial MT"/>
                <a:cs typeface="Arial MT"/>
              </a:rPr>
              <a:t>de</a:t>
            </a:r>
            <a:r>
              <a:rPr sz="1800" spc="180" dirty="0">
                <a:latin typeface="Arial MT"/>
                <a:cs typeface="Arial MT"/>
              </a:rPr>
              <a:t> </a:t>
            </a:r>
            <a:r>
              <a:rPr sz="1800" spc="-5" dirty="0">
                <a:latin typeface="Arial MT"/>
                <a:cs typeface="Arial MT"/>
              </a:rPr>
              <a:t>05</a:t>
            </a:r>
            <a:r>
              <a:rPr sz="1800" spc="170" dirty="0">
                <a:latin typeface="Arial MT"/>
                <a:cs typeface="Arial MT"/>
              </a:rPr>
              <a:t> </a:t>
            </a:r>
            <a:r>
              <a:rPr sz="1800" spc="-10" dirty="0">
                <a:latin typeface="Arial MT"/>
                <a:cs typeface="Arial MT"/>
              </a:rPr>
              <a:t>de </a:t>
            </a:r>
            <a:r>
              <a:rPr sz="1800" spc="-484" dirty="0">
                <a:latin typeface="Arial MT"/>
                <a:cs typeface="Arial MT"/>
              </a:rPr>
              <a:t> </a:t>
            </a:r>
            <a:r>
              <a:rPr sz="1800" spc="-5" dirty="0">
                <a:latin typeface="Arial MT"/>
                <a:cs typeface="Arial MT"/>
              </a:rPr>
              <a:t>Abril</a:t>
            </a:r>
            <a:r>
              <a:rPr sz="1800" spc="5" dirty="0">
                <a:latin typeface="Arial MT"/>
                <a:cs typeface="Arial MT"/>
              </a:rPr>
              <a:t> </a:t>
            </a:r>
            <a:r>
              <a:rPr sz="1800" spc="-10" dirty="0">
                <a:latin typeface="Arial MT"/>
                <a:cs typeface="Arial MT"/>
              </a:rPr>
              <a:t>del</a:t>
            </a:r>
            <a:r>
              <a:rPr sz="1800" dirty="0">
                <a:latin typeface="Arial MT"/>
                <a:cs typeface="Arial MT"/>
              </a:rPr>
              <a:t> </a:t>
            </a:r>
            <a:r>
              <a:rPr sz="1800" spc="-10" dirty="0">
                <a:latin typeface="Arial MT"/>
                <a:cs typeface="Arial MT"/>
              </a:rPr>
              <a:t>2018,</a:t>
            </a:r>
            <a:r>
              <a:rPr sz="1800" spc="15" dirty="0">
                <a:latin typeface="Arial MT"/>
                <a:cs typeface="Arial MT"/>
              </a:rPr>
              <a:t> </a:t>
            </a:r>
            <a:r>
              <a:rPr sz="1800" dirty="0">
                <a:latin typeface="Arial MT"/>
                <a:cs typeface="Arial MT"/>
              </a:rPr>
              <a:t>y </a:t>
            </a:r>
            <a:r>
              <a:rPr sz="1800" spc="-5" dirty="0">
                <a:latin typeface="Arial MT"/>
                <a:cs typeface="Arial MT"/>
              </a:rPr>
              <a:t>modificado</a:t>
            </a:r>
            <a:r>
              <a:rPr sz="1800" spc="-10" dirty="0">
                <a:latin typeface="Arial MT"/>
                <a:cs typeface="Arial MT"/>
              </a:rPr>
              <a:t> </a:t>
            </a:r>
            <a:r>
              <a:rPr sz="1800" dirty="0">
                <a:latin typeface="Arial MT"/>
                <a:cs typeface="Arial MT"/>
              </a:rPr>
              <a:t>con</a:t>
            </a:r>
            <a:r>
              <a:rPr sz="1800" spc="5" dirty="0">
                <a:latin typeface="Arial MT"/>
                <a:cs typeface="Arial MT"/>
              </a:rPr>
              <a:t> </a:t>
            </a:r>
            <a:r>
              <a:rPr sz="1800" spc="-5" dirty="0">
                <a:latin typeface="Arial MT"/>
                <a:cs typeface="Arial MT"/>
              </a:rPr>
              <a:t>la Resolución</a:t>
            </a:r>
            <a:r>
              <a:rPr sz="1800" spc="20" dirty="0">
                <a:latin typeface="Arial MT"/>
                <a:cs typeface="Arial MT"/>
              </a:rPr>
              <a:t> </a:t>
            </a:r>
            <a:r>
              <a:rPr sz="1800" spc="-5" dirty="0">
                <a:latin typeface="Arial MT"/>
                <a:cs typeface="Arial MT"/>
              </a:rPr>
              <a:t>No</a:t>
            </a:r>
            <a:r>
              <a:rPr sz="1800" spc="10" dirty="0">
                <a:latin typeface="Arial MT"/>
                <a:cs typeface="Arial MT"/>
              </a:rPr>
              <a:t> </a:t>
            </a:r>
            <a:r>
              <a:rPr sz="1800" spc="-10" dirty="0">
                <a:latin typeface="Arial MT"/>
                <a:cs typeface="Arial MT"/>
              </a:rPr>
              <a:t>0</a:t>
            </a:r>
            <a:r>
              <a:rPr lang="es-CO" sz="1800" spc="-10" dirty="0">
                <a:latin typeface="Arial MT"/>
                <a:cs typeface="Arial MT"/>
              </a:rPr>
              <a:t>19</a:t>
            </a:r>
            <a:r>
              <a:rPr sz="1800" spc="-5" dirty="0">
                <a:latin typeface="Arial MT"/>
                <a:cs typeface="Arial MT"/>
              </a:rPr>
              <a:t> </a:t>
            </a:r>
            <a:r>
              <a:rPr sz="1800" spc="-10" dirty="0">
                <a:latin typeface="Arial MT"/>
                <a:cs typeface="Arial MT"/>
              </a:rPr>
              <a:t>del</a:t>
            </a:r>
            <a:r>
              <a:rPr sz="1800" spc="10" dirty="0">
                <a:latin typeface="Arial MT"/>
                <a:cs typeface="Arial MT"/>
              </a:rPr>
              <a:t> </a:t>
            </a:r>
            <a:r>
              <a:rPr lang="es-CO" spc="-5" dirty="0">
                <a:latin typeface="Arial MT"/>
                <a:cs typeface="Arial MT"/>
              </a:rPr>
              <a:t>24</a:t>
            </a:r>
            <a:r>
              <a:rPr sz="1800" spc="-5" dirty="0">
                <a:latin typeface="Arial MT"/>
                <a:cs typeface="Arial MT"/>
              </a:rPr>
              <a:t> de</a:t>
            </a:r>
            <a:r>
              <a:rPr sz="1800" spc="15" dirty="0">
                <a:latin typeface="Arial MT"/>
                <a:cs typeface="Arial MT"/>
              </a:rPr>
              <a:t> </a:t>
            </a:r>
            <a:r>
              <a:rPr lang="es-CO" sz="1800" spc="-5" dirty="0">
                <a:latin typeface="Arial MT"/>
                <a:cs typeface="Arial MT"/>
              </a:rPr>
              <a:t>febrero</a:t>
            </a:r>
            <a:r>
              <a:rPr sz="1800" spc="5" dirty="0">
                <a:latin typeface="Arial MT"/>
                <a:cs typeface="Arial MT"/>
              </a:rPr>
              <a:t> </a:t>
            </a:r>
            <a:r>
              <a:rPr sz="1800" spc="-5" dirty="0">
                <a:latin typeface="Arial MT"/>
                <a:cs typeface="Arial MT"/>
              </a:rPr>
              <a:t>de </a:t>
            </a:r>
            <a:r>
              <a:rPr sz="1800" spc="-10" dirty="0">
                <a:latin typeface="Arial MT"/>
                <a:cs typeface="Arial MT"/>
              </a:rPr>
              <a:t>20</a:t>
            </a:r>
            <a:r>
              <a:rPr lang="es-CO" sz="1800" spc="-10" dirty="0">
                <a:latin typeface="Arial MT"/>
                <a:cs typeface="Arial MT"/>
              </a:rPr>
              <a:t>23</a:t>
            </a:r>
            <a:r>
              <a:rPr sz="1800" spc="-10" dirty="0">
                <a:latin typeface="Arial MT"/>
                <a:cs typeface="Arial MT"/>
              </a:rPr>
              <a:t>.</a:t>
            </a:r>
            <a:endParaRPr lang="es-CO" sz="1800" spc="-10" dirty="0">
              <a:latin typeface="Arial MT"/>
              <a:cs typeface="Arial MT"/>
            </a:endParaRPr>
          </a:p>
          <a:p>
            <a:pPr marL="12065" marR="5715">
              <a:lnSpc>
                <a:spcPts val="1939"/>
              </a:lnSpc>
              <a:spcBef>
                <a:spcPts val="345"/>
              </a:spcBef>
              <a:tabLst>
                <a:tab pos="316865" algn="l"/>
                <a:tab pos="317500" algn="l"/>
              </a:tabLst>
            </a:pPr>
            <a:endParaRPr sz="1800" dirty="0">
              <a:latin typeface="Arial MT"/>
              <a:cs typeface="Arial MT"/>
            </a:endParaRPr>
          </a:p>
          <a:p>
            <a:pPr marL="304792" indent="-304792" algn="just">
              <a:buFont typeface="Arial" panose="020B0604020202020204" pitchFamily="34" charset="0"/>
              <a:buChar char="•"/>
              <a:tabLst>
                <a:tab pos="304792" algn="l"/>
              </a:tabLst>
            </a:pPr>
            <a:r>
              <a:rPr lang="es-ES_tradnl" sz="1800" dirty="0">
                <a:latin typeface="Arial" panose="020B0604020202020204" pitchFamily="34" charset="0"/>
                <a:cs typeface="Arial" panose="020B0604020202020204" pitchFamily="34" charset="0"/>
              </a:rPr>
              <a:t>Comité Institucional de Control Interno, constituido mediante Resolución 054 de 05 de Abril del 2018.</a:t>
            </a:r>
          </a:p>
          <a:p>
            <a:pPr algn="just">
              <a:tabLst>
                <a:tab pos="304792" algn="l"/>
              </a:tabLst>
            </a:pPr>
            <a:endParaRPr lang="es-CO" sz="1800" dirty="0">
              <a:latin typeface="Arial" panose="020B0604020202020204" pitchFamily="34" charset="0"/>
              <a:cs typeface="Arial" panose="020B0604020202020204" pitchFamily="34" charset="0"/>
            </a:endParaRPr>
          </a:p>
          <a:p>
            <a:pPr marL="304792" indent="-304792" algn="just">
              <a:buFont typeface="Arial" panose="020B0604020202020204" pitchFamily="34" charset="0"/>
              <a:buChar char="•"/>
              <a:tabLst>
                <a:tab pos="304792" algn="l"/>
              </a:tabLst>
            </a:pPr>
            <a:r>
              <a:rPr lang="es-CO" sz="1800" dirty="0">
                <a:latin typeface="Arial" panose="020B0604020202020204" pitchFamily="34" charset="0"/>
                <a:cs typeface="Arial" panose="020B0604020202020204" pitchFamily="34" charset="0"/>
              </a:rPr>
              <a:t>Comisión de Personal, se integro mediante la resolución No 174 del 28 de Noviembre de 2023.</a:t>
            </a:r>
          </a:p>
          <a:p>
            <a:pPr algn="just">
              <a:tabLst>
                <a:tab pos="304792" algn="l"/>
              </a:tabLst>
            </a:pPr>
            <a:endParaRPr lang="es-CO" sz="1800" dirty="0">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s-ES_tradnl" sz="1800" dirty="0">
                <a:latin typeface="Arial" panose="020B0604020202020204" pitchFamily="34" charset="0"/>
                <a:cs typeface="Arial" panose="020B0604020202020204" pitchFamily="34" charset="0"/>
              </a:rPr>
              <a:t>Comité Paritario de Seguridad y Salud en el Trabajo – COPASST, se conformo mediante la resolución No 175 del 28 de Noviembre de 2023.</a:t>
            </a:r>
          </a:p>
          <a:p>
            <a:pPr algn="just"/>
            <a:endParaRPr lang="es-ES_tradnl" sz="1800" dirty="0">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s-CO" sz="1800" dirty="0">
                <a:latin typeface="Arial" panose="020B0604020202020204" pitchFamily="34" charset="0"/>
                <a:cs typeface="Arial" panose="020B0604020202020204" pitchFamily="34" charset="0"/>
              </a:rPr>
              <a:t>Comité de Convivencia Laboral, se integro mediante la resolución No 176 </a:t>
            </a:r>
            <a:r>
              <a:rPr lang="es-ES_tradnl" sz="1800" dirty="0">
                <a:latin typeface="Arial" panose="020B0604020202020204" pitchFamily="34" charset="0"/>
                <a:cs typeface="Arial" panose="020B0604020202020204" pitchFamily="34" charset="0"/>
              </a:rPr>
              <a:t>del 28 de Noviembre de 2023</a:t>
            </a:r>
            <a:r>
              <a:rPr lang="es-CO" sz="1800" dirty="0">
                <a:latin typeface="Arial" panose="020B0604020202020204" pitchFamily="34" charset="0"/>
                <a:cs typeface="Arial" panose="020B0604020202020204" pitchFamily="34" charset="0"/>
              </a:rPr>
              <a:t>. </a:t>
            </a:r>
          </a:p>
          <a:p>
            <a:pPr algn="just"/>
            <a:endParaRPr lang="es-CO" sz="1800" dirty="0">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s-CO" sz="1800" dirty="0">
                <a:latin typeface="Arial" panose="020B0604020202020204" pitchFamily="34" charset="0"/>
                <a:cs typeface="Arial" panose="020B0604020202020204" pitchFamily="34" charset="0"/>
              </a:rPr>
              <a:t>Comité de Evaluación Técnica de Bajas de Bienes Muebles, conformado mediante resolución No. 066 del 02 de mayo de 2022.</a:t>
            </a:r>
          </a:p>
          <a:p>
            <a:pPr marL="12065" marR="6350">
              <a:lnSpc>
                <a:spcPts val="1939"/>
              </a:lnSpc>
              <a:spcBef>
                <a:spcPts val="1030"/>
              </a:spcBef>
              <a:tabLst>
                <a:tab pos="260985" algn="l"/>
                <a:tab pos="261620" algn="l"/>
              </a:tabLst>
            </a:pPr>
            <a:endParaRPr sz="1800" dirty="0">
              <a:latin typeface="Arial MT"/>
              <a:cs typeface="Arial MT"/>
            </a:endParaRPr>
          </a:p>
        </p:txBody>
      </p:sp>
      <p:pic>
        <p:nvPicPr>
          <p:cNvPr id="4" name="object 4"/>
          <p:cNvPicPr/>
          <p:nvPr/>
        </p:nvPicPr>
        <p:blipFill>
          <a:blip r:embed="rId2" cstate="print"/>
          <a:stretch>
            <a:fillRect/>
          </a:stretch>
        </p:blipFill>
        <p:spPr>
          <a:xfrm>
            <a:off x="0" y="0"/>
            <a:ext cx="963166" cy="6857996"/>
          </a:xfrm>
          <a:prstGeom prst="rect">
            <a:avLst/>
          </a:prstGeom>
        </p:spPr>
      </p:pic>
      <p:sp>
        <p:nvSpPr>
          <p:cNvPr id="5" name="object 5"/>
          <p:cNvSpPr txBox="1">
            <a:spLocks noGrp="1"/>
          </p:cNvSpPr>
          <p:nvPr>
            <p:ph type="title"/>
          </p:nvPr>
        </p:nvSpPr>
        <p:spPr>
          <a:xfrm>
            <a:off x="571245" y="716026"/>
            <a:ext cx="9444990" cy="998855"/>
          </a:xfrm>
          <a:prstGeom prst="rect">
            <a:avLst/>
          </a:prstGeom>
          <a:solidFill>
            <a:srgbClr val="FDEA2A"/>
          </a:solidFill>
        </p:spPr>
        <p:txBody>
          <a:bodyPr vert="horz" wrap="square" lIns="0" tIns="316230" rIns="0" bIns="0" rtlCol="0">
            <a:spAutoFit/>
          </a:bodyPr>
          <a:lstStyle/>
          <a:p>
            <a:pPr marL="519430">
              <a:lnSpc>
                <a:spcPct val="100000"/>
              </a:lnSpc>
              <a:spcBef>
                <a:spcPts val="2490"/>
              </a:spcBef>
            </a:pPr>
            <a:r>
              <a:rPr sz="2400" b="1" spc="-245" dirty="0">
                <a:latin typeface="Tahoma"/>
                <a:cs typeface="Tahoma"/>
              </a:rPr>
              <a:t>COMITÉS</a:t>
            </a:r>
            <a:endParaRPr sz="2400" dirty="0">
              <a:latin typeface="Tahoma"/>
              <a:cs typeface="Tahoma"/>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bg>
      <p:bgPr>
        <a:solidFill>
          <a:srgbClr val="FFFFEF"/>
        </a:solidFill>
        <a:effectLst/>
      </p:bgPr>
    </p:bg>
    <p:spTree>
      <p:nvGrpSpPr>
        <p:cNvPr id="1" name=""/>
        <p:cNvGrpSpPr/>
        <p:nvPr/>
      </p:nvGrpSpPr>
      <p:grpSpPr>
        <a:xfrm>
          <a:off x="0" y="0"/>
          <a:ext cx="0" cy="0"/>
          <a:chOff x="0" y="0"/>
          <a:chExt cx="0" cy="0"/>
        </a:xfrm>
      </p:grpSpPr>
      <p:sp>
        <p:nvSpPr>
          <p:cNvPr id="2" name="object 2"/>
          <p:cNvSpPr txBox="1"/>
          <p:nvPr/>
        </p:nvSpPr>
        <p:spPr>
          <a:xfrm>
            <a:off x="4019550" y="2039189"/>
            <a:ext cx="6067425" cy="2877711"/>
          </a:xfrm>
          <a:prstGeom prst="rect">
            <a:avLst/>
          </a:prstGeom>
        </p:spPr>
        <p:txBody>
          <a:bodyPr vert="horz" wrap="square" lIns="0" tIns="12700" rIns="0" bIns="0" rtlCol="0">
            <a:spAutoFit/>
          </a:bodyPr>
          <a:lstStyle/>
          <a:p>
            <a:pPr marL="413384" marR="407034" algn="ctr">
              <a:lnSpc>
                <a:spcPct val="100000"/>
              </a:lnSpc>
              <a:spcBef>
                <a:spcPts val="100"/>
              </a:spcBef>
            </a:pPr>
            <a:r>
              <a:rPr sz="1800" spc="-185" dirty="0">
                <a:latin typeface="Verdana"/>
                <a:cs typeface="Verdana"/>
              </a:rPr>
              <a:t>E</a:t>
            </a:r>
            <a:r>
              <a:rPr sz="1800" spc="-254" dirty="0">
                <a:latin typeface="Verdana"/>
                <a:cs typeface="Verdana"/>
              </a:rPr>
              <a:t>j</a:t>
            </a:r>
            <a:r>
              <a:rPr sz="1800" spc="85" dirty="0">
                <a:latin typeface="Verdana"/>
                <a:cs typeface="Verdana"/>
              </a:rPr>
              <a:t>e</a:t>
            </a:r>
            <a:r>
              <a:rPr sz="1800" spc="30" dirty="0">
                <a:latin typeface="Verdana"/>
                <a:cs typeface="Verdana"/>
              </a:rPr>
              <a:t>rce</a:t>
            </a:r>
            <a:r>
              <a:rPr sz="1800" spc="-135" dirty="0">
                <a:latin typeface="Verdana"/>
                <a:cs typeface="Verdana"/>
              </a:rPr>
              <a:t> </a:t>
            </a:r>
            <a:r>
              <a:rPr sz="1800" spc="-130" dirty="0">
                <a:latin typeface="Verdana"/>
                <a:cs typeface="Verdana"/>
              </a:rPr>
              <a:t>l</a:t>
            </a:r>
            <a:r>
              <a:rPr sz="1800" spc="150" dirty="0">
                <a:latin typeface="Verdana"/>
                <a:cs typeface="Verdana"/>
              </a:rPr>
              <a:t>a</a:t>
            </a:r>
            <a:r>
              <a:rPr sz="1800" spc="-150" dirty="0">
                <a:latin typeface="Verdana"/>
                <a:cs typeface="Verdana"/>
              </a:rPr>
              <a:t> </a:t>
            </a:r>
            <a:r>
              <a:rPr sz="1800" spc="-55" dirty="0">
                <a:latin typeface="Verdana"/>
                <a:cs typeface="Verdana"/>
              </a:rPr>
              <a:t>v</a:t>
            </a:r>
            <a:r>
              <a:rPr sz="1800" spc="-130" dirty="0">
                <a:latin typeface="Verdana"/>
                <a:cs typeface="Verdana"/>
              </a:rPr>
              <a:t>i</a:t>
            </a:r>
            <a:r>
              <a:rPr sz="1800" spc="75" dirty="0">
                <a:latin typeface="Verdana"/>
                <a:cs typeface="Verdana"/>
              </a:rPr>
              <a:t>g</a:t>
            </a:r>
            <a:r>
              <a:rPr sz="1800" spc="-130" dirty="0">
                <a:latin typeface="Verdana"/>
                <a:cs typeface="Verdana"/>
              </a:rPr>
              <a:t>il</a:t>
            </a:r>
            <a:r>
              <a:rPr sz="1800" spc="140" dirty="0">
                <a:latin typeface="Verdana"/>
                <a:cs typeface="Verdana"/>
              </a:rPr>
              <a:t>a</a:t>
            </a:r>
            <a:r>
              <a:rPr sz="1800" spc="-50" dirty="0">
                <a:latin typeface="Verdana"/>
                <a:cs typeface="Verdana"/>
              </a:rPr>
              <a:t>n</a:t>
            </a:r>
            <a:r>
              <a:rPr sz="1800" spc="210" dirty="0">
                <a:latin typeface="Verdana"/>
                <a:cs typeface="Verdana"/>
              </a:rPr>
              <a:t>c</a:t>
            </a:r>
            <a:r>
              <a:rPr sz="1800" spc="-130" dirty="0">
                <a:latin typeface="Verdana"/>
                <a:cs typeface="Verdana"/>
              </a:rPr>
              <a:t>i</a:t>
            </a:r>
            <a:r>
              <a:rPr sz="1800" spc="150" dirty="0">
                <a:latin typeface="Verdana"/>
                <a:cs typeface="Verdana"/>
              </a:rPr>
              <a:t>a</a:t>
            </a:r>
            <a:r>
              <a:rPr sz="1800" spc="-175" dirty="0">
                <a:latin typeface="Verdana"/>
                <a:cs typeface="Verdana"/>
              </a:rPr>
              <a:t> </a:t>
            </a:r>
            <a:r>
              <a:rPr sz="1800" spc="100" dirty="0">
                <a:latin typeface="Verdana"/>
                <a:cs typeface="Verdana"/>
              </a:rPr>
              <a:t>de</a:t>
            </a:r>
            <a:r>
              <a:rPr sz="1800" spc="-125" dirty="0">
                <a:latin typeface="Verdana"/>
                <a:cs typeface="Verdana"/>
              </a:rPr>
              <a:t> </a:t>
            </a:r>
            <a:r>
              <a:rPr sz="1800" spc="-130" dirty="0">
                <a:latin typeface="Verdana"/>
                <a:cs typeface="Verdana"/>
              </a:rPr>
              <a:t>l</a:t>
            </a:r>
            <a:r>
              <a:rPr sz="1800" spc="150" dirty="0">
                <a:latin typeface="Verdana"/>
                <a:cs typeface="Verdana"/>
              </a:rPr>
              <a:t>a</a:t>
            </a:r>
            <a:r>
              <a:rPr sz="1800" spc="-150" dirty="0">
                <a:latin typeface="Verdana"/>
                <a:cs typeface="Verdana"/>
              </a:rPr>
              <a:t> </a:t>
            </a:r>
            <a:r>
              <a:rPr sz="1800" spc="95" dirty="0">
                <a:latin typeface="Verdana"/>
                <a:cs typeface="Verdana"/>
              </a:rPr>
              <a:t>g</a:t>
            </a:r>
            <a:r>
              <a:rPr sz="1800" spc="80" dirty="0">
                <a:latin typeface="Verdana"/>
                <a:cs typeface="Verdana"/>
              </a:rPr>
              <a:t>e</a:t>
            </a:r>
            <a:r>
              <a:rPr sz="1800" spc="-200" dirty="0">
                <a:latin typeface="Verdana"/>
                <a:cs typeface="Verdana"/>
              </a:rPr>
              <a:t>s</a:t>
            </a:r>
            <a:r>
              <a:rPr sz="1800" spc="-160" dirty="0">
                <a:latin typeface="Verdana"/>
                <a:cs typeface="Verdana"/>
              </a:rPr>
              <a:t>t</a:t>
            </a:r>
            <a:r>
              <a:rPr sz="1800" spc="-114" dirty="0">
                <a:latin typeface="Verdana"/>
                <a:cs typeface="Verdana"/>
              </a:rPr>
              <a:t>i</a:t>
            </a:r>
            <a:r>
              <a:rPr sz="1800" spc="20" dirty="0">
                <a:latin typeface="Verdana"/>
                <a:cs typeface="Verdana"/>
              </a:rPr>
              <a:t>ón</a:t>
            </a:r>
            <a:r>
              <a:rPr sz="1800" spc="-135" dirty="0">
                <a:latin typeface="Verdana"/>
                <a:cs typeface="Verdana"/>
              </a:rPr>
              <a:t> </a:t>
            </a:r>
            <a:r>
              <a:rPr sz="1800" spc="-114" dirty="0">
                <a:latin typeface="Verdana"/>
                <a:cs typeface="Verdana"/>
              </a:rPr>
              <a:t>f</a:t>
            </a:r>
            <a:r>
              <a:rPr sz="1800" spc="-75" dirty="0">
                <a:latin typeface="Verdana"/>
                <a:cs typeface="Verdana"/>
              </a:rPr>
              <a:t>i</a:t>
            </a:r>
            <a:r>
              <a:rPr sz="1800" spc="-10" dirty="0">
                <a:latin typeface="Verdana"/>
                <a:cs typeface="Verdana"/>
              </a:rPr>
              <a:t>s</a:t>
            </a:r>
            <a:r>
              <a:rPr sz="1800" spc="-15" dirty="0">
                <a:latin typeface="Verdana"/>
                <a:cs typeface="Verdana"/>
              </a:rPr>
              <a:t>c</a:t>
            </a:r>
            <a:r>
              <a:rPr sz="1800" spc="140" dirty="0">
                <a:latin typeface="Verdana"/>
                <a:cs typeface="Verdana"/>
              </a:rPr>
              <a:t>a</a:t>
            </a:r>
            <a:r>
              <a:rPr sz="1800" spc="-135" dirty="0">
                <a:latin typeface="Verdana"/>
                <a:cs typeface="Verdana"/>
              </a:rPr>
              <a:t>l</a:t>
            </a:r>
            <a:r>
              <a:rPr sz="1800" spc="-160" dirty="0">
                <a:latin typeface="Verdana"/>
                <a:cs typeface="Verdana"/>
              </a:rPr>
              <a:t> </a:t>
            </a:r>
            <a:r>
              <a:rPr sz="1800" spc="100" dirty="0">
                <a:latin typeface="Verdana"/>
                <a:cs typeface="Verdana"/>
              </a:rPr>
              <a:t>de</a:t>
            </a:r>
            <a:r>
              <a:rPr sz="1800" spc="-125" dirty="0">
                <a:latin typeface="Verdana"/>
                <a:cs typeface="Verdana"/>
              </a:rPr>
              <a:t> </a:t>
            </a:r>
            <a:r>
              <a:rPr sz="1800" spc="-130" dirty="0">
                <a:latin typeface="Verdana"/>
                <a:cs typeface="Verdana"/>
              </a:rPr>
              <a:t>l</a:t>
            </a:r>
            <a:r>
              <a:rPr sz="1800" spc="105" dirty="0">
                <a:latin typeface="Verdana"/>
                <a:cs typeface="Verdana"/>
              </a:rPr>
              <a:t>a  </a:t>
            </a:r>
            <a:r>
              <a:rPr sz="1800" spc="120" dirty="0">
                <a:latin typeface="Verdana"/>
                <a:cs typeface="Verdana"/>
              </a:rPr>
              <a:t>A</a:t>
            </a:r>
            <a:r>
              <a:rPr sz="1800" spc="10" dirty="0">
                <a:latin typeface="Verdana"/>
                <a:cs typeface="Verdana"/>
              </a:rPr>
              <a:t>d</a:t>
            </a:r>
            <a:r>
              <a:rPr sz="1800" spc="35" dirty="0">
                <a:latin typeface="Verdana"/>
                <a:cs typeface="Verdana"/>
              </a:rPr>
              <a:t>m</a:t>
            </a:r>
            <a:r>
              <a:rPr sz="1800" spc="-125" dirty="0">
                <a:latin typeface="Verdana"/>
                <a:cs typeface="Verdana"/>
              </a:rPr>
              <a:t>i</a:t>
            </a:r>
            <a:r>
              <a:rPr sz="1800" spc="-55" dirty="0">
                <a:latin typeface="Verdana"/>
                <a:cs typeface="Verdana"/>
              </a:rPr>
              <a:t>n</a:t>
            </a:r>
            <a:r>
              <a:rPr sz="1800" spc="-125" dirty="0">
                <a:latin typeface="Verdana"/>
                <a:cs typeface="Verdana"/>
              </a:rPr>
              <a:t>i</a:t>
            </a:r>
            <a:r>
              <a:rPr sz="1800" spc="-200" dirty="0">
                <a:latin typeface="Verdana"/>
                <a:cs typeface="Verdana"/>
              </a:rPr>
              <a:t>s</a:t>
            </a:r>
            <a:r>
              <a:rPr sz="1800" spc="-165" dirty="0">
                <a:latin typeface="Verdana"/>
                <a:cs typeface="Verdana"/>
              </a:rPr>
              <a:t>t</a:t>
            </a:r>
            <a:r>
              <a:rPr sz="1800" spc="-35" dirty="0">
                <a:latin typeface="Verdana"/>
                <a:cs typeface="Verdana"/>
              </a:rPr>
              <a:t>r</a:t>
            </a:r>
            <a:r>
              <a:rPr sz="1800" spc="-60" dirty="0">
                <a:latin typeface="Verdana"/>
                <a:cs typeface="Verdana"/>
              </a:rPr>
              <a:t>a</a:t>
            </a:r>
            <a:r>
              <a:rPr sz="1800" spc="60" dirty="0">
                <a:latin typeface="Verdana"/>
                <a:cs typeface="Verdana"/>
              </a:rPr>
              <a:t>c</a:t>
            </a:r>
            <a:r>
              <a:rPr sz="1800" spc="50" dirty="0">
                <a:latin typeface="Verdana"/>
                <a:cs typeface="Verdana"/>
              </a:rPr>
              <a:t>i</a:t>
            </a:r>
            <a:r>
              <a:rPr sz="1800" spc="20" dirty="0">
                <a:latin typeface="Verdana"/>
                <a:cs typeface="Verdana"/>
              </a:rPr>
              <a:t>ón</a:t>
            </a:r>
            <a:r>
              <a:rPr sz="1800" spc="-175" dirty="0">
                <a:latin typeface="Verdana"/>
                <a:cs typeface="Verdana"/>
              </a:rPr>
              <a:t> </a:t>
            </a:r>
            <a:r>
              <a:rPr sz="1800" spc="145" dirty="0">
                <a:latin typeface="Verdana"/>
                <a:cs typeface="Verdana"/>
              </a:rPr>
              <a:t>M</a:t>
            </a:r>
            <a:r>
              <a:rPr sz="1800" spc="-45" dirty="0">
                <a:latin typeface="Verdana"/>
                <a:cs typeface="Verdana"/>
              </a:rPr>
              <a:t>u</a:t>
            </a:r>
            <a:r>
              <a:rPr sz="1800" spc="-55" dirty="0">
                <a:latin typeface="Verdana"/>
                <a:cs typeface="Verdana"/>
              </a:rPr>
              <a:t>n</a:t>
            </a:r>
            <a:r>
              <a:rPr sz="1800" spc="-114" dirty="0">
                <a:latin typeface="Verdana"/>
                <a:cs typeface="Verdana"/>
              </a:rPr>
              <a:t>i</a:t>
            </a:r>
            <a:r>
              <a:rPr sz="1800" spc="60" dirty="0">
                <a:latin typeface="Verdana"/>
                <a:cs typeface="Verdana"/>
              </a:rPr>
              <a:t>c</a:t>
            </a:r>
            <a:r>
              <a:rPr sz="1800" spc="35" dirty="0">
                <a:latin typeface="Verdana"/>
                <a:cs typeface="Verdana"/>
              </a:rPr>
              <a:t>i</a:t>
            </a:r>
            <a:r>
              <a:rPr sz="1800" spc="120" dirty="0">
                <a:latin typeface="Verdana"/>
                <a:cs typeface="Verdana"/>
              </a:rPr>
              <a:t>p</a:t>
            </a:r>
            <a:r>
              <a:rPr sz="1800" spc="114" dirty="0">
                <a:latin typeface="Verdana"/>
                <a:cs typeface="Verdana"/>
              </a:rPr>
              <a:t>a</a:t>
            </a:r>
            <a:r>
              <a:rPr sz="1800" spc="-130" dirty="0">
                <a:latin typeface="Verdana"/>
                <a:cs typeface="Verdana"/>
              </a:rPr>
              <a:t>l</a:t>
            </a:r>
            <a:r>
              <a:rPr sz="1800" spc="-170" dirty="0">
                <a:latin typeface="Verdana"/>
                <a:cs typeface="Verdana"/>
              </a:rPr>
              <a:t>,</a:t>
            </a:r>
            <a:r>
              <a:rPr sz="1800" spc="-160" dirty="0">
                <a:latin typeface="Verdana"/>
                <a:cs typeface="Verdana"/>
              </a:rPr>
              <a:t> </a:t>
            </a:r>
            <a:r>
              <a:rPr sz="1800" spc="100" dirty="0">
                <a:latin typeface="Verdana"/>
                <a:cs typeface="Verdana"/>
              </a:rPr>
              <a:t>de</a:t>
            </a:r>
            <a:r>
              <a:rPr sz="1800" spc="-135" dirty="0">
                <a:latin typeface="Verdana"/>
                <a:cs typeface="Verdana"/>
              </a:rPr>
              <a:t> </a:t>
            </a:r>
            <a:r>
              <a:rPr sz="1800" spc="-190" dirty="0">
                <a:latin typeface="Verdana"/>
                <a:cs typeface="Verdana"/>
              </a:rPr>
              <a:t>su</a:t>
            </a:r>
            <a:r>
              <a:rPr sz="1800" spc="-165" dirty="0">
                <a:latin typeface="Verdana"/>
                <a:cs typeface="Verdana"/>
              </a:rPr>
              <a:t>s</a:t>
            </a:r>
            <a:r>
              <a:rPr sz="1800" spc="-125" dirty="0">
                <a:latin typeface="Verdana"/>
                <a:cs typeface="Verdana"/>
              </a:rPr>
              <a:t> </a:t>
            </a:r>
            <a:r>
              <a:rPr sz="1800" spc="85" dirty="0">
                <a:latin typeface="Verdana"/>
                <a:cs typeface="Verdana"/>
              </a:rPr>
              <a:t>e</a:t>
            </a:r>
            <a:r>
              <a:rPr sz="1800" spc="-55" dirty="0">
                <a:latin typeface="Verdana"/>
                <a:cs typeface="Verdana"/>
              </a:rPr>
              <a:t>n</a:t>
            </a:r>
            <a:r>
              <a:rPr sz="1800" spc="-114" dirty="0">
                <a:latin typeface="Verdana"/>
                <a:cs typeface="Verdana"/>
              </a:rPr>
              <a:t>ti</a:t>
            </a:r>
            <a:r>
              <a:rPr sz="1800" spc="110" dirty="0">
                <a:latin typeface="Verdana"/>
                <a:cs typeface="Verdana"/>
              </a:rPr>
              <a:t>dad</a:t>
            </a:r>
            <a:r>
              <a:rPr sz="1800" spc="100" dirty="0">
                <a:latin typeface="Verdana"/>
                <a:cs typeface="Verdana"/>
              </a:rPr>
              <a:t>e</a:t>
            </a:r>
            <a:r>
              <a:rPr sz="1800" spc="-190" dirty="0">
                <a:latin typeface="Verdana"/>
                <a:cs typeface="Verdana"/>
              </a:rPr>
              <a:t>s  </a:t>
            </a:r>
            <a:r>
              <a:rPr sz="1800" spc="-20" dirty="0">
                <a:latin typeface="Verdana"/>
                <a:cs typeface="Verdana"/>
              </a:rPr>
              <a:t>des</a:t>
            </a:r>
            <a:r>
              <a:rPr sz="1800" spc="150" dirty="0">
                <a:latin typeface="Verdana"/>
                <a:cs typeface="Verdana"/>
              </a:rPr>
              <a:t>c</a:t>
            </a:r>
            <a:r>
              <a:rPr sz="1800" spc="160" dirty="0">
                <a:latin typeface="Verdana"/>
                <a:cs typeface="Verdana"/>
              </a:rPr>
              <a:t>e</a:t>
            </a:r>
            <a:r>
              <a:rPr sz="1800" spc="-55" dirty="0">
                <a:latin typeface="Verdana"/>
                <a:cs typeface="Verdana"/>
              </a:rPr>
              <a:t>n</a:t>
            </a:r>
            <a:r>
              <a:rPr sz="1800" spc="-114" dirty="0">
                <a:latin typeface="Verdana"/>
                <a:cs typeface="Verdana"/>
              </a:rPr>
              <a:t>t</a:t>
            </a:r>
            <a:r>
              <a:rPr sz="1800" spc="-35" dirty="0">
                <a:latin typeface="Verdana"/>
                <a:cs typeface="Verdana"/>
              </a:rPr>
              <a:t>r</a:t>
            </a:r>
            <a:r>
              <a:rPr sz="1800" spc="-60" dirty="0">
                <a:latin typeface="Verdana"/>
                <a:cs typeface="Verdana"/>
              </a:rPr>
              <a:t>a</a:t>
            </a:r>
            <a:r>
              <a:rPr sz="1800" spc="-125" dirty="0">
                <a:latin typeface="Verdana"/>
                <a:cs typeface="Verdana"/>
              </a:rPr>
              <a:t>l</a:t>
            </a:r>
            <a:r>
              <a:rPr sz="1800" spc="-114" dirty="0">
                <a:latin typeface="Verdana"/>
                <a:cs typeface="Verdana"/>
              </a:rPr>
              <a:t>i</a:t>
            </a:r>
            <a:r>
              <a:rPr sz="1800" spc="-5" dirty="0">
                <a:latin typeface="Verdana"/>
                <a:cs typeface="Verdana"/>
              </a:rPr>
              <a:t>zadas</a:t>
            </a:r>
            <a:r>
              <a:rPr sz="1800" spc="-125" dirty="0">
                <a:latin typeface="Verdana"/>
                <a:cs typeface="Verdana"/>
              </a:rPr>
              <a:t> </a:t>
            </a:r>
            <a:r>
              <a:rPr sz="1800" spc="-105" dirty="0">
                <a:latin typeface="Verdana"/>
                <a:cs typeface="Verdana"/>
              </a:rPr>
              <a:t>y</a:t>
            </a:r>
            <a:r>
              <a:rPr sz="1800" spc="-135" dirty="0">
                <a:latin typeface="Verdana"/>
                <a:cs typeface="Verdana"/>
              </a:rPr>
              <a:t> </a:t>
            </a:r>
            <a:r>
              <a:rPr sz="1800" spc="100" dirty="0">
                <a:latin typeface="Verdana"/>
                <a:cs typeface="Verdana"/>
              </a:rPr>
              <a:t>de</a:t>
            </a:r>
            <a:r>
              <a:rPr sz="1800" spc="-125" dirty="0">
                <a:latin typeface="Verdana"/>
                <a:cs typeface="Verdana"/>
              </a:rPr>
              <a:t> l</a:t>
            </a:r>
            <a:r>
              <a:rPr sz="1800" spc="-80" dirty="0">
                <a:latin typeface="Verdana"/>
                <a:cs typeface="Verdana"/>
              </a:rPr>
              <a:t>os</a:t>
            </a:r>
            <a:r>
              <a:rPr sz="1800" spc="-150" dirty="0">
                <a:latin typeface="Verdana"/>
                <a:cs typeface="Verdana"/>
              </a:rPr>
              <a:t> </a:t>
            </a:r>
            <a:r>
              <a:rPr sz="1800" spc="120" dirty="0">
                <a:latin typeface="Verdana"/>
                <a:cs typeface="Verdana"/>
              </a:rPr>
              <a:t>p</a:t>
            </a:r>
            <a:r>
              <a:rPr sz="1800" spc="114" dirty="0">
                <a:latin typeface="Verdana"/>
                <a:cs typeface="Verdana"/>
              </a:rPr>
              <a:t>a</a:t>
            </a:r>
            <a:r>
              <a:rPr sz="1800" spc="-170" dirty="0">
                <a:latin typeface="Verdana"/>
                <a:cs typeface="Verdana"/>
              </a:rPr>
              <a:t>r</a:t>
            </a:r>
            <a:r>
              <a:rPr sz="1800" spc="-175" dirty="0">
                <a:latin typeface="Verdana"/>
                <a:cs typeface="Verdana"/>
              </a:rPr>
              <a:t>t</a:t>
            </a:r>
            <a:r>
              <a:rPr sz="1800" spc="-114" dirty="0">
                <a:latin typeface="Verdana"/>
                <a:cs typeface="Verdana"/>
              </a:rPr>
              <a:t>i</a:t>
            </a:r>
            <a:r>
              <a:rPr sz="1800" spc="15" dirty="0">
                <a:latin typeface="Verdana"/>
                <a:cs typeface="Verdana"/>
              </a:rPr>
              <a:t>cu</a:t>
            </a:r>
            <a:r>
              <a:rPr sz="1800" spc="10" dirty="0">
                <a:latin typeface="Verdana"/>
                <a:cs typeface="Verdana"/>
              </a:rPr>
              <a:t>l</a:t>
            </a:r>
            <a:r>
              <a:rPr sz="1800" spc="135" dirty="0">
                <a:latin typeface="Verdana"/>
                <a:cs typeface="Verdana"/>
              </a:rPr>
              <a:t>a</a:t>
            </a:r>
            <a:r>
              <a:rPr sz="1800" spc="-55" dirty="0">
                <a:latin typeface="Verdana"/>
                <a:cs typeface="Verdana"/>
              </a:rPr>
              <a:t>r</a:t>
            </a:r>
            <a:r>
              <a:rPr sz="1800" spc="-90" dirty="0">
                <a:latin typeface="Verdana"/>
                <a:cs typeface="Verdana"/>
              </a:rPr>
              <a:t>e</a:t>
            </a:r>
            <a:r>
              <a:rPr sz="1800" spc="-240" dirty="0">
                <a:latin typeface="Verdana"/>
                <a:cs typeface="Verdana"/>
              </a:rPr>
              <a:t>s</a:t>
            </a:r>
            <a:r>
              <a:rPr sz="1800" spc="-145" dirty="0">
                <a:latin typeface="Verdana"/>
                <a:cs typeface="Verdana"/>
              </a:rPr>
              <a:t> </a:t>
            </a:r>
            <a:r>
              <a:rPr sz="1800" spc="25" dirty="0">
                <a:latin typeface="Verdana"/>
                <a:cs typeface="Verdana"/>
              </a:rPr>
              <a:t>q</a:t>
            </a:r>
            <a:r>
              <a:rPr sz="1800" spc="20" dirty="0">
                <a:latin typeface="Verdana"/>
                <a:cs typeface="Verdana"/>
              </a:rPr>
              <a:t>u</a:t>
            </a:r>
            <a:r>
              <a:rPr sz="1800" spc="70" dirty="0">
                <a:latin typeface="Verdana"/>
                <a:cs typeface="Verdana"/>
              </a:rPr>
              <a:t>e  </a:t>
            </a:r>
            <a:r>
              <a:rPr sz="1800" spc="135" dirty="0">
                <a:latin typeface="Verdana"/>
                <a:cs typeface="Verdana"/>
              </a:rPr>
              <a:t>a</a:t>
            </a:r>
            <a:r>
              <a:rPr sz="1800" spc="10" dirty="0">
                <a:latin typeface="Verdana"/>
                <a:cs typeface="Verdana"/>
              </a:rPr>
              <a:t>d</a:t>
            </a:r>
            <a:r>
              <a:rPr sz="1800" spc="35" dirty="0">
                <a:latin typeface="Verdana"/>
                <a:cs typeface="Verdana"/>
              </a:rPr>
              <a:t>m</a:t>
            </a:r>
            <a:r>
              <a:rPr sz="1800" spc="-114" dirty="0">
                <a:latin typeface="Verdana"/>
                <a:cs typeface="Verdana"/>
              </a:rPr>
              <a:t>i</a:t>
            </a:r>
            <a:r>
              <a:rPr sz="1800" spc="-55" dirty="0">
                <a:latin typeface="Verdana"/>
                <a:cs typeface="Verdana"/>
              </a:rPr>
              <a:t>n</a:t>
            </a:r>
            <a:r>
              <a:rPr sz="1800" spc="-114" dirty="0">
                <a:latin typeface="Verdana"/>
                <a:cs typeface="Verdana"/>
              </a:rPr>
              <a:t>i</a:t>
            </a:r>
            <a:r>
              <a:rPr sz="1800" spc="-200" dirty="0">
                <a:latin typeface="Verdana"/>
                <a:cs typeface="Verdana"/>
              </a:rPr>
              <a:t>s</a:t>
            </a:r>
            <a:r>
              <a:rPr sz="1800" spc="-165" dirty="0">
                <a:latin typeface="Verdana"/>
                <a:cs typeface="Verdana"/>
              </a:rPr>
              <a:t>t</a:t>
            </a:r>
            <a:r>
              <a:rPr sz="1800" spc="-55" dirty="0">
                <a:latin typeface="Verdana"/>
                <a:cs typeface="Verdana"/>
              </a:rPr>
              <a:t>r</a:t>
            </a:r>
            <a:r>
              <a:rPr sz="1800" spc="-90" dirty="0">
                <a:latin typeface="Verdana"/>
                <a:cs typeface="Verdana"/>
              </a:rPr>
              <a:t>e</a:t>
            </a:r>
            <a:r>
              <a:rPr sz="1800" spc="-45" dirty="0">
                <a:latin typeface="Verdana"/>
                <a:cs typeface="Verdana"/>
              </a:rPr>
              <a:t>n</a:t>
            </a:r>
            <a:r>
              <a:rPr sz="1800" spc="-150" dirty="0">
                <a:latin typeface="Verdana"/>
                <a:cs typeface="Verdana"/>
              </a:rPr>
              <a:t> </a:t>
            </a:r>
            <a:r>
              <a:rPr sz="1800" spc="-10" dirty="0">
                <a:latin typeface="Verdana"/>
                <a:cs typeface="Verdana"/>
              </a:rPr>
              <a:t>fo</a:t>
            </a:r>
            <a:r>
              <a:rPr sz="1800" spc="-25" dirty="0">
                <a:latin typeface="Verdana"/>
                <a:cs typeface="Verdana"/>
              </a:rPr>
              <a:t>n</a:t>
            </a:r>
            <a:r>
              <a:rPr sz="1800" spc="-20" dirty="0">
                <a:latin typeface="Verdana"/>
                <a:cs typeface="Verdana"/>
              </a:rPr>
              <a:t>do</a:t>
            </a:r>
            <a:r>
              <a:rPr sz="1800" spc="-15" dirty="0">
                <a:latin typeface="Verdana"/>
                <a:cs typeface="Verdana"/>
              </a:rPr>
              <a:t>s</a:t>
            </a:r>
            <a:r>
              <a:rPr sz="1800" spc="-125" dirty="0">
                <a:latin typeface="Verdana"/>
                <a:cs typeface="Verdana"/>
              </a:rPr>
              <a:t> </a:t>
            </a:r>
            <a:r>
              <a:rPr sz="1800" spc="85" dirty="0">
                <a:latin typeface="Verdana"/>
                <a:cs typeface="Verdana"/>
              </a:rPr>
              <a:t>o</a:t>
            </a:r>
            <a:r>
              <a:rPr sz="1800" spc="-145" dirty="0">
                <a:latin typeface="Verdana"/>
                <a:cs typeface="Verdana"/>
              </a:rPr>
              <a:t> </a:t>
            </a:r>
            <a:r>
              <a:rPr sz="1800" spc="-25" dirty="0">
                <a:latin typeface="Verdana"/>
                <a:cs typeface="Verdana"/>
              </a:rPr>
              <a:t>b</a:t>
            </a:r>
            <a:r>
              <a:rPr sz="1800" spc="5" dirty="0">
                <a:latin typeface="Verdana"/>
                <a:cs typeface="Verdana"/>
              </a:rPr>
              <a:t>i</a:t>
            </a:r>
            <a:r>
              <a:rPr sz="1800" spc="85" dirty="0">
                <a:latin typeface="Verdana"/>
                <a:cs typeface="Verdana"/>
              </a:rPr>
              <a:t>e</a:t>
            </a:r>
            <a:r>
              <a:rPr sz="1800" spc="-55" dirty="0">
                <a:latin typeface="Verdana"/>
                <a:cs typeface="Verdana"/>
              </a:rPr>
              <a:t>n</a:t>
            </a:r>
            <a:r>
              <a:rPr sz="1800" spc="85" dirty="0">
                <a:latin typeface="Verdana"/>
                <a:cs typeface="Verdana"/>
              </a:rPr>
              <a:t>e</a:t>
            </a:r>
            <a:r>
              <a:rPr sz="1800" spc="-240" dirty="0">
                <a:latin typeface="Verdana"/>
                <a:cs typeface="Verdana"/>
              </a:rPr>
              <a:t>s</a:t>
            </a:r>
            <a:r>
              <a:rPr sz="1800" spc="-125" dirty="0">
                <a:latin typeface="Verdana"/>
                <a:cs typeface="Verdana"/>
              </a:rPr>
              <a:t> </a:t>
            </a:r>
            <a:r>
              <a:rPr sz="1800" spc="25" dirty="0">
                <a:latin typeface="Verdana"/>
                <a:cs typeface="Verdana"/>
              </a:rPr>
              <a:t>p</a:t>
            </a:r>
            <a:r>
              <a:rPr sz="1800" spc="20" dirty="0">
                <a:latin typeface="Verdana"/>
                <a:cs typeface="Verdana"/>
              </a:rPr>
              <a:t>ú</a:t>
            </a:r>
            <a:r>
              <a:rPr sz="1800" spc="-25" dirty="0">
                <a:latin typeface="Verdana"/>
                <a:cs typeface="Verdana"/>
              </a:rPr>
              <a:t>b</a:t>
            </a:r>
            <a:r>
              <a:rPr sz="1800" spc="-5" dirty="0">
                <a:latin typeface="Verdana"/>
                <a:cs typeface="Verdana"/>
              </a:rPr>
              <a:t>l</a:t>
            </a:r>
            <a:r>
              <a:rPr sz="1800" spc="-114" dirty="0">
                <a:latin typeface="Verdana"/>
                <a:cs typeface="Verdana"/>
              </a:rPr>
              <a:t>i</a:t>
            </a:r>
            <a:r>
              <a:rPr sz="1800" spc="25" dirty="0">
                <a:latin typeface="Verdana"/>
                <a:cs typeface="Verdana"/>
              </a:rPr>
              <a:t>co</a:t>
            </a:r>
            <a:r>
              <a:rPr sz="1800" spc="10" dirty="0">
                <a:latin typeface="Verdana"/>
                <a:cs typeface="Verdana"/>
              </a:rPr>
              <a:t>s</a:t>
            </a:r>
            <a:r>
              <a:rPr sz="1800" spc="-160" dirty="0">
                <a:latin typeface="Verdana"/>
                <a:cs typeface="Verdana"/>
              </a:rPr>
              <a:t>.</a:t>
            </a:r>
            <a:endParaRPr sz="1800" dirty="0">
              <a:latin typeface="Verdana"/>
              <a:cs typeface="Verdana"/>
            </a:endParaRPr>
          </a:p>
          <a:p>
            <a:pPr marL="12700" marR="5080" indent="6985" algn="ctr">
              <a:lnSpc>
                <a:spcPct val="100000"/>
              </a:lnSpc>
              <a:spcBef>
                <a:spcPts val="1705"/>
              </a:spcBef>
            </a:pPr>
            <a:r>
              <a:rPr sz="2000" spc="-254" dirty="0">
                <a:latin typeface="Verdana"/>
                <a:cs typeface="Verdana"/>
              </a:rPr>
              <a:t>E</a:t>
            </a:r>
            <a:r>
              <a:rPr sz="2000" spc="-210" dirty="0">
                <a:latin typeface="Verdana"/>
                <a:cs typeface="Verdana"/>
              </a:rPr>
              <a:t>s</a:t>
            </a:r>
            <a:r>
              <a:rPr sz="2000" spc="-160" dirty="0">
                <a:latin typeface="Verdana"/>
                <a:cs typeface="Verdana"/>
              </a:rPr>
              <a:t> </a:t>
            </a:r>
            <a:r>
              <a:rPr sz="2000" spc="-45" dirty="0">
                <a:latin typeface="Verdana"/>
                <a:cs typeface="Verdana"/>
              </a:rPr>
              <a:t>un</a:t>
            </a:r>
            <a:r>
              <a:rPr sz="2000" spc="-160" dirty="0">
                <a:latin typeface="Verdana"/>
                <a:cs typeface="Verdana"/>
              </a:rPr>
              <a:t> </a:t>
            </a:r>
            <a:r>
              <a:rPr sz="2000" spc="-20" dirty="0">
                <a:latin typeface="Verdana"/>
                <a:cs typeface="Verdana"/>
              </a:rPr>
              <a:t>ór</a:t>
            </a:r>
            <a:r>
              <a:rPr sz="2000" spc="-30" dirty="0">
                <a:latin typeface="Verdana"/>
                <a:cs typeface="Verdana"/>
              </a:rPr>
              <a:t>g</a:t>
            </a:r>
            <a:r>
              <a:rPr sz="2000" spc="65" dirty="0">
                <a:latin typeface="Verdana"/>
                <a:cs typeface="Verdana"/>
              </a:rPr>
              <a:t>an</a:t>
            </a:r>
            <a:r>
              <a:rPr sz="2000" spc="70" dirty="0">
                <a:latin typeface="Verdana"/>
                <a:cs typeface="Verdana"/>
              </a:rPr>
              <a:t>o</a:t>
            </a:r>
            <a:r>
              <a:rPr sz="2000" spc="-140" dirty="0">
                <a:latin typeface="Verdana"/>
                <a:cs typeface="Verdana"/>
              </a:rPr>
              <a:t> </a:t>
            </a:r>
            <a:r>
              <a:rPr sz="2000" spc="114" dirty="0">
                <a:latin typeface="Verdana"/>
                <a:cs typeface="Verdana"/>
              </a:rPr>
              <a:t>de</a:t>
            </a:r>
            <a:r>
              <a:rPr sz="2000" spc="-160" dirty="0">
                <a:latin typeface="Verdana"/>
                <a:cs typeface="Verdana"/>
              </a:rPr>
              <a:t> </a:t>
            </a:r>
            <a:r>
              <a:rPr sz="2000" spc="50" dirty="0">
                <a:latin typeface="Verdana"/>
                <a:cs typeface="Verdana"/>
              </a:rPr>
              <a:t>con</a:t>
            </a:r>
            <a:r>
              <a:rPr sz="2000" spc="55" dirty="0">
                <a:latin typeface="Verdana"/>
                <a:cs typeface="Verdana"/>
              </a:rPr>
              <a:t>t</a:t>
            </a:r>
            <a:r>
              <a:rPr sz="2000" spc="-100" dirty="0">
                <a:latin typeface="Verdana"/>
                <a:cs typeface="Verdana"/>
              </a:rPr>
              <a:t>rol</a:t>
            </a:r>
            <a:r>
              <a:rPr sz="2000" spc="-165" dirty="0">
                <a:latin typeface="Verdana"/>
                <a:cs typeface="Verdana"/>
              </a:rPr>
              <a:t> </a:t>
            </a:r>
            <a:r>
              <a:rPr sz="2000" spc="100" dirty="0">
                <a:latin typeface="Verdana"/>
                <a:cs typeface="Verdana"/>
              </a:rPr>
              <a:t>con</a:t>
            </a:r>
            <a:r>
              <a:rPr sz="2000" spc="-140" dirty="0">
                <a:latin typeface="Verdana"/>
                <a:cs typeface="Verdana"/>
              </a:rPr>
              <a:t> </a:t>
            </a:r>
            <a:r>
              <a:rPr sz="2000" spc="80" dirty="0">
                <a:latin typeface="Verdana"/>
                <a:cs typeface="Verdana"/>
              </a:rPr>
              <a:t>caráct</a:t>
            </a:r>
            <a:r>
              <a:rPr sz="2000" spc="114" dirty="0">
                <a:latin typeface="Verdana"/>
                <a:cs typeface="Verdana"/>
              </a:rPr>
              <a:t>e</a:t>
            </a:r>
            <a:r>
              <a:rPr sz="2000" spc="-225" dirty="0">
                <a:latin typeface="Verdana"/>
                <a:cs typeface="Verdana"/>
              </a:rPr>
              <a:t>r  </a:t>
            </a:r>
            <a:r>
              <a:rPr sz="2000" spc="-100" dirty="0">
                <a:latin typeface="Verdana"/>
                <a:cs typeface="Verdana"/>
              </a:rPr>
              <a:t>t</a:t>
            </a:r>
            <a:r>
              <a:rPr sz="2000" spc="105" dirty="0">
                <a:latin typeface="Verdana"/>
                <a:cs typeface="Verdana"/>
              </a:rPr>
              <a:t>écn</a:t>
            </a:r>
            <a:r>
              <a:rPr sz="2000" spc="50" dirty="0">
                <a:latin typeface="Verdana"/>
                <a:cs typeface="Verdana"/>
              </a:rPr>
              <a:t>ic</a:t>
            </a:r>
            <a:r>
              <a:rPr sz="2000" spc="70" dirty="0">
                <a:latin typeface="Verdana"/>
                <a:cs typeface="Verdana"/>
              </a:rPr>
              <a:t>o</a:t>
            </a:r>
            <a:r>
              <a:rPr sz="2000" spc="-175" dirty="0">
                <a:latin typeface="Verdana"/>
                <a:cs typeface="Verdana"/>
              </a:rPr>
              <a:t>,</a:t>
            </a:r>
            <a:r>
              <a:rPr sz="2000" spc="-170" dirty="0">
                <a:latin typeface="Verdana"/>
                <a:cs typeface="Verdana"/>
              </a:rPr>
              <a:t> </a:t>
            </a:r>
            <a:r>
              <a:rPr sz="2000" spc="-5" dirty="0">
                <a:latin typeface="Verdana"/>
                <a:cs typeface="Verdana"/>
              </a:rPr>
              <a:t>au</a:t>
            </a:r>
            <a:r>
              <a:rPr sz="2000" spc="15" dirty="0">
                <a:latin typeface="Verdana"/>
                <a:cs typeface="Verdana"/>
              </a:rPr>
              <a:t>t</a:t>
            </a:r>
            <a:r>
              <a:rPr sz="2000" spc="50" dirty="0">
                <a:latin typeface="Verdana"/>
                <a:cs typeface="Verdana"/>
              </a:rPr>
              <a:t>on</a:t>
            </a:r>
            <a:r>
              <a:rPr sz="2000" spc="40" dirty="0">
                <a:latin typeface="Verdana"/>
                <a:cs typeface="Verdana"/>
              </a:rPr>
              <a:t>o</a:t>
            </a:r>
            <a:r>
              <a:rPr sz="2000" spc="-20" dirty="0">
                <a:latin typeface="Verdana"/>
                <a:cs typeface="Verdana"/>
              </a:rPr>
              <a:t>mía</a:t>
            </a:r>
            <a:r>
              <a:rPr sz="2000" spc="-204" dirty="0">
                <a:latin typeface="Verdana"/>
                <a:cs typeface="Verdana"/>
              </a:rPr>
              <a:t> </a:t>
            </a:r>
            <a:r>
              <a:rPr sz="2000" spc="15" dirty="0">
                <a:latin typeface="Verdana"/>
                <a:cs typeface="Verdana"/>
              </a:rPr>
              <a:t>adm</a:t>
            </a:r>
            <a:r>
              <a:rPr sz="2000" spc="-5" dirty="0">
                <a:latin typeface="Verdana"/>
                <a:cs typeface="Verdana"/>
              </a:rPr>
              <a:t>i</a:t>
            </a:r>
            <a:r>
              <a:rPr sz="2000" spc="-150" dirty="0">
                <a:latin typeface="Verdana"/>
                <a:cs typeface="Verdana"/>
              </a:rPr>
              <a:t>nis</a:t>
            </a:r>
            <a:r>
              <a:rPr sz="2000" spc="-114" dirty="0">
                <a:latin typeface="Verdana"/>
                <a:cs typeface="Verdana"/>
              </a:rPr>
              <a:t>t</a:t>
            </a:r>
            <a:r>
              <a:rPr sz="2000" spc="-45" dirty="0">
                <a:latin typeface="Verdana"/>
                <a:cs typeface="Verdana"/>
              </a:rPr>
              <a:t>rativa</a:t>
            </a:r>
            <a:r>
              <a:rPr sz="2000" spc="-190" dirty="0">
                <a:latin typeface="Verdana"/>
                <a:cs typeface="Verdana"/>
              </a:rPr>
              <a:t> </a:t>
            </a:r>
            <a:r>
              <a:rPr sz="2000" spc="-80" dirty="0">
                <a:latin typeface="Verdana"/>
                <a:cs typeface="Verdana"/>
              </a:rPr>
              <a:t>y  </a:t>
            </a:r>
            <a:r>
              <a:rPr sz="2000" spc="-50" dirty="0">
                <a:latin typeface="Verdana"/>
                <a:cs typeface="Verdana"/>
              </a:rPr>
              <a:t>presupuestal </a:t>
            </a:r>
            <a:r>
              <a:rPr sz="2000" spc="45" dirty="0">
                <a:latin typeface="Verdana"/>
                <a:cs typeface="Verdana"/>
              </a:rPr>
              <a:t>para </a:t>
            </a:r>
            <a:r>
              <a:rPr sz="2000" spc="-80" dirty="0">
                <a:latin typeface="Verdana"/>
                <a:cs typeface="Verdana"/>
              </a:rPr>
              <a:t>administrar </a:t>
            </a:r>
            <a:r>
              <a:rPr sz="2000" spc="-195" dirty="0">
                <a:latin typeface="Verdana"/>
                <a:cs typeface="Verdana"/>
              </a:rPr>
              <a:t>sus </a:t>
            </a:r>
            <a:r>
              <a:rPr sz="2000" spc="-80" dirty="0">
                <a:latin typeface="Verdana"/>
                <a:cs typeface="Verdana"/>
              </a:rPr>
              <a:t>asuntos, </a:t>
            </a:r>
            <a:r>
              <a:rPr sz="2000" spc="30" dirty="0">
                <a:latin typeface="Verdana"/>
                <a:cs typeface="Verdana"/>
              </a:rPr>
              <a:t>en </a:t>
            </a:r>
            <a:r>
              <a:rPr sz="2000" spc="-690" dirty="0">
                <a:latin typeface="Verdana"/>
                <a:cs typeface="Verdana"/>
              </a:rPr>
              <a:t> </a:t>
            </a:r>
            <a:r>
              <a:rPr sz="2000" spc="-105" dirty="0">
                <a:latin typeface="Verdana"/>
                <a:cs typeface="Verdana"/>
              </a:rPr>
              <a:t>los</a:t>
            </a:r>
            <a:r>
              <a:rPr sz="2000" spc="-170" dirty="0">
                <a:latin typeface="Verdana"/>
                <a:cs typeface="Verdana"/>
              </a:rPr>
              <a:t> </a:t>
            </a:r>
            <a:r>
              <a:rPr sz="2000" spc="-90" dirty="0">
                <a:latin typeface="Verdana"/>
                <a:cs typeface="Verdana"/>
              </a:rPr>
              <a:t>términos</a:t>
            </a:r>
            <a:r>
              <a:rPr sz="2000" spc="-180" dirty="0">
                <a:latin typeface="Verdana"/>
                <a:cs typeface="Verdana"/>
              </a:rPr>
              <a:t> </a:t>
            </a:r>
            <a:r>
              <a:rPr sz="2000" spc="-110" dirty="0">
                <a:latin typeface="Verdana"/>
                <a:cs typeface="Verdana"/>
              </a:rPr>
              <a:t>y</a:t>
            </a:r>
            <a:r>
              <a:rPr sz="2000" spc="-145" dirty="0">
                <a:latin typeface="Verdana"/>
                <a:cs typeface="Verdana"/>
              </a:rPr>
              <a:t> </a:t>
            </a:r>
            <a:r>
              <a:rPr sz="2000" spc="30" dirty="0">
                <a:latin typeface="Verdana"/>
                <a:cs typeface="Verdana"/>
              </a:rPr>
              <a:t>en</a:t>
            </a:r>
            <a:r>
              <a:rPr sz="2000" spc="-155" dirty="0">
                <a:latin typeface="Verdana"/>
                <a:cs typeface="Verdana"/>
              </a:rPr>
              <a:t> </a:t>
            </a:r>
            <a:r>
              <a:rPr sz="2000" spc="-85" dirty="0">
                <a:latin typeface="Verdana"/>
                <a:cs typeface="Verdana"/>
              </a:rPr>
              <a:t>las</a:t>
            </a:r>
            <a:r>
              <a:rPr sz="2000" spc="-170" dirty="0">
                <a:latin typeface="Verdana"/>
                <a:cs typeface="Verdana"/>
              </a:rPr>
              <a:t> </a:t>
            </a:r>
            <a:r>
              <a:rPr sz="2000" spc="20" dirty="0">
                <a:latin typeface="Verdana"/>
                <a:cs typeface="Verdana"/>
              </a:rPr>
              <a:t>condiciones</a:t>
            </a:r>
            <a:r>
              <a:rPr sz="2000" spc="-120" dirty="0">
                <a:latin typeface="Verdana"/>
                <a:cs typeface="Verdana"/>
              </a:rPr>
              <a:t> </a:t>
            </a:r>
            <a:r>
              <a:rPr sz="2000" dirty="0">
                <a:latin typeface="Verdana"/>
                <a:cs typeface="Verdana"/>
              </a:rPr>
              <a:t>establecidos </a:t>
            </a:r>
            <a:r>
              <a:rPr sz="2000" spc="-685" dirty="0">
                <a:latin typeface="Verdana"/>
                <a:cs typeface="Verdana"/>
              </a:rPr>
              <a:t> </a:t>
            </a:r>
            <a:r>
              <a:rPr sz="2000" spc="114" dirty="0">
                <a:latin typeface="Verdana"/>
                <a:cs typeface="Verdana"/>
              </a:rPr>
              <a:t>e</a:t>
            </a:r>
            <a:r>
              <a:rPr sz="2000" spc="-45" dirty="0">
                <a:latin typeface="Verdana"/>
                <a:cs typeface="Verdana"/>
              </a:rPr>
              <a:t>n</a:t>
            </a:r>
            <a:r>
              <a:rPr sz="2000" spc="-160" dirty="0">
                <a:latin typeface="Verdana"/>
                <a:cs typeface="Verdana"/>
              </a:rPr>
              <a:t> </a:t>
            </a:r>
            <a:r>
              <a:rPr sz="2000" spc="-145" dirty="0">
                <a:latin typeface="Verdana"/>
                <a:cs typeface="Verdana"/>
              </a:rPr>
              <a:t>l</a:t>
            </a:r>
            <a:r>
              <a:rPr sz="2000" spc="165" dirty="0">
                <a:latin typeface="Verdana"/>
                <a:cs typeface="Verdana"/>
              </a:rPr>
              <a:t>a</a:t>
            </a:r>
            <a:r>
              <a:rPr sz="2000" spc="-165" dirty="0">
                <a:latin typeface="Verdana"/>
                <a:cs typeface="Verdana"/>
              </a:rPr>
              <a:t> </a:t>
            </a:r>
            <a:r>
              <a:rPr sz="2000" spc="95" dirty="0">
                <a:latin typeface="Verdana"/>
                <a:cs typeface="Verdana"/>
              </a:rPr>
              <a:t>Con</a:t>
            </a:r>
            <a:r>
              <a:rPr sz="2000" spc="-220" dirty="0">
                <a:latin typeface="Verdana"/>
                <a:cs typeface="Verdana"/>
              </a:rPr>
              <a:t>s</a:t>
            </a:r>
            <a:r>
              <a:rPr sz="2000" spc="-145" dirty="0">
                <a:latin typeface="Verdana"/>
                <a:cs typeface="Verdana"/>
              </a:rPr>
              <a:t>t</a:t>
            </a:r>
            <a:r>
              <a:rPr sz="2000" spc="-25" dirty="0">
                <a:latin typeface="Verdana"/>
                <a:cs typeface="Verdana"/>
              </a:rPr>
              <a:t>ituci</a:t>
            </a:r>
            <a:r>
              <a:rPr sz="2000" spc="-35" dirty="0">
                <a:latin typeface="Verdana"/>
                <a:cs typeface="Verdana"/>
              </a:rPr>
              <a:t>ó</a:t>
            </a:r>
            <a:r>
              <a:rPr sz="2000" spc="-45" dirty="0">
                <a:latin typeface="Verdana"/>
                <a:cs typeface="Verdana"/>
              </a:rPr>
              <a:t>n</a:t>
            </a:r>
            <a:r>
              <a:rPr sz="2000" spc="-175" dirty="0">
                <a:latin typeface="Verdana"/>
                <a:cs typeface="Verdana"/>
              </a:rPr>
              <a:t> </a:t>
            </a:r>
            <a:r>
              <a:rPr sz="2000" spc="-110" dirty="0">
                <a:latin typeface="Verdana"/>
                <a:cs typeface="Verdana"/>
              </a:rPr>
              <a:t>y</a:t>
            </a:r>
            <a:r>
              <a:rPr sz="2000" spc="-150" dirty="0">
                <a:latin typeface="Verdana"/>
                <a:cs typeface="Verdana"/>
              </a:rPr>
              <a:t> </a:t>
            </a:r>
            <a:r>
              <a:rPr sz="2000" spc="120" dirty="0">
                <a:latin typeface="Verdana"/>
                <a:cs typeface="Verdana"/>
              </a:rPr>
              <a:t>e</a:t>
            </a:r>
            <a:r>
              <a:rPr sz="2000" spc="-45" dirty="0">
                <a:latin typeface="Verdana"/>
                <a:cs typeface="Verdana"/>
              </a:rPr>
              <a:t>n</a:t>
            </a:r>
            <a:r>
              <a:rPr sz="2000" spc="-160" dirty="0">
                <a:latin typeface="Verdana"/>
                <a:cs typeface="Verdana"/>
              </a:rPr>
              <a:t> </a:t>
            </a:r>
            <a:r>
              <a:rPr sz="2000" spc="-145" dirty="0">
                <a:latin typeface="Verdana"/>
                <a:cs typeface="Verdana"/>
              </a:rPr>
              <a:t>l</a:t>
            </a:r>
            <a:r>
              <a:rPr sz="2000" spc="-60" dirty="0">
                <a:latin typeface="Verdana"/>
                <a:cs typeface="Verdana"/>
              </a:rPr>
              <a:t>a</a:t>
            </a:r>
            <a:r>
              <a:rPr sz="2000" spc="-45" dirty="0">
                <a:latin typeface="Verdana"/>
                <a:cs typeface="Verdana"/>
              </a:rPr>
              <a:t>s</a:t>
            </a:r>
            <a:r>
              <a:rPr sz="2000" spc="-175" dirty="0">
                <a:latin typeface="Verdana"/>
                <a:cs typeface="Verdana"/>
              </a:rPr>
              <a:t> </a:t>
            </a:r>
            <a:r>
              <a:rPr sz="2000" spc="-145" dirty="0">
                <a:latin typeface="Verdana"/>
                <a:cs typeface="Verdana"/>
              </a:rPr>
              <a:t>l</a:t>
            </a:r>
            <a:r>
              <a:rPr sz="2000" spc="114" dirty="0">
                <a:latin typeface="Verdana"/>
                <a:cs typeface="Verdana"/>
              </a:rPr>
              <a:t>e</a:t>
            </a:r>
            <a:r>
              <a:rPr sz="2000" spc="-100" dirty="0">
                <a:latin typeface="Verdana"/>
                <a:cs typeface="Verdana"/>
              </a:rPr>
              <a:t>ye</a:t>
            </a:r>
            <a:r>
              <a:rPr sz="2000" spc="-75" dirty="0">
                <a:latin typeface="Verdana"/>
                <a:cs typeface="Verdana"/>
              </a:rPr>
              <a:t>s</a:t>
            </a:r>
            <a:r>
              <a:rPr sz="2000" spc="-175" dirty="0">
                <a:latin typeface="Verdana"/>
                <a:cs typeface="Verdana"/>
              </a:rPr>
              <a:t>.</a:t>
            </a:r>
            <a:endParaRPr sz="2000" dirty="0">
              <a:latin typeface="Verdana"/>
              <a:cs typeface="Verdana"/>
            </a:endParaRPr>
          </a:p>
        </p:txBody>
      </p:sp>
      <p:sp>
        <p:nvSpPr>
          <p:cNvPr id="3" name="object 3"/>
          <p:cNvSpPr txBox="1">
            <a:spLocks noGrp="1"/>
          </p:cNvSpPr>
          <p:nvPr>
            <p:ph type="title"/>
          </p:nvPr>
        </p:nvSpPr>
        <p:spPr>
          <a:xfrm>
            <a:off x="5197792" y="1117921"/>
            <a:ext cx="3710940" cy="574040"/>
          </a:xfrm>
          <a:prstGeom prst="rect">
            <a:avLst/>
          </a:prstGeom>
        </p:spPr>
        <p:txBody>
          <a:bodyPr vert="horz" wrap="square" lIns="0" tIns="12700" rIns="0" bIns="0" rtlCol="0">
            <a:spAutoFit/>
          </a:bodyPr>
          <a:lstStyle/>
          <a:p>
            <a:pPr marL="12700">
              <a:lnSpc>
                <a:spcPct val="100000"/>
              </a:lnSpc>
              <a:spcBef>
                <a:spcPts val="100"/>
              </a:spcBef>
            </a:pPr>
            <a:r>
              <a:rPr spc="60" dirty="0">
                <a:latin typeface="Tahoma"/>
                <a:cs typeface="Tahoma"/>
              </a:rPr>
              <a:t>LA</a:t>
            </a:r>
            <a:r>
              <a:rPr spc="-254" dirty="0">
                <a:latin typeface="Tahoma"/>
                <a:cs typeface="Tahoma"/>
              </a:rPr>
              <a:t> </a:t>
            </a:r>
            <a:r>
              <a:rPr spc="25" dirty="0">
                <a:latin typeface="Tahoma"/>
                <a:cs typeface="Tahoma"/>
              </a:rPr>
              <a:t>CONTRALORÍA</a:t>
            </a:r>
          </a:p>
        </p:txBody>
      </p:sp>
      <p:sp>
        <p:nvSpPr>
          <p:cNvPr id="4" name="object 4"/>
          <p:cNvSpPr/>
          <p:nvPr/>
        </p:nvSpPr>
        <p:spPr>
          <a:xfrm>
            <a:off x="4019550" y="3276600"/>
            <a:ext cx="6067425" cy="0"/>
          </a:xfrm>
          <a:custGeom>
            <a:avLst/>
            <a:gdLst/>
            <a:ahLst/>
            <a:cxnLst/>
            <a:rect l="l" t="t" r="r" b="b"/>
            <a:pathLst>
              <a:path w="6067425">
                <a:moveTo>
                  <a:pt x="0" y="0"/>
                </a:moveTo>
                <a:lnTo>
                  <a:pt x="6067171" y="0"/>
                </a:lnTo>
              </a:path>
            </a:pathLst>
          </a:custGeom>
          <a:ln w="38100">
            <a:solidFill>
              <a:srgbClr val="000000"/>
            </a:solidFill>
          </a:ln>
        </p:spPr>
        <p:txBody>
          <a:bodyPr wrap="square" lIns="0" tIns="0" rIns="0" bIns="0" rtlCol="0"/>
          <a:lstStyle/>
          <a:p>
            <a:endParaRPr/>
          </a:p>
        </p:txBody>
      </p:sp>
      <p:pic>
        <p:nvPicPr>
          <p:cNvPr id="5" name="object 5"/>
          <p:cNvPicPr/>
          <p:nvPr/>
        </p:nvPicPr>
        <p:blipFill>
          <a:blip r:embed="rId2" cstate="print"/>
          <a:stretch>
            <a:fillRect/>
          </a:stretch>
        </p:blipFill>
        <p:spPr>
          <a:xfrm>
            <a:off x="609600" y="1600200"/>
            <a:ext cx="2997707" cy="2977896"/>
          </a:xfrm>
          <a:prstGeom prst="rect">
            <a:avLst/>
          </a:prstGeom>
        </p:spPr>
      </p:pic>
      <p:pic>
        <p:nvPicPr>
          <p:cNvPr id="6" name="object 6"/>
          <p:cNvPicPr/>
          <p:nvPr/>
        </p:nvPicPr>
        <p:blipFill>
          <a:blip r:embed="rId3" cstate="print"/>
          <a:stretch>
            <a:fillRect/>
          </a:stretch>
        </p:blipFill>
        <p:spPr>
          <a:xfrm>
            <a:off x="11084052" y="-6927"/>
            <a:ext cx="1107948" cy="6857996"/>
          </a:xfrm>
          <a:prstGeom prst="rect">
            <a:avLst/>
          </a:prstGeom>
        </p:spPr>
      </p:pic>
      <p:pic>
        <p:nvPicPr>
          <p:cNvPr id="12" name="object 7"/>
          <p:cNvPicPr/>
          <p:nvPr/>
        </p:nvPicPr>
        <p:blipFill>
          <a:blip r:embed="rId4" cstate="print"/>
          <a:stretch>
            <a:fillRect/>
          </a:stretch>
        </p:blipFill>
        <p:spPr>
          <a:xfrm>
            <a:off x="11353800" y="5562600"/>
            <a:ext cx="626502" cy="955270"/>
          </a:xfrm>
          <a:prstGeom prst="rect">
            <a:avLst/>
          </a:prstGeom>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object 4"/>
          <p:cNvPicPr/>
          <p:nvPr/>
        </p:nvPicPr>
        <p:blipFill>
          <a:blip r:embed="rId2" cstate="print"/>
          <a:stretch>
            <a:fillRect/>
          </a:stretch>
        </p:blipFill>
        <p:spPr>
          <a:xfrm>
            <a:off x="0" y="0"/>
            <a:ext cx="963166" cy="6857996"/>
          </a:xfrm>
          <a:prstGeom prst="rect">
            <a:avLst/>
          </a:prstGeom>
        </p:spPr>
      </p:pic>
      <p:sp>
        <p:nvSpPr>
          <p:cNvPr id="5" name="object 5"/>
          <p:cNvSpPr txBox="1">
            <a:spLocks noGrp="1"/>
          </p:cNvSpPr>
          <p:nvPr>
            <p:ph type="title"/>
          </p:nvPr>
        </p:nvSpPr>
        <p:spPr>
          <a:xfrm>
            <a:off x="571245" y="716026"/>
            <a:ext cx="9444990" cy="688650"/>
          </a:xfrm>
          <a:prstGeom prst="rect">
            <a:avLst/>
          </a:prstGeom>
          <a:solidFill>
            <a:srgbClr val="FDEA2A"/>
          </a:solidFill>
        </p:spPr>
        <p:txBody>
          <a:bodyPr vert="horz" wrap="square" lIns="0" tIns="316230" rIns="0" bIns="0" rtlCol="0">
            <a:spAutoFit/>
          </a:bodyPr>
          <a:lstStyle/>
          <a:p>
            <a:pPr marL="158750">
              <a:lnSpc>
                <a:spcPct val="100000"/>
              </a:lnSpc>
              <a:spcBef>
                <a:spcPts val="2490"/>
              </a:spcBef>
            </a:pPr>
            <a:r>
              <a:rPr sz="2400" b="1" spc="-175" dirty="0">
                <a:latin typeface="Tahoma"/>
                <a:cs typeface="Tahoma"/>
              </a:rPr>
              <a:t>RESU</a:t>
            </a:r>
            <a:r>
              <a:rPr sz="2400" b="1" spc="-254" dirty="0">
                <a:latin typeface="Tahoma"/>
                <a:cs typeface="Tahoma"/>
              </a:rPr>
              <a:t>MEN</a:t>
            </a:r>
            <a:r>
              <a:rPr sz="2400" b="1" spc="-245" dirty="0">
                <a:latin typeface="Tahoma"/>
                <a:cs typeface="Tahoma"/>
              </a:rPr>
              <a:t> </a:t>
            </a:r>
            <a:r>
              <a:rPr sz="2400" b="1" spc="-145" dirty="0">
                <a:latin typeface="Tahoma"/>
                <a:cs typeface="Tahoma"/>
              </a:rPr>
              <a:t>CAPACITAC</a:t>
            </a:r>
            <a:r>
              <a:rPr sz="2400" b="1" spc="-265" dirty="0">
                <a:latin typeface="Tahoma"/>
                <a:cs typeface="Tahoma"/>
              </a:rPr>
              <a:t>IONES</a:t>
            </a:r>
            <a:r>
              <a:rPr lang="es-CO" sz="2400" b="1" spc="-265" dirty="0">
                <a:latin typeface="Tahoma"/>
                <a:cs typeface="Tahoma"/>
              </a:rPr>
              <a:t>  Y ACTIVIDADES</a:t>
            </a:r>
            <a:endParaRPr sz="2400" dirty="0">
              <a:latin typeface="Tahoma"/>
              <a:cs typeface="Tahoma"/>
            </a:endParaRPr>
          </a:p>
        </p:txBody>
      </p:sp>
      <p:pic>
        <p:nvPicPr>
          <p:cNvPr id="16" name="object 4">
            <a:extLst>
              <a:ext uri="{FF2B5EF4-FFF2-40B4-BE49-F238E27FC236}">
                <a16:creationId xmlns:a16="http://schemas.microsoft.com/office/drawing/2014/main" id="{AEDF2D18-1C1C-4B82-982A-763A51C1771C}"/>
              </a:ext>
            </a:extLst>
          </p:cNvPr>
          <p:cNvPicPr/>
          <p:nvPr/>
        </p:nvPicPr>
        <p:blipFill>
          <a:blip r:embed="rId3" cstate="print"/>
          <a:stretch>
            <a:fillRect/>
          </a:stretch>
        </p:blipFill>
        <p:spPr>
          <a:xfrm>
            <a:off x="264603" y="5459304"/>
            <a:ext cx="488618" cy="806197"/>
          </a:xfrm>
          <a:prstGeom prst="rect">
            <a:avLst/>
          </a:prstGeom>
        </p:spPr>
      </p:pic>
      <p:sp>
        <p:nvSpPr>
          <p:cNvPr id="17" name="object 5">
            <a:extLst>
              <a:ext uri="{FF2B5EF4-FFF2-40B4-BE49-F238E27FC236}">
                <a16:creationId xmlns:a16="http://schemas.microsoft.com/office/drawing/2014/main" id="{13B71BD2-0D4B-4606-BEA8-12B42EF38008}"/>
              </a:ext>
            </a:extLst>
          </p:cNvPr>
          <p:cNvSpPr txBox="1"/>
          <p:nvPr/>
        </p:nvSpPr>
        <p:spPr>
          <a:xfrm>
            <a:off x="265277" y="6417265"/>
            <a:ext cx="496723" cy="135935"/>
          </a:xfrm>
          <a:prstGeom prst="rect">
            <a:avLst/>
          </a:prstGeom>
        </p:spPr>
        <p:txBody>
          <a:bodyPr vert="horz" wrap="square" lIns="0" tIns="12700" rIns="0" bIns="0" rtlCol="0">
            <a:spAutoFit/>
          </a:bodyPr>
          <a:lstStyle/>
          <a:p>
            <a:pPr marL="12700">
              <a:lnSpc>
                <a:spcPct val="100000"/>
              </a:lnSpc>
              <a:spcBef>
                <a:spcPts val="100"/>
              </a:spcBef>
            </a:pPr>
            <a:r>
              <a:rPr sz="800" spc="-95" dirty="0">
                <a:latin typeface="Arial MT"/>
                <a:cs typeface="Arial MT"/>
              </a:rPr>
              <a:t>S</a:t>
            </a:r>
            <a:r>
              <a:rPr sz="800" spc="-105" dirty="0">
                <a:latin typeface="Arial MT"/>
                <a:cs typeface="Arial MT"/>
              </a:rPr>
              <a:t>C</a:t>
            </a:r>
            <a:r>
              <a:rPr sz="800" spc="-55" dirty="0">
                <a:latin typeface="Arial MT"/>
                <a:cs typeface="Arial MT"/>
              </a:rPr>
              <a:t> </a:t>
            </a:r>
            <a:r>
              <a:rPr sz="800" spc="-80" dirty="0">
                <a:latin typeface="Arial MT"/>
                <a:cs typeface="Arial MT"/>
              </a:rPr>
              <a:t>410</a:t>
            </a:r>
            <a:r>
              <a:rPr sz="800" spc="-75" dirty="0">
                <a:latin typeface="Arial MT"/>
                <a:cs typeface="Arial MT"/>
              </a:rPr>
              <a:t>0</a:t>
            </a:r>
            <a:r>
              <a:rPr sz="800" spc="-55" dirty="0">
                <a:latin typeface="Arial MT"/>
                <a:cs typeface="Arial MT"/>
              </a:rPr>
              <a:t>-</a:t>
            </a:r>
            <a:r>
              <a:rPr sz="800" spc="-80" dirty="0">
                <a:latin typeface="Arial MT"/>
                <a:cs typeface="Arial MT"/>
              </a:rPr>
              <a:t>1</a:t>
            </a:r>
            <a:endParaRPr sz="800" dirty="0">
              <a:latin typeface="Arial MT"/>
              <a:cs typeface="Arial MT"/>
            </a:endParaRPr>
          </a:p>
        </p:txBody>
      </p:sp>
      <p:pic>
        <p:nvPicPr>
          <p:cNvPr id="18" name="object 10">
            <a:extLst>
              <a:ext uri="{FF2B5EF4-FFF2-40B4-BE49-F238E27FC236}">
                <a16:creationId xmlns:a16="http://schemas.microsoft.com/office/drawing/2014/main" id="{95F5AD22-B6E2-47BE-9F32-9B5787D0D2D4}"/>
              </a:ext>
            </a:extLst>
          </p:cNvPr>
          <p:cNvPicPr/>
          <p:nvPr/>
        </p:nvPicPr>
        <p:blipFill>
          <a:blip r:embed="rId4" cstate="print"/>
          <a:stretch>
            <a:fillRect/>
          </a:stretch>
        </p:blipFill>
        <p:spPr>
          <a:xfrm>
            <a:off x="11034039" y="5805802"/>
            <a:ext cx="902209" cy="919397"/>
          </a:xfrm>
          <a:prstGeom prst="rect">
            <a:avLst/>
          </a:prstGeom>
        </p:spPr>
      </p:pic>
      <p:graphicFrame>
        <p:nvGraphicFramePr>
          <p:cNvPr id="8" name="Tabla 7">
            <a:extLst>
              <a:ext uri="{FF2B5EF4-FFF2-40B4-BE49-F238E27FC236}">
                <a16:creationId xmlns:a16="http://schemas.microsoft.com/office/drawing/2014/main" id="{9818515A-B87D-4516-BF55-DFCD9935C57F}"/>
              </a:ext>
            </a:extLst>
          </p:cNvPr>
          <p:cNvGraphicFramePr>
            <a:graphicFrameLocks noGrp="1"/>
          </p:cNvGraphicFramePr>
          <p:nvPr>
            <p:extLst>
              <p:ext uri="{D42A27DB-BD31-4B8C-83A1-F6EECF244321}">
                <p14:modId xmlns:p14="http://schemas.microsoft.com/office/powerpoint/2010/main" val="703347287"/>
              </p:ext>
            </p:extLst>
          </p:nvPr>
        </p:nvGraphicFramePr>
        <p:xfrm>
          <a:off x="2184017" y="2486038"/>
          <a:ext cx="7798183" cy="3287879"/>
        </p:xfrm>
        <a:graphic>
          <a:graphicData uri="http://schemas.openxmlformats.org/drawingml/2006/table">
            <a:tbl>
              <a:tblPr firstRow="1" bandRow="1">
                <a:tableStyleId>{9D7B26C5-4107-4FEC-AEDC-1716B250A1EF}</a:tableStyleId>
              </a:tblPr>
              <a:tblGrid>
                <a:gridCol w="3886055">
                  <a:extLst>
                    <a:ext uri="{9D8B030D-6E8A-4147-A177-3AD203B41FA5}">
                      <a16:colId xmlns:a16="http://schemas.microsoft.com/office/drawing/2014/main" val="20000"/>
                    </a:ext>
                  </a:extLst>
                </a:gridCol>
                <a:gridCol w="1558478">
                  <a:extLst>
                    <a:ext uri="{9D8B030D-6E8A-4147-A177-3AD203B41FA5}">
                      <a16:colId xmlns:a16="http://schemas.microsoft.com/office/drawing/2014/main" val="20001"/>
                    </a:ext>
                  </a:extLst>
                </a:gridCol>
                <a:gridCol w="2353650">
                  <a:extLst>
                    <a:ext uri="{9D8B030D-6E8A-4147-A177-3AD203B41FA5}">
                      <a16:colId xmlns:a16="http://schemas.microsoft.com/office/drawing/2014/main" val="20002"/>
                    </a:ext>
                  </a:extLst>
                </a:gridCol>
              </a:tblGrid>
              <a:tr h="389201">
                <a:tc>
                  <a:txBody>
                    <a:bodyPr/>
                    <a:lstStyle/>
                    <a:p>
                      <a:pPr algn="ctr"/>
                      <a:r>
                        <a:rPr lang="es-CO" sz="2000" dirty="0"/>
                        <a:t>ACTIVIDADES </a:t>
                      </a:r>
                      <a:endParaRPr lang="es-CO" sz="2000" dirty="0">
                        <a:latin typeface="Arial" panose="020B0604020202020204" pitchFamily="34" charset="0"/>
                        <a:cs typeface="Arial" panose="020B0604020202020204" pitchFamily="34" charset="0"/>
                      </a:endParaRP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s-CO" sz="2000" dirty="0"/>
                        <a:t>NUMERO </a:t>
                      </a:r>
                      <a:endParaRPr lang="es-CO" sz="2000" dirty="0">
                        <a:latin typeface="Arial" panose="020B0604020202020204" pitchFamily="34" charset="0"/>
                        <a:cs typeface="Arial" panose="020B0604020202020204" pitchFamily="34" charset="0"/>
                      </a:endParaRP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s-CO" sz="2000" dirty="0"/>
                        <a:t>PARTICIPANTES </a:t>
                      </a:r>
                      <a:endParaRPr lang="es-CO" sz="2000" dirty="0">
                        <a:latin typeface="Arial" panose="020B0604020202020204" pitchFamily="34" charset="0"/>
                        <a:cs typeface="Arial" panose="020B0604020202020204" pitchFamily="34" charset="0"/>
                      </a:endParaRP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544679">
                <a:tc>
                  <a:txBody>
                    <a:bodyPr/>
                    <a:lstStyle/>
                    <a:p>
                      <a:pPr algn="ctr"/>
                      <a:r>
                        <a:rPr lang="es-CO" sz="2000" dirty="0">
                          <a:latin typeface="Verdana" panose="020B0604030504040204" pitchFamily="34" charset="0"/>
                          <a:ea typeface="Verdana" panose="020B0604030504040204" pitchFamily="34" charset="0"/>
                        </a:rPr>
                        <a:t>Formación T</a:t>
                      </a:r>
                      <a:r>
                        <a:rPr lang="es-CO" sz="2000" baseline="0" dirty="0">
                          <a:latin typeface="Verdana" panose="020B0604030504040204" pitchFamily="34" charset="0"/>
                          <a:ea typeface="Verdana" panose="020B0604030504040204" pitchFamily="34" charset="0"/>
                        </a:rPr>
                        <a:t>alento humano </a:t>
                      </a:r>
                      <a:endParaRPr lang="es-CO" sz="2000" dirty="0">
                        <a:latin typeface="Verdana" panose="020B0604030504040204" pitchFamily="34" charset="0"/>
                        <a:ea typeface="Verdana" panose="020B0604030504040204" pitchFamily="34" charset="0"/>
                        <a:cs typeface="Arial" panose="020B0604020202020204" pitchFamily="34" charset="0"/>
                      </a:endParaRP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s-ES" sz="2000" dirty="0">
                          <a:latin typeface="Verdana" panose="020B0604030504040204" pitchFamily="34" charset="0"/>
                          <a:ea typeface="Verdana" panose="020B0604030504040204" pitchFamily="34" charset="0"/>
                          <a:cs typeface="Arial" panose="020B0604020202020204" pitchFamily="34" charset="0"/>
                        </a:rPr>
                        <a:t>5</a:t>
                      </a:r>
                      <a:endParaRPr lang="es-CO" sz="2000" dirty="0">
                        <a:latin typeface="Verdana" panose="020B0604030504040204" pitchFamily="34" charset="0"/>
                        <a:ea typeface="Verdana" panose="020B0604030504040204" pitchFamily="34" charset="0"/>
                        <a:cs typeface="Arial" panose="020B0604020202020204" pitchFamily="34" charset="0"/>
                      </a:endParaRP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s-CO" sz="2000" dirty="0">
                          <a:latin typeface="Verdana" panose="020B0604030504040204" pitchFamily="34" charset="0"/>
                          <a:ea typeface="Verdana" panose="020B0604030504040204" pitchFamily="34" charset="0"/>
                        </a:rPr>
                        <a:t>18</a:t>
                      </a:r>
                      <a:endParaRPr lang="es-CO" sz="2000" dirty="0">
                        <a:latin typeface="Verdana" panose="020B0604030504040204" pitchFamily="34" charset="0"/>
                        <a:ea typeface="Verdana" panose="020B0604030504040204" pitchFamily="34" charset="0"/>
                        <a:cs typeface="Arial" panose="020B0604020202020204" pitchFamily="34" charset="0"/>
                      </a:endParaRP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389201">
                <a:tc>
                  <a:txBody>
                    <a:bodyPr/>
                    <a:lstStyle/>
                    <a:p>
                      <a:pPr algn="ctr"/>
                      <a:r>
                        <a:rPr lang="es-CO" sz="2000" dirty="0">
                          <a:latin typeface="Verdana" panose="020B0604030504040204" pitchFamily="34" charset="0"/>
                          <a:ea typeface="Verdana" panose="020B0604030504040204" pitchFamily="34" charset="0"/>
                        </a:rPr>
                        <a:t>Capacitaciones SG - SST</a:t>
                      </a:r>
                      <a:endParaRPr lang="es-CO" sz="2000" dirty="0">
                        <a:latin typeface="Verdana" panose="020B0604030504040204" pitchFamily="34" charset="0"/>
                        <a:ea typeface="Verdana" panose="020B0604030504040204" pitchFamily="34" charset="0"/>
                        <a:cs typeface="Arial" panose="020B0604020202020204" pitchFamily="34" charset="0"/>
                      </a:endParaRP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s-CO" sz="2000" dirty="0">
                          <a:latin typeface="Verdana" panose="020B0604030504040204" pitchFamily="34" charset="0"/>
                          <a:ea typeface="Verdana" panose="020B0604030504040204" pitchFamily="34" charset="0"/>
                          <a:cs typeface="+mn-cs"/>
                        </a:rPr>
                        <a:t>15</a:t>
                      </a:r>
                      <a:endParaRPr lang="es-CO" sz="2000" dirty="0">
                        <a:latin typeface="Verdana" panose="020B0604030504040204" pitchFamily="34" charset="0"/>
                        <a:ea typeface="Verdana" panose="020B0604030504040204" pitchFamily="34" charset="0"/>
                        <a:cs typeface="Arial" panose="020B0604020202020204" pitchFamily="34" charset="0"/>
                      </a:endParaRP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s-CO" sz="2000" dirty="0">
                          <a:latin typeface="Verdana" panose="020B0604030504040204" pitchFamily="34" charset="0"/>
                          <a:ea typeface="Verdana" panose="020B0604030504040204" pitchFamily="34" charset="0"/>
                          <a:cs typeface="+mn-cs"/>
                        </a:rPr>
                        <a:t>40</a:t>
                      </a:r>
                      <a:endParaRPr lang="es-CO" sz="2000" dirty="0">
                        <a:latin typeface="Verdana" panose="020B0604030504040204" pitchFamily="34" charset="0"/>
                        <a:ea typeface="Verdana" panose="020B0604030504040204" pitchFamily="34" charset="0"/>
                        <a:cs typeface="Arial" panose="020B0604020202020204" pitchFamily="34" charset="0"/>
                      </a:endParaRP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544679">
                <a:tc>
                  <a:txBody>
                    <a:bodyPr/>
                    <a:lstStyle/>
                    <a:p>
                      <a:pPr algn="ctr"/>
                      <a:r>
                        <a:rPr lang="es-CO" sz="2000" dirty="0">
                          <a:latin typeface="Verdana" panose="020B0604030504040204" pitchFamily="34" charset="0"/>
                          <a:ea typeface="Verdana" panose="020B0604030504040204" pitchFamily="34" charset="0"/>
                        </a:rPr>
                        <a:t>Actividades de bienestar social y Ambiental  </a:t>
                      </a:r>
                      <a:endParaRPr lang="es-CO" sz="2000" dirty="0">
                        <a:latin typeface="Verdana" panose="020B0604030504040204" pitchFamily="34" charset="0"/>
                        <a:ea typeface="Verdana" panose="020B0604030504040204" pitchFamily="34" charset="0"/>
                        <a:cs typeface="Arial" panose="020B0604020202020204" pitchFamily="34" charset="0"/>
                      </a:endParaRP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s-CO" sz="2000" dirty="0">
                          <a:latin typeface="Verdana" panose="020B0604030504040204" pitchFamily="34" charset="0"/>
                          <a:ea typeface="Verdana" panose="020B0604030504040204" pitchFamily="34" charset="0"/>
                          <a:cs typeface="Arial" panose="020B0604020202020204" pitchFamily="34" charset="0"/>
                        </a:rPr>
                        <a:t>23</a:t>
                      </a: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s-CO" sz="2000" dirty="0">
                          <a:latin typeface="Verdana" panose="020B0604030504040204" pitchFamily="34" charset="0"/>
                          <a:ea typeface="Verdana" panose="020B0604030504040204" pitchFamily="34" charset="0"/>
                        </a:rPr>
                        <a:t>18</a:t>
                      </a:r>
                      <a:endParaRPr lang="es-CO" sz="2000" dirty="0">
                        <a:latin typeface="Verdana" panose="020B0604030504040204" pitchFamily="34" charset="0"/>
                        <a:ea typeface="Verdana" panose="020B0604030504040204" pitchFamily="34" charset="0"/>
                        <a:cs typeface="Arial" panose="020B0604020202020204" pitchFamily="34" charset="0"/>
                      </a:endParaRP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667202">
                <a:tc>
                  <a:txBody>
                    <a:bodyPr/>
                    <a:lstStyle/>
                    <a:p>
                      <a:pPr algn="ctr"/>
                      <a:r>
                        <a:rPr lang="es-CO" sz="2000" dirty="0">
                          <a:latin typeface="Verdana" panose="020B0604030504040204" pitchFamily="34" charset="0"/>
                          <a:ea typeface="Verdana" panose="020B0604030504040204" pitchFamily="34" charset="0"/>
                        </a:rPr>
                        <a:t>Capacitación a Sujetos</a:t>
                      </a:r>
                      <a:r>
                        <a:rPr lang="es-CO" sz="2000" baseline="0" dirty="0">
                          <a:latin typeface="Verdana" panose="020B0604030504040204" pitchFamily="34" charset="0"/>
                          <a:ea typeface="Verdana" panose="020B0604030504040204" pitchFamily="34" charset="0"/>
                        </a:rPr>
                        <a:t> y Puntos de Control</a:t>
                      </a:r>
                      <a:endParaRPr lang="es-CO" sz="2000" dirty="0">
                        <a:latin typeface="Verdana" panose="020B0604030504040204" pitchFamily="34" charset="0"/>
                        <a:ea typeface="Verdana" panose="020B0604030504040204" pitchFamily="34" charset="0"/>
                        <a:cs typeface="Arial" panose="020B0604020202020204" pitchFamily="34" charset="0"/>
                      </a:endParaRP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s-CO" sz="2000" dirty="0">
                          <a:latin typeface="Verdana" panose="020B0604030504040204" pitchFamily="34" charset="0"/>
                          <a:ea typeface="Verdana" panose="020B0604030504040204" pitchFamily="34" charset="0"/>
                        </a:rPr>
                        <a:t>2</a:t>
                      </a:r>
                      <a:endParaRPr lang="es-CO" sz="2000" dirty="0">
                        <a:latin typeface="Verdana" panose="020B0604030504040204" pitchFamily="34" charset="0"/>
                        <a:ea typeface="Verdana" panose="020B0604030504040204" pitchFamily="34" charset="0"/>
                        <a:cs typeface="Arial" panose="020B0604020202020204" pitchFamily="34" charset="0"/>
                      </a:endParaRP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s-CO" sz="2000" dirty="0">
                          <a:latin typeface="Verdana" panose="020B0604030504040204" pitchFamily="34" charset="0"/>
                          <a:ea typeface="Verdana" panose="020B0604030504040204" pitchFamily="34" charset="0"/>
                          <a:cs typeface="Arial" panose="020B0604020202020204" pitchFamily="34" charset="0"/>
                        </a:rPr>
                        <a:t>50</a:t>
                      </a: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r h="389201">
                <a:tc>
                  <a:txBody>
                    <a:bodyPr/>
                    <a:lstStyle/>
                    <a:p>
                      <a:pPr algn="ctr"/>
                      <a:r>
                        <a:rPr lang="es-CO" sz="2000" dirty="0">
                          <a:latin typeface="Verdana" panose="020B0604030504040204" pitchFamily="34" charset="0"/>
                          <a:ea typeface="Verdana" panose="020B0604030504040204" pitchFamily="34" charset="0"/>
                        </a:rPr>
                        <a:t>TOTAL </a:t>
                      </a:r>
                      <a:endParaRPr lang="es-CO" sz="2000" b="1" dirty="0">
                        <a:latin typeface="Verdana" panose="020B0604030504040204" pitchFamily="34" charset="0"/>
                        <a:ea typeface="Verdana" panose="020B0604030504040204" pitchFamily="34" charset="0"/>
                        <a:cs typeface="Arial" panose="020B0604020202020204" pitchFamily="34" charset="0"/>
                      </a:endParaRP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s-CO" sz="2000" b="1" dirty="0">
                          <a:latin typeface="Verdana" panose="020B0604030504040204" pitchFamily="34" charset="0"/>
                          <a:ea typeface="Verdana" panose="020B0604030504040204" pitchFamily="34" charset="0"/>
                          <a:cs typeface="Arial" panose="020B0604020202020204" pitchFamily="34" charset="0"/>
                        </a:rPr>
                        <a:t>45</a:t>
                      </a: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s-CO" sz="2000" b="1" dirty="0">
                          <a:latin typeface="Verdana" panose="020B0604030504040204" pitchFamily="34" charset="0"/>
                          <a:ea typeface="Verdana" panose="020B0604030504040204" pitchFamily="34" charset="0"/>
                          <a:cs typeface="Arial" panose="020B0604020202020204" pitchFamily="34" charset="0"/>
                        </a:rPr>
                        <a:t>126</a:t>
                      </a: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p:nvPr/>
        </p:nvSpPr>
        <p:spPr>
          <a:xfrm>
            <a:off x="1378458" y="2045919"/>
            <a:ext cx="9421495" cy="300355"/>
          </a:xfrm>
          <a:prstGeom prst="rect">
            <a:avLst/>
          </a:prstGeom>
        </p:spPr>
        <p:txBody>
          <a:bodyPr vert="horz" wrap="square" lIns="0" tIns="12700" rIns="0" bIns="0" rtlCol="0">
            <a:spAutoFit/>
          </a:bodyPr>
          <a:lstStyle/>
          <a:p>
            <a:pPr marL="12700">
              <a:lnSpc>
                <a:spcPct val="100000"/>
              </a:lnSpc>
              <a:spcBef>
                <a:spcPts val="100"/>
              </a:spcBef>
            </a:pPr>
            <a:r>
              <a:rPr sz="1800" spc="-5" dirty="0">
                <a:latin typeface="Arial MT"/>
                <a:cs typeface="Arial MT"/>
              </a:rPr>
              <a:t>Se</a:t>
            </a:r>
            <a:r>
              <a:rPr sz="1800" spc="-10" dirty="0">
                <a:latin typeface="Arial MT"/>
                <a:cs typeface="Arial MT"/>
              </a:rPr>
              <a:t> </a:t>
            </a:r>
            <a:r>
              <a:rPr sz="1800" spc="-5" dirty="0">
                <a:latin typeface="Arial MT"/>
                <a:cs typeface="Arial MT"/>
              </a:rPr>
              <a:t>cumplió</a:t>
            </a:r>
            <a:r>
              <a:rPr sz="1800" spc="5" dirty="0">
                <a:latin typeface="Arial MT"/>
                <a:cs typeface="Arial MT"/>
              </a:rPr>
              <a:t> </a:t>
            </a:r>
            <a:r>
              <a:rPr sz="1800" spc="-5" dirty="0">
                <a:latin typeface="Arial MT"/>
                <a:cs typeface="Arial MT"/>
              </a:rPr>
              <a:t>al</a:t>
            </a:r>
            <a:r>
              <a:rPr sz="1800" spc="10" dirty="0">
                <a:latin typeface="Arial MT"/>
                <a:cs typeface="Arial MT"/>
              </a:rPr>
              <a:t> </a:t>
            </a:r>
            <a:r>
              <a:rPr sz="1800" spc="-10" dirty="0">
                <a:latin typeface="Arial MT"/>
                <a:cs typeface="Arial MT"/>
              </a:rPr>
              <a:t>100%</a:t>
            </a:r>
            <a:r>
              <a:rPr sz="1800" spc="5" dirty="0">
                <a:latin typeface="Arial MT"/>
                <a:cs typeface="Arial MT"/>
              </a:rPr>
              <a:t> </a:t>
            </a:r>
            <a:r>
              <a:rPr sz="1800" dirty="0">
                <a:latin typeface="Arial MT"/>
                <a:cs typeface="Arial MT"/>
              </a:rPr>
              <a:t>con</a:t>
            </a:r>
            <a:r>
              <a:rPr sz="1800" spc="-10" dirty="0">
                <a:latin typeface="Arial MT"/>
                <a:cs typeface="Arial MT"/>
              </a:rPr>
              <a:t> </a:t>
            </a:r>
            <a:r>
              <a:rPr sz="1800" spc="-5" dirty="0">
                <a:latin typeface="Arial MT"/>
                <a:cs typeface="Arial MT"/>
              </a:rPr>
              <a:t>el programa</a:t>
            </a:r>
            <a:r>
              <a:rPr sz="1800" spc="10" dirty="0">
                <a:latin typeface="Arial MT"/>
                <a:cs typeface="Arial MT"/>
              </a:rPr>
              <a:t> </a:t>
            </a:r>
            <a:r>
              <a:rPr sz="1800" spc="-5" dirty="0">
                <a:latin typeface="Arial MT"/>
                <a:cs typeface="Arial MT"/>
              </a:rPr>
              <a:t>de capacitaciones</a:t>
            </a:r>
            <a:r>
              <a:rPr sz="1800" spc="20" dirty="0">
                <a:latin typeface="Arial MT"/>
                <a:cs typeface="Arial MT"/>
              </a:rPr>
              <a:t> </a:t>
            </a:r>
            <a:r>
              <a:rPr sz="1800" spc="-5" dirty="0">
                <a:latin typeface="Arial MT"/>
                <a:cs typeface="Arial MT"/>
              </a:rPr>
              <a:t>contemplado</a:t>
            </a:r>
            <a:r>
              <a:rPr sz="1800" spc="15" dirty="0">
                <a:latin typeface="Arial MT"/>
                <a:cs typeface="Arial MT"/>
              </a:rPr>
              <a:t> </a:t>
            </a:r>
            <a:r>
              <a:rPr sz="1800" spc="-5" dirty="0">
                <a:latin typeface="Arial MT"/>
                <a:cs typeface="Arial MT"/>
              </a:rPr>
              <a:t>en</a:t>
            </a:r>
            <a:r>
              <a:rPr sz="1800" spc="5" dirty="0">
                <a:latin typeface="Arial MT"/>
                <a:cs typeface="Arial MT"/>
              </a:rPr>
              <a:t> </a:t>
            </a:r>
            <a:r>
              <a:rPr sz="1800" spc="-5" dirty="0">
                <a:latin typeface="Arial MT"/>
                <a:cs typeface="Arial MT"/>
              </a:rPr>
              <a:t>el</a:t>
            </a:r>
            <a:r>
              <a:rPr sz="1800" dirty="0">
                <a:latin typeface="Arial MT"/>
                <a:cs typeface="Arial MT"/>
              </a:rPr>
              <a:t> </a:t>
            </a:r>
            <a:r>
              <a:rPr sz="1800" spc="-5" dirty="0">
                <a:latin typeface="Arial MT"/>
                <a:cs typeface="Arial MT"/>
              </a:rPr>
              <a:t>Plan</a:t>
            </a:r>
            <a:r>
              <a:rPr sz="1800" spc="5" dirty="0">
                <a:latin typeface="Arial MT"/>
                <a:cs typeface="Arial MT"/>
              </a:rPr>
              <a:t> </a:t>
            </a:r>
            <a:r>
              <a:rPr sz="1800" spc="-5" dirty="0">
                <a:latin typeface="Arial MT"/>
                <a:cs typeface="Arial MT"/>
              </a:rPr>
              <a:t>institucional.</a:t>
            </a:r>
            <a:endParaRPr sz="1800">
              <a:latin typeface="Arial MT"/>
              <a:cs typeface="Arial MT"/>
            </a:endParaRPr>
          </a:p>
        </p:txBody>
      </p:sp>
      <p:pic>
        <p:nvPicPr>
          <p:cNvPr id="4" name="object 4"/>
          <p:cNvPicPr/>
          <p:nvPr/>
        </p:nvPicPr>
        <p:blipFill>
          <a:blip r:embed="rId2" cstate="print"/>
          <a:stretch>
            <a:fillRect/>
          </a:stretch>
        </p:blipFill>
        <p:spPr>
          <a:xfrm>
            <a:off x="0" y="0"/>
            <a:ext cx="963166" cy="6857996"/>
          </a:xfrm>
          <a:prstGeom prst="rect">
            <a:avLst/>
          </a:prstGeom>
        </p:spPr>
      </p:pic>
      <p:sp>
        <p:nvSpPr>
          <p:cNvPr id="5" name="object 5"/>
          <p:cNvSpPr txBox="1">
            <a:spLocks noGrp="1"/>
          </p:cNvSpPr>
          <p:nvPr>
            <p:ph type="title"/>
          </p:nvPr>
        </p:nvSpPr>
        <p:spPr>
          <a:xfrm>
            <a:off x="571245" y="716026"/>
            <a:ext cx="9444990" cy="998855"/>
          </a:xfrm>
          <a:prstGeom prst="rect">
            <a:avLst/>
          </a:prstGeom>
          <a:solidFill>
            <a:srgbClr val="FDEA2A"/>
          </a:solidFill>
        </p:spPr>
        <p:txBody>
          <a:bodyPr vert="horz" wrap="square" lIns="0" tIns="316230" rIns="0" bIns="0" rtlCol="0">
            <a:spAutoFit/>
          </a:bodyPr>
          <a:lstStyle/>
          <a:p>
            <a:pPr marL="519430">
              <a:lnSpc>
                <a:spcPct val="100000"/>
              </a:lnSpc>
              <a:spcBef>
                <a:spcPts val="2490"/>
              </a:spcBef>
            </a:pPr>
            <a:r>
              <a:rPr sz="2400" b="1" spc="-80" dirty="0">
                <a:latin typeface="Tahoma"/>
                <a:cs typeface="Tahoma"/>
              </a:rPr>
              <a:t>PL</a:t>
            </a:r>
            <a:r>
              <a:rPr sz="2400" b="1" spc="-145" dirty="0">
                <a:latin typeface="Tahoma"/>
                <a:cs typeface="Tahoma"/>
              </a:rPr>
              <a:t>AN</a:t>
            </a:r>
            <a:r>
              <a:rPr sz="2400" b="1" spc="-204" dirty="0">
                <a:latin typeface="Tahoma"/>
                <a:cs typeface="Tahoma"/>
              </a:rPr>
              <a:t> </a:t>
            </a:r>
            <a:r>
              <a:rPr sz="2400" b="1" spc="-310" dirty="0">
                <a:latin typeface="Tahoma"/>
                <a:cs typeface="Tahoma"/>
              </a:rPr>
              <a:t>INST</a:t>
            </a:r>
            <a:r>
              <a:rPr sz="2400" b="1" spc="-235" dirty="0">
                <a:latin typeface="Tahoma"/>
                <a:cs typeface="Tahoma"/>
              </a:rPr>
              <a:t>I</a:t>
            </a:r>
            <a:r>
              <a:rPr sz="2400" b="1" spc="-210" dirty="0">
                <a:latin typeface="Tahoma"/>
                <a:cs typeface="Tahoma"/>
              </a:rPr>
              <a:t>TUCIONAL</a:t>
            </a:r>
            <a:r>
              <a:rPr sz="2400" b="1" spc="-260" dirty="0">
                <a:latin typeface="Tahoma"/>
                <a:cs typeface="Tahoma"/>
              </a:rPr>
              <a:t> </a:t>
            </a:r>
            <a:r>
              <a:rPr sz="2400" b="1" spc="-204" dirty="0">
                <a:latin typeface="Tahoma"/>
                <a:cs typeface="Tahoma"/>
              </a:rPr>
              <a:t>DE</a:t>
            </a:r>
            <a:r>
              <a:rPr sz="2400" b="1" spc="-225" dirty="0">
                <a:latin typeface="Tahoma"/>
                <a:cs typeface="Tahoma"/>
              </a:rPr>
              <a:t> </a:t>
            </a:r>
            <a:r>
              <a:rPr sz="2400" b="1" spc="-145" dirty="0">
                <a:latin typeface="Tahoma"/>
                <a:cs typeface="Tahoma"/>
              </a:rPr>
              <a:t>C</a:t>
            </a:r>
            <a:r>
              <a:rPr sz="2400" b="1" spc="-190" dirty="0">
                <a:latin typeface="Tahoma"/>
                <a:cs typeface="Tahoma"/>
              </a:rPr>
              <a:t>APAC</a:t>
            </a:r>
            <a:r>
              <a:rPr sz="2400" b="1" spc="-130" dirty="0">
                <a:latin typeface="Tahoma"/>
                <a:cs typeface="Tahoma"/>
              </a:rPr>
              <a:t>I</a:t>
            </a:r>
            <a:r>
              <a:rPr sz="2400" b="1" spc="-80" dirty="0">
                <a:latin typeface="Tahoma"/>
                <a:cs typeface="Tahoma"/>
              </a:rPr>
              <a:t>TAC</a:t>
            </a:r>
            <a:r>
              <a:rPr sz="2400" b="1" spc="-380" dirty="0">
                <a:latin typeface="Tahoma"/>
                <a:cs typeface="Tahoma"/>
              </a:rPr>
              <a:t>IÓN</a:t>
            </a:r>
            <a:endParaRPr sz="2400" dirty="0">
              <a:latin typeface="Tahoma"/>
              <a:cs typeface="Tahoma"/>
            </a:endParaRPr>
          </a:p>
        </p:txBody>
      </p:sp>
      <p:sp>
        <p:nvSpPr>
          <p:cNvPr id="15" name="object 15"/>
          <p:cNvSpPr txBox="1"/>
          <p:nvPr/>
        </p:nvSpPr>
        <p:spPr>
          <a:xfrm>
            <a:off x="2049458" y="2656789"/>
            <a:ext cx="1347470" cy="299720"/>
          </a:xfrm>
          <a:prstGeom prst="rect">
            <a:avLst/>
          </a:prstGeom>
        </p:spPr>
        <p:txBody>
          <a:bodyPr vert="horz" wrap="square" lIns="0" tIns="12700" rIns="0" bIns="0" rtlCol="0">
            <a:spAutoFit/>
          </a:bodyPr>
          <a:lstStyle/>
          <a:p>
            <a:pPr marL="12700">
              <a:lnSpc>
                <a:spcPct val="100000"/>
              </a:lnSpc>
              <a:spcBef>
                <a:spcPts val="100"/>
              </a:spcBef>
            </a:pPr>
            <a:r>
              <a:rPr sz="1800" b="1" spc="-70" dirty="0">
                <a:latin typeface="Tahoma"/>
                <a:cs typeface="Tahoma"/>
              </a:rPr>
              <a:t>INDUCCIÓN</a:t>
            </a:r>
            <a:endParaRPr sz="1800" dirty="0">
              <a:latin typeface="Tahoma"/>
              <a:cs typeface="Tahoma"/>
            </a:endParaRPr>
          </a:p>
        </p:txBody>
      </p:sp>
      <p:sp>
        <p:nvSpPr>
          <p:cNvPr id="17" name="object 17"/>
          <p:cNvSpPr txBox="1"/>
          <p:nvPr/>
        </p:nvSpPr>
        <p:spPr>
          <a:xfrm>
            <a:off x="5322315" y="2707602"/>
            <a:ext cx="1598295" cy="299720"/>
          </a:xfrm>
          <a:prstGeom prst="rect">
            <a:avLst/>
          </a:prstGeom>
        </p:spPr>
        <p:txBody>
          <a:bodyPr vert="horz" wrap="square" lIns="0" tIns="12700" rIns="0" bIns="0" rtlCol="0">
            <a:spAutoFit/>
          </a:bodyPr>
          <a:lstStyle/>
          <a:p>
            <a:pPr marL="12700">
              <a:lnSpc>
                <a:spcPct val="100000"/>
              </a:lnSpc>
              <a:spcBef>
                <a:spcPts val="100"/>
              </a:spcBef>
            </a:pPr>
            <a:r>
              <a:rPr sz="1800" b="1" spc="-100" dirty="0">
                <a:latin typeface="Tahoma"/>
                <a:cs typeface="Tahoma"/>
              </a:rPr>
              <a:t>REINDUCCIÓN</a:t>
            </a:r>
            <a:endParaRPr sz="1800" dirty="0">
              <a:latin typeface="Tahoma"/>
              <a:cs typeface="Tahoma"/>
            </a:endParaRPr>
          </a:p>
        </p:txBody>
      </p:sp>
      <p:sp>
        <p:nvSpPr>
          <p:cNvPr id="19" name="object 19"/>
          <p:cNvSpPr txBox="1"/>
          <p:nvPr/>
        </p:nvSpPr>
        <p:spPr>
          <a:xfrm>
            <a:off x="8295956" y="2593107"/>
            <a:ext cx="2926080" cy="513080"/>
          </a:xfrm>
          <a:prstGeom prst="rect">
            <a:avLst/>
          </a:prstGeom>
        </p:spPr>
        <p:txBody>
          <a:bodyPr vert="horz" wrap="square" lIns="0" tIns="12065" rIns="0" bIns="0" rtlCol="0">
            <a:spAutoFit/>
          </a:bodyPr>
          <a:lstStyle/>
          <a:p>
            <a:pPr marL="12700" marR="5080" indent="565150">
              <a:lnSpc>
                <a:spcPct val="100000"/>
              </a:lnSpc>
              <a:spcBef>
                <a:spcPts val="95"/>
              </a:spcBef>
            </a:pPr>
            <a:r>
              <a:rPr sz="1600" b="1" spc="-45" dirty="0">
                <a:latin typeface="Tahoma"/>
                <a:cs typeface="Tahoma"/>
              </a:rPr>
              <a:t>CAPACITACIONES </a:t>
            </a:r>
            <a:r>
              <a:rPr sz="1600" b="1" spc="-40" dirty="0">
                <a:latin typeface="Tahoma"/>
                <a:cs typeface="Tahoma"/>
              </a:rPr>
              <a:t> </a:t>
            </a:r>
            <a:r>
              <a:rPr sz="1600" b="1" spc="-150" dirty="0">
                <a:latin typeface="Tahoma"/>
                <a:cs typeface="Tahoma"/>
              </a:rPr>
              <a:t>I</a:t>
            </a:r>
            <a:r>
              <a:rPr sz="1600" b="1" spc="-245" dirty="0">
                <a:latin typeface="Tahoma"/>
                <a:cs typeface="Tahoma"/>
              </a:rPr>
              <a:t>N</a:t>
            </a:r>
            <a:r>
              <a:rPr sz="1600" b="1" spc="-130" dirty="0">
                <a:latin typeface="Tahoma"/>
                <a:cs typeface="Tahoma"/>
              </a:rPr>
              <a:t>DI</a:t>
            </a:r>
            <a:r>
              <a:rPr sz="1600" b="1" spc="-145" dirty="0">
                <a:latin typeface="Tahoma"/>
                <a:cs typeface="Tahoma"/>
              </a:rPr>
              <a:t>V</a:t>
            </a:r>
            <a:r>
              <a:rPr sz="1600" b="1" spc="-185" dirty="0">
                <a:latin typeface="Tahoma"/>
                <a:cs typeface="Tahoma"/>
              </a:rPr>
              <a:t>ID</a:t>
            </a:r>
            <a:r>
              <a:rPr sz="1600" b="1" spc="-215" dirty="0">
                <a:latin typeface="Tahoma"/>
                <a:cs typeface="Tahoma"/>
              </a:rPr>
              <a:t>U</a:t>
            </a:r>
            <a:r>
              <a:rPr sz="1600" b="1" spc="80" dirty="0">
                <a:latin typeface="Tahoma"/>
                <a:cs typeface="Tahoma"/>
              </a:rPr>
              <a:t>A</a:t>
            </a:r>
            <a:r>
              <a:rPr sz="1600" b="1" spc="-215" dirty="0">
                <a:latin typeface="Tahoma"/>
                <a:cs typeface="Tahoma"/>
              </a:rPr>
              <a:t>L</a:t>
            </a:r>
            <a:r>
              <a:rPr sz="1600" b="1" spc="-150" dirty="0">
                <a:latin typeface="Tahoma"/>
                <a:cs typeface="Tahoma"/>
              </a:rPr>
              <a:t>E</a:t>
            </a:r>
            <a:r>
              <a:rPr sz="1600" b="1" spc="-185" dirty="0">
                <a:latin typeface="Tahoma"/>
                <a:cs typeface="Tahoma"/>
              </a:rPr>
              <a:t>S</a:t>
            </a:r>
            <a:r>
              <a:rPr sz="1600" b="1" spc="30" dirty="0">
                <a:latin typeface="Tahoma"/>
                <a:cs typeface="Tahoma"/>
              </a:rPr>
              <a:t> </a:t>
            </a:r>
            <a:r>
              <a:rPr sz="1600" b="1" spc="-70" dirty="0">
                <a:latin typeface="Tahoma"/>
                <a:cs typeface="Tahoma"/>
              </a:rPr>
              <a:t>FUNCIO</a:t>
            </a:r>
            <a:r>
              <a:rPr sz="1600" b="1" spc="-90" dirty="0">
                <a:latin typeface="Tahoma"/>
                <a:cs typeface="Tahoma"/>
              </a:rPr>
              <a:t>N</a:t>
            </a:r>
            <a:r>
              <a:rPr sz="1600" b="1" spc="80" dirty="0">
                <a:latin typeface="Tahoma"/>
                <a:cs typeface="Tahoma"/>
              </a:rPr>
              <a:t>A</a:t>
            </a:r>
            <a:r>
              <a:rPr sz="1600" b="1" spc="-345" dirty="0">
                <a:latin typeface="Tahoma"/>
                <a:cs typeface="Tahoma"/>
              </a:rPr>
              <a:t>R</a:t>
            </a:r>
            <a:r>
              <a:rPr sz="1600" b="1" spc="-220" dirty="0">
                <a:latin typeface="Tahoma"/>
                <a:cs typeface="Tahoma"/>
              </a:rPr>
              <a:t>I</a:t>
            </a:r>
            <a:r>
              <a:rPr sz="1600" b="1" spc="-40" dirty="0">
                <a:latin typeface="Tahoma"/>
                <a:cs typeface="Tahoma"/>
              </a:rPr>
              <a:t>OS</a:t>
            </a:r>
            <a:endParaRPr sz="1600" dirty="0">
              <a:latin typeface="Tahoma"/>
              <a:cs typeface="Tahoma"/>
            </a:endParaRPr>
          </a:p>
        </p:txBody>
      </p:sp>
      <p:sp>
        <p:nvSpPr>
          <p:cNvPr id="21" name="object 21"/>
          <p:cNvSpPr txBox="1"/>
          <p:nvPr/>
        </p:nvSpPr>
        <p:spPr>
          <a:xfrm>
            <a:off x="1544890" y="5454626"/>
            <a:ext cx="2499995" cy="391795"/>
          </a:xfrm>
          <a:prstGeom prst="rect">
            <a:avLst/>
          </a:prstGeom>
        </p:spPr>
        <p:txBody>
          <a:bodyPr vert="horz" wrap="square" lIns="0" tIns="12700" rIns="0" bIns="0" rtlCol="0">
            <a:spAutoFit/>
          </a:bodyPr>
          <a:lstStyle/>
          <a:p>
            <a:pPr marL="12700" marR="5080">
              <a:lnSpc>
                <a:spcPct val="100000"/>
              </a:lnSpc>
              <a:spcBef>
                <a:spcPts val="100"/>
              </a:spcBef>
            </a:pPr>
            <a:r>
              <a:rPr sz="1200" dirty="0">
                <a:latin typeface="Arial MT"/>
                <a:cs typeface="Arial MT"/>
              </a:rPr>
              <a:t>En</a:t>
            </a:r>
            <a:r>
              <a:rPr sz="1200" spc="40" dirty="0">
                <a:latin typeface="Arial MT"/>
                <a:cs typeface="Arial MT"/>
              </a:rPr>
              <a:t> </a:t>
            </a:r>
            <a:r>
              <a:rPr sz="1200" dirty="0">
                <a:latin typeface="Arial MT"/>
                <a:cs typeface="Arial MT"/>
              </a:rPr>
              <a:t>el</a:t>
            </a:r>
            <a:r>
              <a:rPr sz="1200" spc="25" dirty="0">
                <a:latin typeface="Arial MT"/>
                <a:cs typeface="Arial MT"/>
              </a:rPr>
              <a:t> </a:t>
            </a:r>
            <a:r>
              <a:rPr sz="1200" spc="-5" dirty="0">
                <a:latin typeface="Arial MT"/>
                <a:cs typeface="Arial MT"/>
              </a:rPr>
              <a:t>primer</a:t>
            </a:r>
            <a:r>
              <a:rPr sz="1200" spc="45" dirty="0">
                <a:latin typeface="Arial MT"/>
                <a:cs typeface="Arial MT"/>
              </a:rPr>
              <a:t> </a:t>
            </a:r>
            <a:r>
              <a:rPr sz="1200" dirty="0">
                <a:latin typeface="Arial MT"/>
                <a:cs typeface="Arial MT"/>
              </a:rPr>
              <a:t>y</a:t>
            </a:r>
            <a:r>
              <a:rPr sz="1200" spc="30" dirty="0">
                <a:latin typeface="Arial MT"/>
                <a:cs typeface="Arial MT"/>
              </a:rPr>
              <a:t> </a:t>
            </a:r>
            <a:r>
              <a:rPr sz="1200" spc="-5" dirty="0">
                <a:latin typeface="Arial MT"/>
                <a:cs typeface="Arial MT"/>
              </a:rPr>
              <a:t>segundo</a:t>
            </a:r>
            <a:r>
              <a:rPr sz="1200" spc="375" dirty="0">
                <a:latin typeface="Arial MT"/>
                <a:cs typeface="Arial MT"/>
              </a:rPr>
              <a:t> </a:t>
            </a:r>
            <a:r>
              <a:rPr sz="1200" spc="-5" dirty="0">
                <a:latin typeface="Arial MT"/>
                <a:cs typeface="Arial MT"/>
              </a:rPr>
              <a:t>semestre </a:t>
            </a:r>
            <a:r>
              <a:rPr sz="1200" spc="-320" dirty="0">
                <a:latin typeface="Arial MT"/>
                <a:cs typeface="Arial MT"/>
              </a:rPr>
              <a:t> </a:t>
            </a:r>
            <a:r>
              <a:rPr sz="1200" spc="-5" dirty="0">
                <a:latin typeface="Arial MT"/>
                <a:cs typeface="Arial MT"/>
              </a:rPr>
              <a:t>del</a:t>
            </a:r>
            <a:r>
              <a:rPr sz="1200" spc="120" dirty="0">
                <a:latin typeface="Arial MT"/>
                <a:cs typeface="Arial MT"/>
              </a:rPr>
              <a:t> </a:t>
            </a:r>
            <a:r>
              <a:rPr sz="1200" spc="-5" dirty="0">
                <a:latin typeface="Arial MT"/>
                <a:cs typeface="Arial MT"/>
              </a:rPr>
              <a:t>año,</a:t>
            </a:r>
            <a:r>
              <a:rPr sz="1200" spc="125" dirty="0">
                <a:latin typeface="Arial MT"/>
                <a:cs typeface="Arial MT"/>
              </a:rPr>
              <a:t> </a:t>
            </a:r>
            <a:r>
              <a:rPr sz="1200" dirty="0">
                <a:latin typeface="Arial MT"/>
                <a:cs typeface="Arial MT"/>
              </a:rPr>
              <a:t>se</a:t>
            </a:r>
            <a:r>
              <a:rPr sz="1200" spc="125" dirty="0">
                <a:latin typeface="Arial MT"/>
                <a:cs typeface="Arial MT"/>
              </a:rPr>
              <a:t> </a:t>
            </a:r>
            <a:r>
              <a:rPr sz="1200" spc="-5" dirty="0">
                <a:latin typeface="Arial MT"/>
                <a:cs typeface="Arial MT"/>
              </a:rPr>
              <a:t>impartió</a:t>
            </a:r>
            <a:r>
              <a:rPr sz="1200" spc="130" dirty="0">
                <a:latin typeface="Arial MT"/>
                <a:cs typeface="Arial MT"/>
              </a:rPr>
              <a:t> </a:t>
            </a:r>
            <a:r>
              <a:rPr sz="1200" spc="-10" dirty="0">
                <a:latin typeface="Arial MT"/>
                <a:cs typeface="Arial MT"/>
              </a:rPr>
              <a:t>inducción</a:t>
            </a:r>
            <a:r>
              <a:rPr sz="1200" spc="120" dirty="0">
                <a:latin typeface="Arial MT"/>
                <a:cs typeface="Arial MT"/>
              </a:rPr>
              <a:t> </a:t>
            </a:r>
            <a:r>
              <a:rPr sz="1200" dirty="0">
                <a:latin typeface="Arial MT"/>
                <a:cs typeface="Arial MT"/>
              </a:rPr>
              <a:t>a</a:t>
            </a:r>
            <a:r>
              <a:rPr sz="1200" spc="125" dirty="0">
                <a:latin typeface="Arial MT"/>
                <a:cs typeface="Arial MT"/>
              </a:rPr>
              <a:t> </a:t>
            </a:r>
            <a:r>
              <a:rPr sz="1200" spc="-5" dirty="0">
                <a:latin typeface="Arial MT"/>
                <a:cs typeface="Arial MT"/>
              </a:rPr>
              <a:t>los</a:t>
            </a:r>
            <a:endParaRPr sz="1200" dirty="0">
              <a:latin typeface="Arial MT"/>
              <a:cs typeface="Arial MT"/>
            </a:endParaRPr>
          </a:p>
        </p:txBody>
      </p:sp>
      <p:sp>
        <p:nvSpPr>
          <p:cNvPr id="22" name="object 22"/>
          <p:cNvSpPr txBox="1"/>
          <p:nvPr/>
        </p:nvSpPr>
        <p:spPr>
          <a:xfrm>
            <a:off x="1514475" y="5802121"/>
            <a:ext cx="2499995" cy="391160"/>
          </a:xfrm>
          <a:prstGeom prst="rect">
            <a:avLst/>
          </a:prstGeom>
        </p:spPr>
        <p:txBody>
          <a:bodyPr vert="horz" wrap="square" lIns="0" tIns="12700" rIns="0" bIns="0" rtlCol="0">
            <a:spAutoFit/>
          </a:bodyPr>
          <a:lstStyle/>
          <a:p>
            <a:pPr marL="12700" marR="5080">
              <a:lnSpc>
                <a:spcPct val="100000"/>
              </a:lnSpc>
              <a:spcBef>
                <a:spcPts val="100"/>
              </a:spcBef>
              <a:tabLst>
                <a:tab pos="1059180" algn="l"/>
                <a:tab pos="1228725" algn="l"/>
                <a:tab pos="1475105" algn="l"/>
                <a:tab pos="1659889" algn="l"/>
                <a:tab pos="2234565" algn="l"/>
              </a:tabLst>
            </a:pPr>
            <a:r>
              <a:rPr sz="1200" dirty="0">
                <a:latin typeface="Arial MT"/>
                <a:cs typeface="Arial MT"/>
              </a:rPr>
              <a:t>pres</a:t>
            </a:r>
            <a:r>
              <a:rPr sz="1200" spc="-10" dirty="0">
                <a:latin typeface="Arial MT"/>
                <a:cs typeface="Arial MT"/>
              </a:rPr>
              <a:t>tad</a:t>
            </a:r>
            <a:r>
              <a:rPr sz="1200" dirty="0">
                <a:latin typeface="Arial MT"/>
                <a:cs typeface="Arial MT"/>
              </a:rPr>
              <a:t>ores	de	</a:t>
            </a:r>
            <a:r>
              <a:rPr sz="1200" spc="-15" dirty="0">
                <a:latin typeface="Arial MT"/>
                <a:cs typeface="Arial MT"/>
              </a:rPr>
              <a:t>s</a:t>
            </a:r>
            <a:r>
              <a:rPr sz="1200" dirty="0">
                <a:latin typeface="Arial MT"/>
                <a:cs typeface="Arial MT"/>
              </a:rPr>
              <a:t>er</a:t>
            </a:r>
            <a:r>
              <a:rPr sz="1200" spc="-20" dirty="0">
                <a:latin typeface="Arial MT"/>
                <a:cs typeface="Arial MT"/>
              </a:rPr>
              <a:t>v</a:t>
            </a:r>
            <a:r>
              <a:rPr sz="1200" spc="-5" dirty="0">
                <a:latin typeface="Arial MT"/>
                <a:cs typeface="Arial MT"/>
              </a:rPr>
              <a:t>ici</a:t>
            </a:r>
            <a:r>
              <a:rPr sz="1200" dirty="0">
                <a:latin typeface="Arial MT"/>
                <a:cs typeface="Arial MT"/>
              </a:rPr>
              <a:t>o	</a:t>
            </a:r>
            <a:r>
              <a:rPr sz="1200" spc="-10" dirty="0">
                <a:latin typeface="Arial MT"/>
                <a:cs typeface="Arial MT"/>
              </a:rPr>
              <a:t>que  </a:t>
            </a:r>
            <a:r>
              <a:rPr sz="1200" dirty="0">
                <a:latin typeface="Arial MT"/>
                <a:cs typeface="Arial MT"/>
              </a:rPr>
              <a:t>co</a:t>
            </a:r>
            <a:r>
              <a:rPr sz="1200" spc="-5" dirty="0">
                <a:latin typeface="Arial MT"/>
                <a:cs typeface="Arial MT"/>
              </a:rPr>
              <a:t>m</a:t>
            </a:r>
            <a:r>
              <a:rPr sz="1200" spc="-10" dirty="0">
                <a:latin typeface="Arial MT"/>
                <a:cs typeface="Arial MT"/>
              </a:rPr>
              <a:t>e</a:t>
            </a:r>
            <a:r>
              <a:rPr sz="1200" dirty="0">
                <a:latin typeface="Arial MT"/>
                <a:cs typeface="Arial MT"/>
              </a:rPr>
              <a:t>n</a:t>
            </a:r>
            <a:r>
              <a:rPr sz="1200" spc="-15" dirty="0">
                <a:latin typeface="Arial MT"/>
                <a:cs typeface="Arial MT"/>
              </a:rPr>
              <a:t>z</a:t>
            </a:r>
            <a:r>
              <a:rPr sz="1200" spc="-10" dirty="0">
                <a:latin typeface="Arial MT"/>
                <a:cs typeface="Arial MT"/>
              </a:rPr>
              <a:t>a</a:t>
            </a:r>
            <a:r>
              <a:rPr sz="1200" dirty="0">
                <a:latin typeface="Arial MT"/>
                <a:cs typeface="Arial MT"/>
              </a:rPr>
              <a:t>b</a:t>
            </a:r>
            <a:r>
              <a:rPr sz="1200" spc="-10" dirty="0">
                <a:latin typeface="Arial MT"/>
                <a:cs typeface="Arial MT"/>
              </a:rPr>
              <a:t>a</a:t>
            </a:r>
            <a:r>
              <a:rPr sz="1200" dirty="0">
                <a:latin typeface="Arial MT"/>
                <a:cs typeface="Arial MT"/>
              </a:rPr>
              <a:t>n		o		cont</a:t>
            </a:r>
            <a:r>
              <a:rPr sz="1200" spc="-15" dirty="0">
                <a:latin typeface="Arial MT"/>
                <a:cs typeface="Arial MT"/>
              </a:rPr>
              <a:t>i</a:t>
            </a:r>
            <a:r>
              <a:rPr sz="1200" spc="-10" dirty="0">
                <a:latin typeface="Arial MT"/>
                <a:cs typeface="Arial MT"/>
              </a:rPr>
              <a:t>nua</a:t>
            </a:r>
            <a:r>
              <a:rPr sz="1200" dirty="0">
                <a:latin typeface="Arial MT"/>
                <a:cs typeface="Arial MT"/>
              </a:rPr>
              <a:t>b</a:t>
            </a:r>
            <a:r>
              <a:rPr sz="1200" spc="-10" dirty="0">
                <a:latin typeface="Arial MT"/>
                <a:cs typeface="Arial MT"/>
              </a:rPr>
              <a:t>a</a:t>
            </a:r>
            <a:r>
              <a:rPr sz="1200" dirty="0">
                <a:latin typeface="Arial MT"/>
                <a:cs typeface="Arial MT"/>
              </a:rPr>
              <a:t>n</a:t>
            </a:r>
          </a:p>
        </p:txBody>
      </p:sp>
      <p:sp>
        <p:nvSpPr>
          <p:cNvPr id="23" name="object 23"/>
          <p:cNvSpPr txBox="1"/>
          <p:nvPr/>
        </p:nvSpPr>
        <p:spPr>
          <a:xfrm>
            <a:off x="1514475" y="6141974"/>
            <a:ext cx="1887855" cy="208279"/>
          </a:xfrm>
          <a:prstGeom prst="rect">
            <a:avLst/>
          </a:prstGeom>
        </p:spPr>
        <p:txBody>
          <a:bodyPr vert="horz" wrap="square" lIns="0" tIns="12700" rIns="0" bIns="0" rtlCol="0">
            <a:spAutoFit/>
          </a:bodyPr>
          <a:lstStyle/>
          <a:p>
            <a:pPr marL="12700">
              <a:lnSpc>
                <a:spcPct val="100000"/>
              </a:lnSpc>
              <a:spcBef>
                <a:spcPts val="100"/>
              </a:spcBef>
            </a:pPr>
            <a:r>
              <a:rPr sz="1200" spc="-5" dirty="0">
                <a:latin typeface="Arial MT"/>
                <a:cs typeface="Arial MT"/>
              </a:rPr>
              <a:t>contratación</a:t>
            </a:r>
            <a:r>
              <a:rPr sz="1200" spc="-35" dirty="0">
                <a:latin typeface="Arial MT"/>
                <a:cs typeface="Arial MT"/>
              </a:rPr>
              <a:t> </a:t>
            </a:r>
            <a:r>
              <a:rPr sz="1200" dirty="0">
                <a:latin typeface="Arial MT"/>
                <a:cs typeface="Arial MT"/>
              </a:rPr>
              <a:t>con</a:t>
            </a:r>
            <a:r>
              <a:rPr sz="1200" spc="-20" dirty="0">
                <a:latin typeface="Arial MT"/>
                <a:cs typeface="Arial MT"/>
              </a:rPr>
              <a:t> </a:t>
            </a:r>
            <a:r>
              <a:rPr sz="1200" spc="-5" dirty="0">
                <a:latin typeface="Arial MT"/>
                <a:cs typeface="Arial MT"/>
              </a:rPr>
              <a:t>la</a:t>
            </a:r>
            <a:r>
              <a:rPr sz="1200" spc="5" dirty="0">
                <a:latin typeface="Arial MT"/>
                <a:cs typeface="Arial MT"/>
              </a:rPr>
              <a:t> </a:t>
            </a:r>
            <a:r>
              <a:rPr sz="1200" spc="-5" dirty="0">
                <a:latin typeface="Arial MT"/>
                <a:cs typeface="Arial MT"/>
              </a:rPr>
              <a:t>entidad.</a:t>
            </a:r>
            <a:endParaRPr sz="1200" dirty="0">
              <a:latin typeface="Arial MT"/>
              <a:cs typeface="Arial MT"/>
            </a:endParaRPr>
          </a:p>
        </p:txBody>
      </p:sp>
      <p:sp>
        <p:nvSpPr>
          <p:cNvPr id="24" name="object 24"/>
          <p:cNvSpPr txBox="1"/>
          <p:nvPr/>
        </p:nvSpPr>
        <p:spPr>
          <a:xfrm>
            <a:off x="4626610" y="5460973"/>
            <a:ext cx="3154045" cy="574675"/>
          </a:xfrm>
          <a:prstGeom prst="rect">
            <a:avLst/>
          </a:prstGeom>
        </p:spPr>
        <p:txBody>
          <a:bodyPr vert="horz" wrap="square" lIns="0" tIns="12700" rIns="0" bIns="0" rtlCol="0">
            <a:spAutoFit/>
          </a:bodyPr>
          <a:lstStyle/>
          <a:p>
            <a:pPr marL="12700" marR="5080" algn="just">
              <a:lnSpc>
                <a:spcPct val="100000"/>
              </a:lnSpc>
              <a:spcBef>
                <a:spcPts val="100"/>
              </a:spcBef>
            </a:pPr>
            <a:r>
              <a:rPr sz="1200" spc="-5" dirty="0">
                <a:latin typeface="Arial MT"/>
                <a:cs typeface="Arial MT"/>
              </a:rPr>
              <a:t>Cumplimiento </a:t>
            </a:r>
            <a:r>
              <a:rPr sz="1200" dirty="0">
                <a:latin typeface="Arial MT"/>
                <a:cs typeface="Arial MT"/>
              </a:rPr>
              <a:t>a </a:t>
            </a:r>
            <a:r>
              <a:rPr sz="1200" spc="-10" dirty="0">
                <a:latin typeface="Arial MT"/>
                <a:cs typeface="Arial MT"/>
              </a:rPr>
              <a:t>la reinducción anual dirigida </a:t>
            </a:r>
            <a:r>
              <a:rPr sz="1200" dirty="0">
                <a:latin typeface="Arial MT"/>
                <a:cs typeface="Arial MT"/>
              </a:rPr>
              <a:t>a </a:t>
            </a:r>
            <a:r>
              <a:rPr sz="1200" spc="5" dirty="0">
                <a:latin typeface="Arial MT"/>
                <a:cs typeface="Arial MT"/>
              </a:rPr>
              <a:t> </a:t>
            </a:r>
            <a:r>
              <a:rPr sz="1200" spc="-5" dirty="0">
                <a:latin typeface="Arial MT"/>
                <a:cs typeface="Arial MT"/>
              </a:rPr>
              <a:t>los</a:t>
            </a:r>
            <a:r>
              <a:rPr sz="1200" dirty="0">
                <a:latin typeface="Arial MT"/>
                <a:cs typeface="Arial MT"/>
              </a:rPr>
              <a:t> </a:t>
            </a:r>
            <a:r>
              <a:rPr sz="1200" spc="-5" dirty="0">
                <a:latin typeface="Arial MT"/>
                <a:cs typeface="Arial MT"/>
              </a:rPr>
              <a:t>funcionarios</a:t>
            </a:r>
            <a:r>
              <a:rPr sz="1200" dirty="0">
                <a:latin typeface="Arial MT"/>
                <a:cs typeface="Arial MT"/>
              </a:rPr>
              <a:t> </a:t>
            </a:r>
            <a:r>
              <a:rPr sz="1200" spc="-5" dirty="0">
                <a:latin typeface="Arial MT"/>
                <a:cs typeface="Arial MT"/>
              </a:rPr>
              <a:t>antiguos</a:t>
            </a:r>
            <a:r>
              <a:rPr sz="1200" dirty="0">
                <a:latin typeface="Arial MT"/>
                <a:cs typeface="Arial MT"/>
              </a:rPr>
              <a:t> </a:t>
            </a:r>
            <a:r>
              <a:rPr sz="1200" spc="-5" dirty="0">
                <a:latin typeface="Arial MT"/>
                <a:cs typeface="Arial MT"/>
              </a:rPr>
              <a:t>de</a:t>
            </a:r>
            <a:r>
              <a:rPr sz="1200" dirty="0">
                <a:latin typeface="Arial MT"/>
                <a:cs typeface="Arial MT"/>
              </a:rPr>
              <a:t> </a:t>
            </a:r>
            <a:r>
              <a:rPr sz="1200" spc="-10" dirty="0">
                <a:latin typeface="Arial MT"/>
                <a:cs typeface="Arial MT"/>
              </a:rPr>
              <a:t>la</a:t>
            </a:r>
            <a:r>
              <a:rPr sz="1200" spc="-5" dirty="0">
                <a:latin typeface="Arial MT"/>
                <a:cs typeface="Arial MT"/>
              </a:rPr>
              <a:t> Contraloría </a:t>
            </a:r>
            <a:r>
              <a:rPr sz="1200" dirty="0">
                <a:latin typeface="Arial MT"/>
                <a:cs typeface="Arial MT"/>
              </a:rPr>
              <a:t> </a:t>
            </a:r>
            <a:r>
              <a:rPr sz="1200" spc="-5" dirty="0">
                <a:latin typeface="Arial MT"/>
                <a:cs typeface="Arial MT"/>
              </a:rPr>
              <a:t>Municipal.</a:t>
            </a:r>
            <a:endParaRPr sz="1200" dirty="0">
              <a:latin typeface="Arial MT"/>
              <a:cs typeface="Arial MT"/>
            </a:endParaRPr>
          </a:p>
        </p:txBody>
      </p:sp>
      <p:sp>
        <p:nvSpPr>
          <p:cNvPr id="25" name="object 25"/>
          <p:cNvSpPr txBox="1"/>
          <p:nvPr/>
        </p:nvSpPr>
        <p:spPr>
          <a:xfrm>
            <a:off x="8392795" y="5460365"/>
            <a:ext cx="2732405" cy="940435"/>
          </a:xfrm>
          <a:prstGeom prst="rect">
            <a:avLst/>
          </a:prstGeom>
        </p:spPr>
        <p:txBody>
          <a:bodyPr vert="horz" wrap="square" lIns="0" tIns="12700" rIns="0" bIns="0" rtlCol="0">
            <a:spAutoFit/>
          </a:bodyPr>
          <a:lstStyle/>
          <a:p>
            <a:pPr marL="12700" marR="5080" algn="just">
              <a:lnSpc>
                <a:spcPct val="100000"/>
              </a:lnSpc>
              <a:spcBef>
                <a:spcPts val="100"/>
              </a:spcBef>
            </a:pPr>
            <a:r>
              <a:rPr sz="1200" spc="-5" dirty="0">
                <a:latin typeface="Arial MT"/>
                <a:cs typeface="Arial MT"/>
              </a:rPr>
              <a:t>Capacitación de forma </a:t>
            </a:r>
            <a:r>
              <a:rPr sz="1200" spc="-10" dirty="0">
                <a:latin typeface="Arial MT"/>
                <a:cs typeface="Arial MT"/>
              </a:rPr>
              <a:t>individual </a:t>
            </a:r>
            <a:r>
              <a:rPr sz="1200" dirty="0">
                <a:latin typeface="Arial MT"/>
                <a:cs typeface="Arial MT"/>
              </a:rPr>
              <a:t>a </a:t>
            </a:r>
            <a:r>
              <a:rPr sz="1200" spc="-5" dirty="0">
                <a:latin typeface="Arial MT"/>
                <a:cs typeface="Arial MT"/>
              </a:rPr>
              <a:t>los </a:t>
            </a:r>
            <a:r>
              <a:rPr sz="1200" dirty="0">
                <a:latin typeface="Arial MT"/>
                <a:cs typeface="Arial MT"/>
              </a:rPr>
              <a:t> </a:t>
            </a:r>
            <a:r>
              <a:rPr sz="1200" spc="-5" dirty="0">
                <a:latin typeface="Arial MT"/>
                <a:cs typeface="Arial MT"/>
              </a:rPr>
              <a:t>funcionarios</a:t>
            </a:r>
            <a:r>
              <a:rPr sz="1200" dirty="0">
                <a:latin typeface="Arial MT"/>
                <a:cs typeface="Arial MT"/>
              </a:rPr>
              <a:t> </a:t>
            </a:r>
            <a:r>
              <a:rPr sz="1200" spc="-5" dirty="0">
                <a:latin typeface="Arial MT"/>
                <a:cs typeface="Arial MT"/>
              </a:rPr>
              <a:t>de</a:t>
            </a:r>
            <a:r>
              <a:rPr sz="1200" dirty="0">
                <a:latin typeface="Arial MT"/>
                <a:cs typeface="Arial MT"/>
              </a:rPr>
              <a:t> </a:t>
            </a:r>
            <a:r>
              <a:rPr sz="1200" spc="-10" dirty="0">
                <a:latin typeface="Arial MT"/>
                <a:cs typeface="Arial MT"/>
              </a:rPr>
              <a:t>la</a:t>
            </a:r>
            <a:r>
              <a:rPr sz="1200" spc="-5" dirty="0">
                <a:latin typeface="Arial MT"/>
                <a:cs typeface="Arial MT"/>
              </a:rPr>
              <a:t> entidad,</a:t>
            </a:r>
            <a:r>
              <a:rPr sz="1200" dirty="0">
                <a:latin typeface="Arial MT"/>
                <a:cs typeface="Arial MT"/>
              </a:rPr>
              <a:t> </a:t>
            </a:r>
            <a:r>
              <a:rPr sz="1200" spc="-5" dirty="0">
                <a:latin typeface="Arial MT"/>
                <a:cs typeface="Arial MT"/>
              </a:rPr>
              <a:t>para</a:t>
            </a:r>
            <a:r>
              <a:rPr sz="1200" dirty="0">
                <a:latin typeface="Arial MT"/>
                <a:cs typeface="Arial MT"/>
              </a:rPr>
              <a:t> </a:t>
            </a:r>
            <a:r>
              <a:rPr sz="1200" spc="5" dirty="0">
                <a:latin typeface="Arial MT"/>
                <a:cs typeface="Arial MT"/>
              </a:rPr>
              <a:t>el </a:t>
            </a:r>
            <a:r>
              <a:rPr sz="1200" spc="-320" dirty="0">
                <a:latin typeface="Arial MT"/>
                <a:cs typeface="Arial MT"/>
              </a:rPr>
              <a:t> </a:t>
            </a:r>
            <a:r>
              <a:rPr sz="1200" spc="-5" dirty="0">
                <a:latin typeface="Arial MT"/>
                <a:cs typeface="Arial MT"/>
              </a:rPr>
              <a:t>fortalecimiento de sus conocimientos </a:t>
            </a:r>
            <a:r>
              <a:rPr sz="1200" dirty="0">
                <a:latin typeface="Arial MT"/>
                <a:cs typeface="Arial MT"/>
              </a:rPr>
              <a:t>y </a:t>
            </a:r>
            <a:r>
              <a:rPr sz="1200" spc="5" dirty="0">
                <a:latin typeface="Arial MT"/>
                <a:cs typeface="Arial MT"/>
              </a:rPr>
              <a:t> </a:t>
            </a:r>
            <a:r>
              <a:rPr sz="1200" spc="-5" dirty="0">
                <a:latin typeface="Arial MT"/>
                <a:cs typeface="Arial MT"/>
              </a:rPr>
              <a:t>en</a:t>
            </a:r>
            <a:r>
              <a:rPr sz="1200" dirty="0">
                <a:latin typeface="Arial MT"/>
                <a:cs typeface="Arial MT"/>
              </a:rPr>
              <a:t> </a:t>
            </a:r>
            <a:r>
              <a:rPr sz="1200" spc="-10" dirty="0">
                <a:latin typeface="Arial MT"/>
                <a:cs typeface="Arial MT"/>
              </a:rPr>
              <a:t>cumplimiento</a:t>
            </a:r>
            <a:r>
              <a:rPr sz="1200" spc="-5" dirty="0">
                <a:latin typeface="Arial MT"/>
                <a:cs typeface="Arial MT"/>
              </a:rPr>
              <a:t> del</a:t>
            </a:r>
            <a:r>
              <a:rPr sz="1200" spc="320" dirty="0">
                <a:latin typeface="Arial MT"/>
                <a:cs typeface="Arial MT"/>
              </a:rPr>
              <a:t> </a:t>
            </a:r>
            <a:r>
              <a:rPr sz="1200" spc="-10" dirty="0">
                <a:latin typeface="Arial MT"/>
                <a:cs typeface="Arial MT"/>
              </a:rPr>
              <a:t>plan</a:t>
            </a:r>
            <a:r>
              <a:rPr sz="1200" spc="315" dirty="0">
                <a:latin typeface="Arial MT"/>
                <a:cs typeface="Arial MT"/>
              </a:rPr>
              <a:t> </a:t>
            </a:r>
            <a:r>
              <a:rPr sz="1200" spc="-10" dirty="0">
                <a:latin typeface="Arial MT"/>
                <a:cs typeface="Arial MT"/>
              </a:rPr>
              <a:t>institucional </a:t>
            </a:r>
            <a:r>
              <a:rPr sz="1200" spc="-5" dirty="0">
                <a:latin typeface="Arial MT"/>
                <a:cs typeface="Arial MT"/>
              </a:rPr>
              <a:t> </a:t>
            </a:r>
            <a:r>
              <a:rPr sz="1200" dirty="0">
                <a:latin typeface="Arial MT"/>
                <a:cs typeface="Arial MT"/>
              </a:rPr>
              <a:t>de</a:t>
            </a:r>
            <a:r>
              <a:rPr sz="1200" spc="-15" dirty="0">
                <a:latin typeface="Arial MT"/>
                <a:cs typeface="Arial MT"/>
              </a:rPr>
              <a:t> </a:t>
            </a:r>
            <a:r>
              <a:rPr sz="1200" spc="-5" dirty="0">
                <a:latin typeface="Arial MT"/>
                <a:cs typeface="Arial MT"/>
              </a:rPr>
              <a:t>capacitaciones.</a:t>
            </a:r>
            <a:endParaRPr sz="1200" dirty="0">
              <a:latin typeface="Arial MT"/>
              <a:cs typeface="Arial MT"/>
            </a:endParaRPr>
          </a:p>
        </p:txBody>
      </p:sp>
      <p:pic>
        <p:nvPicPr>
          <p:cNvPr id="27" name="object 10">
            <a:extLst>
              <a:ext uri="{FF2B5EF4-FFF2-40B4-BE49-F238E27FC236}">
                <a16:creationId xmlns:a16="http://schemas.microsoft.com/office/drawing/2014/main" id="{C3435F10-DEB0-4F02-92CD-F6205EA958DA}"/>
              </a:ext>
            </a:extLst>
          </p:cNvPr>
          <p:cNvPicPr/>
          <p:nvPr/>
        </p:nvPicPr>
        <p:blipFill>
          <a:blip r:embed="rId3" cstate="print"/>
          <a:stretch>
            <a:fillRect/>
          </a:stretch>
        </p:blipFill>
        <p:spPr>
          <a:xfrm>
            <a:off x="11125200" y="5862403"/>
            <a:ext cx="902209" cy="919397"/>
          </a:xfrm>
          <a:prstGeom prst="rect">
            <a:avLst/>
          </a:prstGeom>
        </p:spPr>
      </p:pic>
      <p:pic>
        <p:nvPicPr>
          <p:cNvPr id="28" name="object 4">
            <a:extLst>
              <a:ext uri="{FF2B5EF4-FFF2-40B4-BE49-F238E27FC236}">
                <a16:creationId xmlns:a16="http://schemas.microsoft.com/office/drawing/2014/main" id="{DC09867A-DA02-4720-8CCB-19FAD78644F2}"/>
              </a:ext>
            </a:extLst>
          </p:cNvPr>
          <p:cNvPicPr/>
          <p:nvPr/>
        </p:nvPicPr>
        <p:blipFill>
          <a:blip r:embed="rId4" cstate="print"/>
          <a:stretch>
            <a:fillRect/>
          </a:stretch>
        </p:blipFill>
        <p:spPr>
          <a:xfrm>
            <a:off x="228600" y="5594603"/>
            <a:ext cx="488618" cy="806197"/>
          </a:xfrm>
          <a:prstGeom prst="rect">
            <a:avLst/>
          </a:prstGeom>
        </p:spPr>
      </p:pic>
      <p:sp>
        <p:nvSpPr>
          <p:cNvPr id="29" name="object 5">
            <a:extLst>
              <a:ext uri="{FF2B5EF4-FFF2-40B4-BE49-F238E27FC236}">
                <a16:creationId xmlns:a16="http://schemas.microsoft.com/office/drawing/2014/main" id="{CA2B9C4C-1758-4485-96E9-74802D3B108A}"/>
              </a:ext>
            </a:extLst>
          </p:cNvPr>
          <p:cNvSpPr txBox="1"/>
          <p:nvPr/>
        </p:nvSpPr>
        <p:spPr>
          <a:xfrm>
            <a:off x="265277" y="6417265"/>
            <a:ext cx="496723" cy="135935"/>
          </a:xfrm>
          <a:prstGeom prst="rect">
            <a:avLst/>
          </a:prstGeom>
        </p:spPr>
        <p:txBody>
          <a:bodyPr vert="horz" wrap="square" lIns="0" tIns="12700" rIns="0" bIns="0" rtlCol="0">
            <a:spAutoFit/>
          </a:bodyPr>
          <a:lstStyle/>
          <a:p>
            <a:pPr marL="12700">
              <a:lnSpc>
                <a:spcPct val="100000"/>
              </a:lnSpc>
              <a:spcBef>
                <a:spcPts val="100"/>
              </a:spcBef>
            </a:pPr>
            <a:r>
              <a:rPr sz="800" spc="-95" dirty="0">
                <a:latin typeface="Arial MT"/>
                <a:cs typeface="Arial MT"/>
              </a:rPr>
              <a:t>S</a:t>
            </a:r>
            <a:r>
              <a:rPr sz="800" spc="-105" dirty="0">
                <a:latin typeface="Arial MT"/>
                <a:cs typeface="Arial MT"/>
              </a:rPr>
              <a:t>C</a:t>
            </a:r>
            <a:r>
              <a:rPr sz="800" spc="-55" dirty="0">
                <a:latin typeface="Arial MT"/>
                <a:cs typeface="Arial MT"/>
              </a:rPr>
              <a:t> </a:t>
            </a:r>
            <a:r>
              <a:rPr sz="800" spc="-80" dirty="0">
                <a:latin typeface="Arial MT"/>
                <a:cs typeface="Arial MT"/>
              </a:rPr>
              <a:t>410</a:t>
            </a:r>
            <a:r>
              <a:rPr sz="800" spc="-75" dirty="0">
                <a:latin typeface="Arial MT"/>
                <a:cs typeface="Arial MT"/>
              </a:rPr>
              <a:t>0</a:t>
            </a:r>
            <a:r>
              <a:rPr sz="800" spc="-55" dirty="0">
                <a:latin typeface="Arial MT"/>
                <a:cs typeface="Arial MT"/>
              </a:rPr>
              <a:t>-</a:t>
            </a:r>
            <a:r>
              <a:rPr sz="800" spc="-80" dirty="0">
                <a:latin typeface="Arial MT"/>
                <a:cs typeface="Arial MT"/>
              </a:rPr>
              <a:t>1</a:t>
            </a:r>
            <a:endParaRPr sz="800" dirty="0">
              <a:latin typeface="Arial MT"/>
              <a:cs typeface="Arial MT"/>
            </a:endParaRPr>
          </a:p>
        </p:txBody>
      </p:sp>
      <p:pic>
        <p:nvPicPr>
          <p:cNvPr id="31" name="Imagen 30">
            <a:extLst>
              <a:ext uri="{FF2B5EF4-FFF2-40B4-BE49-F238E27FC236}">
                <a16:creationId xmlns:a16="http://schemas.microsoft.com/office/drawing/2014/main" id="{258421BE-B981-4231-A1F8-84454EE7DA3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14475" y="3131755"/>
            <a:ext cx="2499995" cy="2136955"/>
          </a:xfrm>
          <a:prstGeom prst="rect">
            <a:avLst/>
          </a:prstGeom>
        </p:spPr>
      </p:pic>
      <p:pic>
        <p:nvPicPr>
          <p:cNvPr id="32" name="Imagen 31">
            <a:extLst>
              <a:ext uri="{FF2B5EF4-FFF2-40B4-BE49-F238E27FC236}">
                <a16:creationId xmlns:a16="http://schemas.microsoft.com/office/drawing/2014/main" id="{134FC418-45EC-4F0B-92D6-7CA9ECC53626}"/>
              </a:ext>
            </a:extLst>
          </p:cNvPr>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797595" y="3159480"/>
            <a:ext cx="2869258" cy="2109230"/>
          </a:xfrm>
          <a:prstGeom prst="rect">
            <a:avLst/>
          </a:prstGeom>
          <a:noFill/>
          <a:ln>
            <a:noFill/>
          </a:ln>
        </p:spPr>
      </p:pic>
      <p:pic>
        <p:nvPicPr>
          <p:cNvPr id="34" name="Imagen 33">
            <a:extLst>
              <a:ext uri="{FF2B5EF4-FFF2-40B4-BE49-F238E27FC236}">
                <a16:creationId xmlns:a16="http://schemas.microsoft.com/office/drawing/2014/main" id="{72CE1612-C284-49C0-9BF4-734D133AFAD4}"/>
              </a:ext>
            </a:extLst>
          </p:cNvPr>
          <p:cNvPicPr>
            <a:picLocks noChangeAspect="1"/>
          </p:cNvPicPr>
          <p:nvPr/>
        </p:nvPicPr>
        <p:blipFill>
          <a:blip r:embed="rId7"/>
          <a:stretch>
            <a:fillRect/>
          </a:stretch>
        </p:blipFill>
        <p:spPr>
          <a:xfrm>
            <a:off x="8602721" y="3164138"/>
            <a:ext cx="2312551" cy="2104572"/>
          </a:xfrm>
          <a:prstGeom prst="rect">
            <a:avLst/>
          </a:prstGeom>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object 3"/>
          <p:cNvPicPr/>
          <p:nvPr/>
        </p:nvPicPr>
        <p:blipFill>
          <a:blip r:embed="rId2" cstate="print"/>
          <a:stretch>
            <a:fillRect/>
          </a:stretch>
        </p:blipFill>
        <p:spPr>
          <a:xfrm>
            <a:off x="0" y="0"/>
            <a:ext cx="963166" cy="6857996"/>
          </a:xfrm>
          <a:prstGeom prst="rect">
            <a:avLst/>
          </a:prstGeom>
        </p:spPr>
      </p:pic>
      <p:sp>
        <p:nvSpPr>
          <p:cNvPr id="4" name="object 4"/>
          <p:cNvSpPr txBox="1">
            <a:spLocks noGrp="1"/>
          </p:cNvSpPr>
          <p:nvPr>
            <p:ph type="title"/>
          </p:nvPr>
        </p:nvSpPr>
        <p:spPr>
          <a:xfrm>
            <a:off x="571245" y="716026"/>
            <a:ext cx="9444990" cy="998855"/>
          </a:xfrm>
          <a:prstGeom prst="rect">
            <a:avLst/>
          </a:prstGeom>
          <a:solidFill>
            <a:srgbClr val="FDEA2A"/>
          </a:solidFill>
        </p:spPr>
        <p:txBody>
          <a:bodyPr vert="horz" wrap="square" lIns="0" tIns="316230" rIns="0" bIns="0" rtlCol="0">
            <a:spAutoFit/>
          </a:bodyPr>
          <a:lstStyle/>
          <a:p>
            <a:pPr marL="519430">
              <a:lnSpc>
                <a:spcPct val="100000"/>
              </a:lnSpc>
              <a:spcBef>
                <a:spcPts val="2490"/>
              </a:spcBef>
            </a:pPr>
            <a:r>
              <a:rPr sz="2400" b="1" spc="-80" dirty="0">
                <a:latin typeface="Tahoma"/>
                <a:cs typeface="Tahoma"/>
              </a:rPr>
              <a:t>PL</a:t>
            </a:r>
            <a:r>
              <a:rPr sz="2400" b="1" spc="-145" dirty="0">
                <a:latin typeface="Tahoma"/>
                <a:cs typeface="Tahoma"/>
              </a:rPr>
              <a:t>AN</a:t>
            </a:r>
            <a:r>
              <a:rPr sz="2400" b="1" spc="-204" dirty="0">
                <a:latin typeface="Tahoma"/>
                <a:cs typeface="Tahoma"/>
              </a:rPr>
              <a:t> </a:t>
            </a:r>
            <a:r>
              <a:rPr sz="2400" b="1" spc="-310" dirty="0">
                <a:latin typeface="Tahoma"/>
                <a:cs typeface="Tahoma"/>
              </a:rPr>
              <a:t>INST</a:t>
            </a:r>
            <a:r>
              <a:rPr sz="2400" b="1" spc="-235" dirty="0">
                <a:latin typeface="Tahoma"/>
                <a:cs typeface="Tahoma"/>
              </a:rPr>
              <a:t>I</a:t>
            </a:r>
            <a:r>
              <a:rPr sz="2400" b="1" spc="-210" dirty="0">
                <a:latin typeface="Tahoma"/>
                <a:cs typeface="Tahoma"/>
              </a:rPr>
              <a:t>TUCIONAL</a:t>
            </a:r>
            <a:r>
              <a:rPr sz="2400" b="1" spc="-260" dirty="0">
                <a:latin typeface="Tahoma"/>
                <a:cs typeface="Tahoma"/>
              </a:rPr>
              <a:t> </a:t>
            </a:r>
            <a:r>
              <a:rPr sz="2400" b="1" spc="-204" dirty="0">
                <a:latin typeface="Tahoma"/>
                <a:cs typeface="Tahoma"/>
              </a:rPr>
              <a:t>DE</a:t>
            </a:r>
            <a:r>
              <a:rPr sz="2400" b="1" spc="-235" dirty="0">
                <a:latin typeface="Tahoma"/>
                <a:cs typeface="Tahoma"/>
              </a:rPr>
              <a:t> </a:t>
            </a:r>
            <a:r>
              <a:rPr sz="2400" b="1" spc="-145" dirty="0">
                <a:latin typeface="Tahoma"/>
                <a:cs typeface="Tahoma"/>
              </a:rPr>
              <a:t>CAPACITAC</a:t>
            </a:r>
            <a:r>
              <a:rPr sz="2400" b="1" spc="-380" dirty="0">
                <a:latin typeface="Tahoma"/>
                <a:cs typeface="Tahoma"/>
              </a:rPr>
              <a:t>IÓN</a:t>
            </a:r>
            <a:endParaRPr sz="2400">
              <a:latin typeface="Tahoma"/>
              <a:cs typeface="Tahoma"/>
            </a:endParaRPr>
          </a:p>
        </p:txBody>
      </p:sp>
      <p:sp>
        <p:nvSpPr>
          <p:cNvPr id="14" name="object 14"/>
          <p:cNvSpPr txBox="1"/>
          <p:nvPr/>
        </p:nvSpPr>
        <p:spPr>
          <a:xfrm>
            <a:off x="1221675" y="2371101"/>
            <a:ext cx="3215005" cy="756920"/>
          </a:xfrm>
          <a:prstGeom prst="rect">
            <a:avLst/>
          </a:prstGeom>
        </p:spPr>
        <p:txBody>
          <a:bodyPr vert="horz" wrap="square" lIns="0" tIns="12065" rIns="0" bIns="0" rtlCol="0">
            <a:spAutoFit/>
          </a:bodyPr>
          <a:lstStyle/>
          <a:p>
            <a:pPr marL="12700" marR="5080" indent="-2540" algn="ctr">
              <a:lnSpc>
                <a:spcPct val="100000"/>
              </a:lnSpc>
              <a:spcBef>
                <a:spcPts val="95"/>
              </a:spcBef>
            </a:pPr>
            <a:r>
              <a:rPr sz="1600" b="1" spc="-35" dirty="0">
                <a:latin typeface="Arial"/>
                <a:cs typeface="Arial"/>
              </a:rPr>
              <a:t>CAPACITACIÓN</a:t>
            </a:r>
            <a:r>
              <a:rPr sz="1600" b="1" spc="50" dirty="0">
                <a:latin typeface="Arial"/>
                <a:cs typeface="Arial"/>
              </a:rPr>
              <a:t> </a:t>
            </a:r>
            <a:r>
              <a:rPr sz="1600" b="1" spc="-5" dirty="0">
                <a:latin typeface="Arial"/>
                <a:cs typeface="Arial"/>
              </a:rPr>
              <a:t>DEL</a:t>
            </a:r>
            <a:r>
              <a:rPr sz="1600" b="1" spc="-35" dirty="0">
                <a:latin typeface="Arial"/>
                <a:cs typeface="Arial"/>
              </a:rPr>
              <a:t> </a:t>
            </a:r>
            <a:r>
              <a:rPr sz="1600" b="1" spc="-15" dirty="0">
                <a:latin typeface="Arial"/>
                <a:cs typeface="Arial"/>
              </a:rPr>
              <a:t>PLAN</a:t>
            </a:r>
            <a:r>
              <a:rPr sz="1600" b="1" spc="35" dirty="0">
                <a:latin typeface="Arial"/>
                <a:cs typeface="Arial"/>
              </a:rPr>
              <a:t> </a:t>
            </a:r>
            <a:r>
              <a:rPr sz="1600" b="1" spc="-10" dirty="0">
                <a:latin typeface="Arial"/>
                <a:cs typeface="Arial"/>
              </a:rPr>
              <a:t>DE </a:t>
            </a:r>
            <a:r>
              <a:rPr sz="1600" b="1" spc="-5" dirty="0">
                <a:latin typeface="Arial"/>
                <a:cs typeface="Arial"/>
              </a:rPr>
              <a:t> </a:t>
            </a:r>
            <a:r>
              <a:rPr sz="1600" b="1" spc="-10" dirty="0">
                <a:latin typeface="Arial"/>
                <a:cs typeface="Arial"/>
              </a:rPr>
              <a:t>VIGILANCIA</a:t>
            </a:r>
            <a:r>
              <a:rPr sz="1600" b="1" spc="-55" dirty="0">
                <a:latin typeface="Arial"/>
                <a:cs typeface="Arial"/>
              </a:rPr>
              <a:t> </a:t>
            </a:r>
            <a:r>
              <a:rPr sz="1600" b="1" spc="-5" dirty="0">
                <a:latin typeface="Arial"/>
                <a:cs typeface="Arial"/>
              </a:rPr>
              <a:t>Y</a:t>
            </a:r>
            <a:r>
              <a:rPr sz="1600" b="1" spc="-35" dirty="0">
                <a:latin typeface="Arial"/>
                <a:cs typeface="Arial"/>
              </a:rPr>
              <a:t> </a:t>
            </a:r>
            <a:r>
              <a:rPr sz="1600" b="1" spc="-10" dirty="0">
                <a:latin typeface="Arial"/>
                <a:cs typeface="Arial"/>
              </a:rPr>
              <a:t>CONTROL</a:t>
            </a:r>
            <a:r>
              <a:rPr sz="1600" b="1" spc="-20" dirty="0">
                <a:latin typeface="Arial"/>
                <a:cs typeface="Arial"/>
              </a:rPr>
              <a:t> </a:t>
            </a:r>
            <a:r>
              <a:rPr sz="1600" b="1" spc="-15" dirty="0">
                <a:latin typeface="Arial"/>
                <a:cs typeface="Arial"/>
              </a:rPr>
              <a:t>FISCAL </a:t>
            </a:r>
            <a:r>
              <a:rPr sz="1600" b="1" spc="-430" dirty="0">
                <a:latin typeface="Arial"/>
                <a:cs typeface="Arial"/>
              </a:rPr>
              <a:t> </a:t>
            </a:r>
            <a:r>
              <a:rPr sz="1600" b="1" spc="-15" dirty="0">
                <a:latin typeface="Arial"/>
                <a:cs typeface="Arial"/>
              </a:rPr>
              <a:t>TERRITORIAL</a:t>
            </a:r>
            <a:endParaRPr sz="1600" dirty="0">
              <a:latin typeface="Arial"/>
              <a:cs typeface="Arial"/>
            </a:endParaRPr>
          </a:p>
        </p:txBody>
      </p:sp>
      <p:sp>
        <p:nvSpPr>
          <p:cNvPr id="16" name="object 16"/>
          <p:cNvSpPr txBox="1"/>
          <p:nvPr/>
        </p:nvSpPr>
        <p:spPr>
          <a:xfrm>
            <a:off x="4765893" y="2177732"/>
            <a:ext cx="3095625" cy="1039900"/>
          </a:xfrm>
          <a:prstGeom prst="rect">
            <a:avLst/>
          </a:prstGeom>
        </p:spPr>
        <p:txBody>
          <a:bodyPr vert="horz" wrap="square" lIns="0" tIns="23495" rIns="0" bIns="0" rtlCol="0">
            <a:spAutoFit/>
          </a:bodyPr>
          <a:lstStyle/>
          <a:p>
            <a:pPr marL="12700" marR="5080" indent="89535" algn="ctr">
              <a:lnSpc>
                <a:spcPct val="104500"/>
              </a:lnSpc>
              <a:spcBef>
                <a:spcPts val="185"/>
              </a:spcBef>
            </a:pPr>
            <a:r>
              <a:rPr sz="1600" b="1" spc="-30" dirty="0">
                <a:latin typeface="Arial"/>
                <a:cs typeface="Arial"/>
              </a:rPr>
              <a:t>CAPACITACIÓN</a:t>
            </a:r>
            <a:r>
              <a:rPr sz="1600" b="1" spc="60" dirty="0">
                <a:latin typeface="Arial"/>
                <a:cs typeface="Arial"/>
              </a:rPr>
              <a:t> </a:t>
            </a:r>
            <a:r>
              <a:rPr sz="1600" b="1" spc="-5" dirty="0">
                <a:latin typeface="Arial"/>
                <a:cs typeface="Arial"/>
              </a:rPr>
              <a:t>SOBRE </a:t>
            </a:r>
            <a:r>
              <a:rPr sz="1600" b="1" dirty="0">
                <a:latin typeface="Arial"/>
                <a:cs typeface="Arial"/>
              </a:rPr>
              <a:t> </a:t>
            </a:r>
            <a:r>
              <a:rPr lang="es-CO" sz="1600" b="1" spc="-5" dirty="0">
                <a:latin typeface="Arial"/>
                <a:cs typeface="Arial"/>
              </a:rPr>
              <a:t>CONTROL SOCIAL A LA GESTIÓN PUBLICA CON APOYO DE LA ESAP</a:t>
            </a:r>
            <a:endParaRPr sz="1600" dirty="0">
              <a:latin typeface="Arial"/>
              <a:cs typeface="Arial"/>
            </a:endParaRPr>
          </a:p>
        </p:txBody>
      </p:sp>
      <p:sp>
        <p:nvSpPr>
          <p:cNvPr id="18" name="object 18"/>
          <p:cNvSpPr txBox="1"/>
          <p:nvPr/>
        </p:nvSpPr>
        <p:spPr>
          <a:xfrm>
            <a:off x="8106911" y="2177732"/>
            <a:ext cx="3501390" cy="1243930"/>
          </a:xfrm>
          <a:prstGeom prst="rect">
            <a:avLst/>
          </a:prstGeom>
        </p:spPr>
        <p:txBody>
          <a:bodyPr vert="horz" wrap="square" lIns="0" tIns="12700" rIns="0" bIns="0" rtlCol="0">
            <a:spAutoFit/>
          </a:bodyPr>
          <a:lstStyle/>
          <a:p>
            <a:pPr marL="12700" marR="5080" indent="-1905" algn="ctr">
              <a:lnSpc>
                <a:spcPct val="100000"/>
              </a:lnSpc>
              <a:spcBef>
                <a:spcPts val="100"/>
              </a:spcBef>
            </a:pPr>
            <a:r>
              <a:rPr sz="1600" b="1" spc="-10" dirty="0">
                <a:latin typeface="Arial"/>
                <a:cs typeface="Arial"/>
              </a:rPr>
              <a:t>SEMINARIO</a:t>
            </a:r>
            <a:r>
              <a:rPr sz="1600" b="1" spc="45" dirty="0">
                <a:latin typeface="Arial"/>
                <a:cs typeface="Arial"/>
              </a:rPr>
              <a:t> </a:t>
            </a:r>
            <a:r>
              <a:rPr lang="es-CO" sz="1600" b="1" spc="-5" dirty="0">
                <a:latin typeface="Arial"/>
                <a:cs typeface="Arial"/>
              </a:rPr>
              <a:t>TALLER SOBRE INCIDENCIAS DEL ANÁLISIS DEL SECTOR EN EL CONTROL FISCALY TRANSICIÓN DE LA GESTIÓN CONTRACTUAL</a:t>
            </a:r>
            <a:endParaRPr sz="1600" dirty="0">
              <a:latin typeface="Arial"/>
              <a:cs typeface="Arial"/>
            </a:endParaRPr>
          </a:p>
        </p:txBody>
      </p:sp>
      <p:pic>
        <p:nvPicPr>
          <p:cNvPr id="21" name="object 10">
            <a:extLst>
              <a:ext uri="{FF2B5EF4-FFF2-40B4-BE49-F238E27FC236}">
                <a16:creationId xmlns:a16="http://schemas.microsoft.com/office/drawing/2014/main" id="{61609E13-CB8B-4698-AE1F-7303D678D26E}"/>
              </a:ext>
            </a:extLst>
          </p:cNvPr>
          <p:cNvPicPr/>
          <p:nvPr/>
        </p:nvPicPr>
        <p:blipFill>
          <a:blip r:embed="rId3" cstate="print"/>
          <a:stretch>
            <a:fillRect/>
          </a:stretch>
        </p:blipFill>
        <p:spPr>
          <a:xfrm>
            <a:off x="11241016" y="5799377"/>
            <a:ext cx="902209" cy="919397"/>
          </a:xfrm>
          <a:prstGeom prst="rect">
            <a:avLst/>
          </a:prstGeom>
        </p:spPr>
      </p:pic>
      <p:pic>
        <p:nvPicPr>
          <p:cNvPr id="22" name="object 4">
            <a:extLst>
              <a:ext uri="{FF2B5EF4-FFF2-40B4-BE49-F238E27FC236}">
                <a16:creationId xmlns:a16="http://schemas.microsoft.com/office/drawing/2014/main" id="{A1085C21-62FB-4C3B-A310-625F101D0BBB}"/>
              </a:ext>
            </a:extLst>
          </p:cNvPr>
          <p:cNvPicPr/>
          <p:nvPr/>
        </p:nvPicPr>
        <p:blipFill>
          <a:blip r:embed="rId4" cstate="print"/>
          <a:stretch>
            <a:fillRect/>
          </a:stretch>
        </p:blipFill>
        <p:spPr>
          <a:xfrm>
            <a:off x="228600" y="5594603"/>
            <a:ext cx="488618" cy="806197"/>
          </a:xfrm>
          <a:prstGeom prst="rect">
            <a:avLst/>
          </a:prstGeom>
        </p:spPr>
      </p:pic>
      <p:sp>
        <p:nvSpPr>
          <p:cNvPr id="23" name="object 5">
            <a:extLst>
              <a:ext uri="{FF2B5EF4-FFF2-40B4-BE49-F238E27FC236}">
                <a16:creationId xmlns:a16="http://schemas.microsoft.com/office/drawing/2014/main" id="{23A9FB63-5E2A-4CE4-BEEB-75431DA5BC4C}"/>
              </a:ext>
            </a:extLst>
          </p:cNvPr>
          <p:cNvSpPr txBox="1"/>
          <p:nvPr/>
        </p:nvSpPr>
        <p:spPr>
          <a:xfrm>
            <a:off x="265277" y="6417265"/>
            <a:ext cx="496723" cy="135935"/>
          </a:xfrm>
          <a:prstGeom prst="rect">
            <a:avLst/>
          </a:prstGeom>
        </p:spPr>
        <p:txBody>
          <a:bodyPr vert="horz" wrap="square" lIns="0" tIns="12700" rIns="0" bIns="0" rtlCol="0">
            <a:spAutoFit/>
          </a:bodyPr>
          <a:lstStyle/>
          <a:p>
            <a:pPr marL="12700">
              <a:lnSpc>
                <a:spcPct val="100000"/>
              </a:lnSpc>
              <a:spcBef>
                <a:spcPts val="100"/>
              </a:spcBef>
            </a:pPr>
            <a:r>
              <a:rPr sz="800" spc="-95" dirty="0">
                <a:latin typeface="Arial MT"/>
                <a:cs typeface="Arial MT"/>
              </a:rPr>
              <a:t>S</a:t>
            </a:r>
            <a:r>
              <a:rPr sz="800" spc="-105" dirty="0">
                <a:latin typeface="Arial MT"/>
                <a:cs typeface="Arial MT"/>
              </a:rPr>
              <a:t>C</a:t>
            </a:r>
            <a:r>
              <a:rPr sz="800" spc="-55" dirty="0">
                <a:latin typeface="Arial MT"/>
                <a:cs typeface="Arial MT"/>
              </a:rPr>
              <a:t> </a:t>
            </a:r>
            <a:r>
              <a:rPr sz="800" spc="-80" dirty="0">
                <a:latin typeface="Arial MT"/>
                <a:cs typeface="Arial MT"/>
              </a:rPr>
              <a:t>410</a:t>
            </a:r>
            <a:r>
              <a:rPr sz="800" spc="-75" dirty="0">
                <a:latin typeface="Arial MT"/>
                <a:cs typeface="Arial MT"/>
              </a:rPr>
              <a:t>0</a:t>
            </a:r>
            <a:r>
              <a:rPr sz="800" spc="-55" dirty="0">
                <a:latin typeface="Arial MT"/>
                <a:cs typeface="Arial MT"/>
              </a:rPr>
              <a:t>-</a:t>
            </a:r>
            <a:r>
              <a:rPr sz="800" spc="-80" dirty="0">
                <a:latin typeface="Arial MT"/>
                <a:cs typeface="Arial MT"/>
              </a:rPr>
              <a:t>1</a:t>
            </a:r>
            <a:endParaRPr sz="800" dirty="0">
              <a:latin typeface="Arial MT"/>
              <a:cs typeface="Arial MT"/>
            </a:endParaRPr>
          </a:p>
        </p:txBody>
      </p:sp>
      <p:pic>
        <p:nvPicPr>
          <p:cNvPr id="1026" name="Picture 2" descr="Reinducción de los funcionarios de la Contraloría Municipal de Barrancabermeja">
            <a:extLst>
              <a:ext uri="{FF2B5EF4-FFF2-40B4-BE49-F238E27FC236}">
                <a16:creationId xmlns:a16="http://schemas.microsoft.com/office/drawing/2014/main" id="{AC24B97B-6F53-4D11-A24F-8B461780C44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79180" y="3685435"/>
            <a:ext cx="2857500" cy="2333625"/>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Rotundo éxito de la capacitación en Control Social">
            <a:extLst>
              <a:ext uri="{FF2B5EF4-FFF2-40B4-BE49-F238E27FC236}">
                <a16:creationId xmlns:a16="http://schemas.microsoft.com/office/drawing/2014/main" id="{E306EAD6-D167-48C8-88BD-C7E633637D1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52694" y="3685435"/>
            <a:ext cx="2857500" cy="2333625"/>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2" descr="Éxito en el Seminario Taller sobre Incidencias del Análisis del Sector en el Control Fiscal y Transición de la Gestión Contractual"/>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428856" y="3650221"/>
            <a:ext cx="2857500" cy="234748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bject 4">
            <a:extLst>
              <a:ext uri="{FF2B5EF4-FFF2-40B4-BE49-F238E27FC236}">
                <a16:creationId xmlns:a16="http://schemas.microsoft.com/office/drawing/2014/main" id="{F570BE24-6866-4388-8DA2-78C40596764D}"/>
              </a:ext>
            </a:extLst>
          </p:cNvPr>
          <p:cNvPicPr/>
          <p:nvPr/>
        </p:nvPicPr>
        <p:blipFill>
          <a:blip r:embed="rId2" cstate="print"/>
          <a:stretch>
            <a:fillRect/>
          </a:stretch>
        </p:blipFill>
        <p:spPr>
          <a:xfrm>
            <a:off x="264603" y="5459304"/>
            <a:ext cx="488618" cy="806197"/>
          </a:xfrm>
          <a:prstGeom prst="rect">
            <a:avLst/>
          </a:prstGeom>
        </p:spPr>
      </p:pic>
      <p:sp>
        <p:nvSpPr>
          <p:cNvPr id="5" name="object 5">
            <a:extLst>
              <a:ext uri="{FF2B5EF4-FFF2-40B4-BE49-F238E27FC236}">
                <a16:creationId xmlns:a16="http://schemas.microsoft.com/office/drawing/2014/main" id="{B9E1B335-AB61-4491-9174-53BE6F91294D}"/>
              </a:ext>
            </a:extLst>
          </p:cNvPr>
          <p:cNvSpPr txBox="1"/>
          <p:nvPr/>
        </p:nvSpPr>
        <p:spPr>
          <a:xfrm>
            <a:off x="265277" y="6417265"/>
            <a:ext cx="496723" cy="135935"/>
          </a:xfrm>
          <a:prstGeom prst="rect">
            <a:avLst/>
          </a:prstGeom>
        </p:spPr>
        <p:txBody>
          <a:bodyPr vert="horz" wrap="square" lIns="0" tIns="12700" rIns="0" bIns="0" rtlCol="0">
            <a:spAutoFit/>
          </a:bodyPr>
          <a:lstStyle/>
          <a:p>
            <a:pPr marL="12700">
              <a:lnSpc>
                <a:spcPct val="100000"/>
              </a:lnSpc>
              <a:spcBef>
                <a:spcPts val="100"/>
              </a:spcBef>
            </a:pPr>
            <a:r>
              <a:rPr sz="800" spc="-95" dirty="0">
                <a:latin typeface="Arial MT"/>
                <a:cs typeface="Arial MT"/>
              </a:rPr>
              <a:t>S</a:t>
            </a:r>
            <a:r>
              <a:rPr sz="800" spc="-105" dirty="0">
                <a:latin typeface="Arial MT"/>
                <a:cs typeface="Arial MT"/>
              </a:rPr>
              <a:t>C</a:t>
            </a:r>
            <a:r>
              <a:rPr sz="800" spc="-55" dirty="0">
                <a:latin typeface="Arial MT"/>
                <a:cs typeface="Arial MT"/>
              </a:rPr>
              <a:t> </a:t>
            </a:r>
            <a:r>
              <a:rPr sz="800" spc="-80" dirty="0">
                <a:latin typeface="Arial MT"/>
                <a:cs typeface="Arial MT"/>
              </a:rPr>
              <a:t>410</a:t>
            </a:r>
            <a:r>
              <a:rPr sz="800" spc="-75" dirty="0">
                <a:latin typeface="Arial MT"/>
                <a:cs typeface="Arial MT"/>
              </a:rPr>
              <a:t>0</a:t>
            </a:r>
            <a:r>
              <a:rPr sz="800" spc="-55" dirty="0">
                <a:latin typeface="Arial MT"/>
                <a:cs typeface="Arial MT"/>
              </a:rPr>
              <a:t>-</a:t>
            </a:r>
            <a:r>
              <a:rPr sz="800" spc="-80" dirty="0">
                <a:latin typeface="Arial MT"/>
                <a:cs typeface="Arial MT"/>
              </a:rPr>
              <a:t>1</a:t>
            </a:r>
            <a:endParaRPr sz="800" dirty="0">
              <a:latin typeface="Arial MT"/>
              <a:cs typeface="Arial MT"/>
            </a:endParaRPr>
          </a:p>
        </p:txBody>
      </p:sp>
      <p:pic>
        <p:nvPicPr>
          <p:cNvPr id="6" name="object 10">
            <a:extLst>
              <a:ext uri="{FF2B5EF4-FFF2-40B4-BE49-F238E27FC236}">
                <a16:creationId xmlns:a16="http://schemas.microsoft.com/office/drawing/2014/main" id="{7BE96A97-D91A-47E9-B2F2-14EA38D05671}"/>
              </a:ext>
            </a:extLst>
          </p:cNvPr>
          <p:cNvPicPr/>
          <p:nvPr/>
        </p:nvPicPr>
        <p:blipFill>
          <a:blip r:embed="rId3" cstate="print"/>
          <a:stretch>
            <a:fillRect/>
          </a:stretch>
        </p:blipFill>
        <p:spPr>
          <a:xfrm>
            <a:off x="11034039" y="5805802"/>
            <a:ext cx="902209" cy="919397"/>
          </a:xfrm>
          <a:prstGeom prst="rect">
            <a:avLst/>
          </a:prstGeom>
        </p:spPr>
      </p:pic>
      <p:sp>
        <p:nvSpPr>
          <p:cNvPr id="7" name="object 5">
            <a:extLst>
              <a:ext uri="{FF2B5EF4-FFF2-40B4-BE49-F238E27FC236}">
                <a16:creationId xmlns:a16="http://schemas.microsoft.com/office/drawing/2014/main" id="{54B5CE2A-8034-4824-9802-7071D411332B}"/>
              </a:ext>
            </a:extLst>
          </p:cNvPr>
          <p:cNvSpPr txBox="1">
            <a:spLocks noGrp="1"/>
          </p:cNvSpPr>
          <p:nvPr>
            <p:ph type="title"/>
          </p:nvPr>
        </p:nvSpPr>
        <p:spPr>
          <a:xfrm>
            <a:off x="571245" y="716026"/>
            <a:ext cx="9444990" cy="998855"/>
          </a:xfrm>
          <a:prstGeom prst="rect">
            <a:avLst/>
          </a:prstGeom>
          <a:solidFill>
            <a:srgbClr val="FDEA2A"/>
          </a:solidFill>
        </p:spPr>
        <p:txBody>
          <a:bodyPr vert="horz" wrap="square" lIns="0" tIns="316230" rIns="0" bIns="0" rtlCol="0">
            <a:spAutoFit/>
          </a:bodyPr>
          <a:lstStyle/>
          <a:p>
            <a:pPr marL="519430">
              <a:lnSpc>
                <a:spcPct val="100000"/>
              </a:lnSpc>
              <a:spcBef>
                <a:spcPts val="2490"/>
              </a:spcBef>
            </a:pPr>
            <a:r>
              <a:rPr sz="2400" b="1" spc="-80" dirty="0">
                <a:latin typeface="Tahoma"/>
                <a:cs typeface="Tahoma"/>
              </a:rPr>
              <a:t>PL</a:t>
            </a:r>
            <a:r>
              <a:rPr sz="2400" b="1" spc="-145" dirty="0">
                <a:latin typeface="Tahoma"/>
                <a:cs typeface="Tahoma"/>
              </a:rPr>
              <a:t>AN</a:t>
            </a:r>
            <a:r>
              <a:rPr sz="2400" b="1" spc="-204" dirty="0">
                <a:latin typeface="Tahoma"/>
                <a:cs typeface="Tahoma"/>
              </a:rPr>
              <a:t> DE</a:t>
            </a:r>
            <a:r>
              <a:rPr sz="2400" b="1" spc="-235" dirty="0">
                <a:latin typeface="Tahoma"/>
                <a:cs typeface="Tahoma"/>
              </a:rPr>
              <a:t> </a:t>
            </a:r>
            <a:r>
              <a:rPr sz="2400" b="1" spc="-254" dirty="0">
                <a:latin typeface="Tahoma"/>
                <a:cs typeface="Tahoma"/>
              </a:rPr>
              <a:t>BIE</a:t>
            </a:r>
            <a:r>
              <a:rPr sz="2400" b="1" spc="-135" dirty="0">
                <a:latin typeface="Tahoma"/>
                <a:cs typeface="Tahoma"/>
              </a:rPr>
              <a:t>NESTAR</a:t>
            </a:r>
            <a:r>
              <a:rPr sz="2400" b="1" spc="-245" dirty="0">
                <a:latin typeface="Tahoma"/>
                <a:cs typeface="Tahoma"/>
              </a:rPr>
              <a:t> </a:t>
            </a:r>
            <a:r>
              <a:rPr sz="2400" b="1" spc="-285" dirty="0">
                <a:latin typeface="Tahoma"/>
                <a:cs typeface="Tahoma"/>
              </a:rPr>
              <a:t>SOCI</a:t>
            </a:r>
            <a:r>
              <a:rPr sz="2400" b="1" spc="-20" dirty="0">
                <a:latin typeface="Tahoma"/>
                <a:cs typeface="Tahoma"/>
              </a:rPr>
              <a:t>AL</a:t>
            </a:r>
            <a:r>
              <a:rPr sz="2400" b="1" spc="-245" dirty="0">
                <a:latin typeface="Tahoma"/>
                <a:cs typeface="Tahoma"/>
              </a:rPr>
              <a:t> </a:t>
            </a:r>
            <a:r>
              <a:rPr sz="2400" b="1" spc="-75" dirty="0">
                <a:latin typeface="Tahoma"/>
                <a:cs typeface="Tahoma"/>
              </a:rPr>
              <a:t>E</a:t>
            </a:r>
            <a:r>
              <a:rPr sz="2400" b="1" spc="-235" dirty="0">
                <a:latin typeface="Tahoma"/>
                <a:cs typeface="Tahoma"/>
              </a:rPr>
              <a:t> </a:t>
            </a:r>
            <a:r>
              <a:rPr sz="2400" b="1" spc="-305" dirty="0">
                <a:latin typeface="Tahoma"/>
                <a:cs typeface="Tahoma"/>
              </a:rPr>
              <a:t>IN</a:t>
            </a:r>
            <a:r>
              <a:rPr sz="2400" b="1" spc="-320" dirty="0">
                <a:latin typeface="Tahoma"/>
                <a:cs typeface="Tahoma"/>
              </a:rPr>
              <a:t>C</a:t>
            </a:r>
            <a:r>
              <a:rPr sz="2400" b="1" spc="-215" dirty="0">
                <a:latin typeface="Tahoma"/>
                <a:cs typeface="Tahoma"/>
              </a:rPr>
              <a:t>ENTIVOS</a:t>
            </a:r>
            <a:endParaRPr sz="2400" dirty="0">
              <a:latin typeface="Tahoma"/>
              <a:cs typeface="Tahoma"/>
            </a:endParaRPr>
          </a:p>
        </p:txBody>
      </p:sp>
      <p:sp>
        <p:nvSpPr>
          <p:cNvPr id="8" name="Marcador de contenido 2">
            <a:extLst>
              <a:ext uri="{FF2B5EF4-FFF2-40B4-BE49-F238E27FC236}">
                <a16:creationId xmlns:a16="http://schemas.microsoft.com/office/drawing/2014/main" id="{ABBD98B2-5128-4AEC-AC50-A3333307935E}"/>
              </a:ext>
            </a:extLst>
          </p:cNvPr>
          <p:cNvSpPr txBox="1">
            <a:spLocks/>
          </p:cNvSpPr>
          <p:nvPr/>
        </p:nvSpPr>
        <p:spPr>
          <a:xfrm>
            <a:off x="1204333" y="1725555"/>
            <a:ext cx="9876751" cy="1262968"/>
          </a:xfrm>
          <a:prstGeom prst="rect">
            <a:avLst/>
          </a:prstGeom>
        </p:spPr>
        <p:txBody>
          <a:bodyPr>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tabLst>
                <a:tab pos="304792" algn="l"/>
              </a:tabLst>
            </a:pPr>
            <a:endParaRPr lang="es-CO" sz="1800" dirty="0">
              <a:latin typeface="Verdana" panose="020B0604030504040204" pitchFamily="34" charset="0"/>
              <a:ea typeface="Verdana" panose="020B0604030504040204" pitchFamily="34" charset="0"/>
              <a:cs typeface="Arial" panose="020B0604020202020204" pitchFamily="34" charset="0"/>
            </a:endParaRPr>
          </a:p>
          <a:p>
            <a:pPr marL="0" indent="0" algn="just">
              <a:buNone/>
              <a:tabLst>
                <a:tab pos="304792" algn="l"/>
              </a:tabLst>
            </a:pPr>
            <a:r>
              <a:rPr lang="es-ES" sz="1800" dirty="0">
                <a:latin typeface="Verdana" panose="020B0604030504040204" pitchFamily="34" charset="0"/>
                <a:ea typeface="Verdana" panose="020B0604030504040204" pitchFamily="34" charset="0"/>
                <a:cs typeface="Arial" panose="020B0604020202020204" pitchFamily="34" charset="0"/>
              </a:rPr>
              <a:t>Se cumplió al 100% con las actividades programadas dentro del plan de Bienestar social e incentivos 2023 </a:t>
            </a:r>
            <a:r>
              <a:rPr lang="es-CO" sz="1800" kern="100" dirty="0">
                <a:effectLst/>
                <a:latin typeface="Verdana" panose="020B0604030504040204" pitchFamily="34" charset="0"/>
                <a:ea typeface="Verdana" panose="020B0604030504040204" pitchFamily="34" charset="0"/>
                <a:cs typeface="Arial" panose="020B0604020202020204" pitchFamily="34" charset="0"/>
              </a:rPr>
              <a:t>estructurado principalmente con base en los 5 ejes del Programa Nacional de Bienestar y el plan de incentivos para servidores públicos definidos por el Departamento Administrativo de la Función Pública.  </a:t>
            </a:r>
          </a:p>
          <a:p>
            <a:pPr marL="0" indent="0" algn="just">
              <a:buNone/>
              <a:tabLst>
                <a:tab pos="304792" algn="l"/>
              </a:tabLst>
            </a:pPr>
            <a:endParaRPr lang="es-ES" sz="1800" dirty="0">
              <a:latin typeface="Arial" panose="020B0604020202020204" pitchFamily="34" charset="0"/>
              <a:cs typeface="Arial" panose="020B0604020202020204" pitchFamily="34" charset="0"/>
            </a:endParaRPr>
          </a:p>
        </p:txBody>
      </p:sp>
      <p:graphicFrame>
        <p:nvGraphicFramePr>
          <p:cNvPr id="9" name="Gráfico 8">
            <a:extLst>
              <a:ext uri="{FF2B5EF4-FFF2-40B4-BE49-F238E27FC236}">
                <a16:creationId xmlns:a16="http://schemas.microsoft.com/office/drawing/2014/main" id="{FA5F9FDC-A84F-4ED3-A7D1-4CE50B96274C}"/>
              </a:ext>
            </a:extLst>
          </p:cNvPr>
          <p:cNvGraphicFramePr>
            <a:graphicFrameLocks/>
          </p:cNvGraphicFramePr>
          <p:nvPr>
            <p:extLst>
              <p:ext uri="{D42A27DB-BD31-4B8C-83A1-F6EECF244321}">
                <p14:modId xmlns:p14="http://schemas.microsoft.com/office/powerpoint/2010/main" val="1584093087"/>
              </p:ext>
            </p:extLst>
          </p:nvPr>
        </p:nvGraphicFramePr>
        <p:xfrm>
          <a:off x="2217570" y="3043217"/>
          <a:ext cx="7756859" cy="3442015"/>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61629710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p:nvPr/>
        </p:nvSpPr>
        <p:spPr>
          <a:xfrm>
            <a:off x="1283335" y="2098928"/>
            <a:ext cx="9719945" cy="546735"/>
          </a:xfrm>
          <a:prstGeom prst="rect">
            <a:avLst/>
          </a:prstGeom>
        </p:spPr>
        <p:txBody>
          <a:bodyPr vert="horz" wrap="square" lIns="0" tIns="12700" rIns="0" bIns="0" rtlCol="0">
            <a:spAutoFit/>
          </a:bodyPr>
          <a:lstStyle/>
          <a:p>
            <a:pPr marL="12700">
              <a:lnSpc>
                <a:spcPts val="2050"/>
              </a:lnSpc>
              <a:spcBef>
                <a:spcPts val="100"/>
              </a:spcBef>
            </a:pPr>
            <a:r>
              <a:rPr sz="1800" spc="-5" dirty="0">
                <a:latin typeface="Arial MT"/>
                <a:cs typeface="Arial MT"/>
              </a:rPr>
              <a:t>Se</a:t>
            </a:r>
            <a:r>
              <a:rPr sz="1800" spc="290" dirty="0">
                <a:latin typeface="Arial MT"/>
                <a:cs typeface="Arial MT"/>
              </a:rPr>
              <a:t> </a:t>
            </a:r>
            <a:r>
              <a:rPr sz="1800" spc="-5" dirty="0">
                <a:latin typeface="Arial MT"/>
                <a:cs typeface="Arial MT"/>
              </a:rPr>
              <a:t>cumplió</a:t>
            </a:r>
            <a:r>
              <a:rPr sz="1800" spc="295" dirty="0">
                <a:latin typeface="Arial MT"/>
                <a:cs typeface="Arial MT"/>
              </a:rPr>
              <a:t> </a:t>
            </a:r>
            <a:r>
              <a:rPr sz="1800" spc="-5" dirty="0">
                <a:latin typeface="Arial MT"/>
                <a:cs typeface="Arial MT"/>
              </a:rPr>
              <a:t>al</a:t>
            </a:r>
            <a:r>
              <a:rPr sz="1800" spc="300" dirty="0">
                <a:latin typeface="Arial MT"/>
                <a:cs typeface="Arial MT"/>
              </a:rPr>
              <a:t> </a:t>
            </a:r>
            <a:r>
              <a:rPr sz="1800" spc="-10" dirty="0">
                <a:latin typeface="Arial MT"/>
                <a:cs typeface="Arial MT"/>
              </a:rPr>
              <a:t>100%</a:t>
            </a:r>
            <a:r>
              <a:rPr sz="1800" spc="290" dirty="0">
                <a:latin typeface="Arial MT"/>
                <a:cs typeface="Arial MT"/>
              </a:rPr>
              <a:t> </a:t>
            </a:r>
            <a:r>
              <a:rPr sz="1800" dirty="0">
                <a:latin typeface="Arial MT"/>
                <a:cs typeface="Arial MT"/>
              </a:rPr>
              <a:t>con</a:t>
            </a:r>
            <a:r>
              <a:rPr sz="1800" spc="295" dirty="0">
                <a:latin typeface="Arial MT"/>
                <a:cs typeface="Arial MT"/>
              </a:rPr>
              <a:t> </a:t>
            </a:r>
            <a:r>
              <a:rPr sz="1800" spc="-5" dirty="0">
                <a:latin typeface="Arial MT"/>
                <a:cs typeface="Arial MT"/>
              </a:rPr>
              <a:t>las</a:t>
            </a:r>
            <a:r>
              <a:rPr sz="1800" spc="305" dirty="0">
                <a:latin typeface="Arial MT"/>
                <a:cs typeface="Arial MT"/>
              </a:rPr>
              <a:t> </a:t>
            </a:r>
            <a:r>
              <a:rPr sz="1800" spc="-10" dirty="0">
                <a:latin typeface="Arial MT"/>
                <a:cs typeface="Arial MT"/>
              </a:rPr>
              <a:t>actividades</a:t>
            </a:r>
            <a:r>
              <a:rPr sz="1800" spc="295" dirty="0">
                <a:latin typeface="Arial MT"/>
                <a:cs typeface="Arial MT"/>
              </a:rPr>
              <a:t> </a:t>
            </a:r>
            <a:r>
              <a:rPr sz="1800" spc="-5" dirty="0">
                <a:latin typeface="Arial MT"/>
                <a:cs typeface="Arial MT"/>
              </a:rPr>
              <a:t>programadas</a:t>
            </a:r>
            <a:r>
              <a:rPr sz="1800" spc="300" dirty="0">
                <a:latin typeface="Arial MT"/>
                <a:cs typeface="Arial MT"/>
              </a:rPr>
              <a:t> </a:t>
            </a:r>
            <a:r>
              <a:rPr sz="1800" spc="-5" dirty="0">
                <a:latin typeface="Arial MT"/>
                <a:cs typeface="Arial MT"/>
              </a:rPr>
              <a:t>dentro</a:t>
            </a:r>
            <a:r>
              <a:rPr sz="1800" spc="290" dirty="0">
                <a:latin typeface="Arial MT"/>
                <a:cs typeface="Arial MT"/>
              </a:rPr>
              <a:t> </a:t>
            </a:r>
            <a:r>
              <a:rPr sz="1800" spc="-10" dirty="0">
                <a:latin typeface="Arial MT"/>
                <a:cs typeface="Arial MT"/>
              </a:rPr>
              <a:t>del</a:t>
            </a:r>
            <a:r>
              <a:rPr sz="1800" spc="295" dirty="0">
                <a:latin typeface="Arial MT"/>
                <a:cs typeface="Arial MT"/>
              </a:rPr>
              <a:t> </a:t>
            </a:r>
            <a:r>
              <a:rPr sz="1800" spc="-5" dirty="0">
                <a:latin typeface="Arial MT"/>
                <a:cs typeface="Arial MT"/>
              </a:rPr>
              <a:t>plan</a:t>
            </a:r>
            <a:r>
              <a:rPr sz="1800" spc="290" dirty="0">
                <a:latin typeface="Arial MT"/>
                <a:cs typeface="Arial MT"/>
              </a:rPr>
              <a:t> </a:t>
            </a:r>
            <a:r>
              <a:rPr sz="1800" dirty="0">
                <a:latin typeface="Arial MT"/>
                <a:cs typeface="Arial MT"/>
              </a:rPr>
              <a:t>de</a:t>
            </a:r>
            <a:r>
              <a:rPr sz="1800" spc="290" dirty="0">
                <a:latin typeface="Arial MT"/>
                <a:cs typeface="Arial MT"/>
              </a:rPr>
              <a:t> </a:t>
            </a:r>
            <a:r>
              <a:rPr sz="1800" spc="-5" dirty="0">
                <a:latin typeface="Arial MT"/>
                <a:cs typeface="Arial MT"/>
              </a:rPr>
              <a:t>Bienestar</a:t>
            </a:r>
            <a:r>
              <a:rPr sz="1800" spc="295" dirty="0">
                <a:latin typeface="Arial MT"/>
                <a:cs typeface="Arial MT"/>
              </a:rPr>
              <a:t> </a:t>
            </a:r>
            <a:r>
              <a:rPr sz="1800" spc="-5" dirty="0">
                <a:latin typeface="Arial MT"/>
                <a:cs typeface="Arial MT"/>
              </a:rPr>
              <a:t>social</a:t>
            </a:r>
            <a:r>
              <a:rPr sz="1800" spc="290" dirty="0">
                <a:latin typeface="Arial MT"/>
                <a:cs typeface="Arial MT"/>
              </a:rPr>
              <a:t> </a:t>
            </a:r>
            <a:r>
              <a:rPr sz="1800" dirty="0">
                <a:latin typeface="Arial MT"/>
                <a:cs typeface="Arial MT"/>
              </a:rPr>
              <a:t>e</a:t>
            </a:r>
          </a:p>
          <a:p>
            <a:pPr marL="12700">
              <a:lnSpc>
                <a:spcPts val="2050"/>
              </a:lnSpc>
            </a:pPr>
            <a:r>
              <a:rPr sz="1800" spc="-5" dirty="0">
                <a:latin typeface="Arial MT"/>
                <a:cs typeface="Arial MT"/>
              </a:rPr>
              <a:t>incentivos.</a:t>
            </a:r>
            <a:endParaRPr sz="1800" dirty="0">
              <a:latin typeface="Arial MT"/>
              <a:cs typeface="Arial MT"/>
            </a:endParaRPr>
          </a:p>
        </p:txBody>
      </p:sp>
      <p:pic>
        <p:nvPicPr>
          <p:cNvPr id="4" name="object 4"/>
          <p:cNvPicPr/>
          <p:nvPr/>
        </p:nvPicPr>
        <p:blipFill>
          <a:blip r:embed="rId2" cstate="print"/>
          <a:stretch>
            <a:fillRect/>
          </a:stretch>
        </p:blipFill>
        <p:spPr>
          <a:xfrm>
            <a:off x="0" y="0"/>
            <a:ext cx="963166" cy="6857996"/>
          </a:xfrm>
          <a:prstGeom prst="rect">
            <a:avLst/>
          </a:prstGeom>
        </p:spPr>
      </p:pic>
      <p:sp>
        <p:nvSpPr>
          <p:cNvPr id="5" name="object 5"/>
          <p:cNvSpPr txBox="1">
            <a:spLocks noGrp="1"/>
          </p:cNvSpPr>
          <p:nvPr>
            <p:ph type="title"/>
          </p:nvPr>
        </p:nvSpPr>
        <p:spPr>
          <a:xfrm>
            <a:off x="571245" y="716026"/>
            <a:ext cx="9444990" cy="998855"/>
          </a:xfrm>
          <a:prstGeom prst="rect">
            <a:avLst/>
          </a:prstGeom>
          <a:solidFill>
            <a:srgbClr val="FDEA2A"/>
          </a:solidFill>
        </p:spPr>
        <p:txBody>
          <a:bodyPr vert="horz" wrap="square" lIns="0" tIns="316230" rIns="0" bIns="0" rtlCol="0">
            <a:spAutoFit/>
          </a:bodyPr>
          <a:lstStyle/>
          <a:p>
            <a:pPr marL="519430">
              <a:lnSpc>
                <a:spcPct val="100000"/>
              </a:lnSpc>
              <a:spcBef>
                <a:spcPts val="2490"/>
              </a:spcBef>
            </a:pPr>
            <a:r>
              <a:rPr sz="2400" b="1" spc="-80" dirty="0">
                <a:latin typeface="Tahoma"/>
                <a:cs typeface="Tahoma"/>
              </a:rPr>
              <a:t>PL</a:t>
            </a:r>
            <a:r>
              <a:rPr sz="2400" b="1" spc="-145" dirty="0">
                <a:latin typeface="Tahoma"/>
                <a:cs typeface="Tahoma"/>
              </a:rPr>
              <a:t>AN</a:t>
            </a:r>
            <a:r>
              <a:rPr sz="2400" b="1" spc="-204" dirty="0">
                <a:latin typeface="Tahoma"/>
                <a:cs typeface="Tahoma"/>
              </a:rPr>
              <a:t> DE</a:t>
            </a:r>
            <a:r>
              <a:rPr sz="2400" b="1" spc="-235" dirty="0">
                <a:latin typeface="Tahoma"/>
                <a:cs typeface="Tahoma"/>
              </a:rPr>
              <a:t> </a:t>
            </a:r>
            <a:r>
              <a:rPr sz="2400" b="1" spc="-254" dirty="0">
                <a:latin typeface="Tahoma"/>
                <a:cs typeface="Tahoma"/>
              </a:rPr>
              <a:t>BIE</a:t>
            </a:r>
            <a:r>
              <a:rPr sz="2400" b="1" spc="-135" dirty="0">
                <a:latin typeface="Tahoma"/>
                <a:cs typeface="Tahoma"/>
              </a:rPr>
              <a:t>NESTAR</a:t>
            </a:r>
            <a:r>
              <a:rPr sz="2400" b="1" spc="-245" dirty="0">
                <a:latin typeface="Tahoma"/>
                <a:cs typeface="Tahoma"/>
              </a:rPr>
              <a:t> </a:t>
            </a:r>
            <a:r>
              <a:rPr sz="2400" b="1" spc="-285" dirty="0">
                <a:latin typeface="Tahoma"/>
                <a:cs typeface="Tahoma"/>
              </a:rPr>
              <a:t>SOCI</a:t>
            </a:r>
            <a:r>
              <a:rPr sz="2400" b="1" spc="-20" dirty="0">
                <a:latin typeface="Tahoma"/>
                <a:cs typeface="Tahoma"/>
              </a:rPr>
              <a:t>AL</a:t>
            </a:r>
            <a:r>
              <a:rPr sz="2400" b="1" spc="-245" dirty="0">
                <a:latin typeface="Tahoma"/>
                <a:cs typeface="Tahoma"/>
              </a:rPr>
              <a:t> </a:t>
            </a:r>
            <a:r>
              <a:rPr sz="2400" b="1" spc="-75" dirty="0">
                <a:latin typeface="Tahoma"/>
                <a:cs typeface="Tahoma"/>
              </a:rPr>
              <a:t>E</a:t>
            </a:r>
            <a:r>
              <a:rPr sz="2400" b="1" spc="-235" dirty="0">
                <a:latin typeface="Tahoma"/>
                <a:cs typeface="Tahoma"/>
              </a:rPr>
              <a:t> </a:t>
            </a:r>
            <a:r>
              <a:rPr sz="2400" b="1" spc="-305" dirty="0">
                <a:latin typeface="Tahoma"/>
                <a:cs typeface="Tahoma"/>
              </a:rPr>
              <a:t>IN</a:t>
            </a:r>
            <a:r>
              <a:rPr sz="2400" b="1" spc="-320" dirty="0">
                <a:latin typeface="Tahoma"/>
                <a:cs typeface="Tahoma"/>
              </a:rPr>
              <a:t>C</a:t>
            </a:r>
            <a:r>
              <a:rPr sz="2400" b="1" spc="-215" dirty="0">
                <a:latin typeface="Tahoma"/>
                <a:cs typeface="Tahoma"/>
              </a:rPr>
              <a:t>ENTIVOS</a:t>
            </a:r>
            <a:endParaRPr sz="2400" dirty="0">
              <a:latin typeface="Tahoma"/>
              <a:cs typeface="Tahoma"/>
            </a:endParaRPr>
          </a:p>
        </p:txBody>
      </p:sp>
      <p:sp>
        <p:nvSpPr>
          <p:cNvPr id="17" name="object 17"/>
          <p:cNvSpPr txBox="1"/>
          <p:nvPr/>
        </p:nvSpPr>
        <p:spPr>
          <a:xfrm>
            <a:off x="4817858" y="2971800"/>
            <a:ext cx="2371725" cy="513080"/>
          </a:xfrm>
          <a:prstGeom prst="rect">
            <a:avLst/>
          </a:prstGeom>
        </p:spPr>
        <p:txBody>
          <a:bodyPr vert="horz" wrap="square" lIns="0" tIns="12065" rIns="0" bIns="0" rtlCol="0">
            <a:spAutoFit/>
          </a:bodyPr>
          <a:lstStyle/>
          <a:p>
            <a:pPr algn="ctr">
              <a:lnSpc>
                <a:spcPct val="100000"/>
              </a:lnSpc>
              <a:spcBef>
                <a:spcPts val="95"/>
              </a:spcBef>
            </a:pPr>
            <a:r>
              <a:rPr sz="1600" b="1" spc="-15" dirty="0">
                <a:latin typeface="Arial"/>
                <a:cs typeface="Arial"/>
              </a:rPr>
              <a:t>CELEBRACIÓN</a:t>
            </a:r>
            <a:r>
              <a:rPr sz="1600" b="1" spc="20" dirty="0">
                <a:latin typeface="Arial"/>
                <a:cs typeface="Arial"/>
              </a:rPr>
              <a:t> </a:t>
            </a:r>
            <a:r>
              <a:rPr sz="1600" b="1" spc="-10" dirty="0">
                <a:latin typeface="Arial"/>
                <a:cs typeface="Arial"/>
              </a:rPr>
              <a:t>DÍA</a:t>
            </a:r>
            <a:r>
              <a:rPr sz="1600" b="1" spc="-65" dirty="0">
                <a:latin typeface="Arial"/>
                <a:cs typeface="Arial"/>
              </a:rPr>
              <a:t> </a:t>
            </a:r>
            <a:r>
              <a:rPr sz="1600" b="1" spc="-10" dirty="0">
                <a:latin typeface="Arial"/>
                <a:cs typeface="Arial"/>
              </a:rPr>
              <a:t>DEL</a:t>
            </a:r>
            <a:endParaRPr sz="1600" dirty="0">
              <a:latin typeface="Arial"/>
              <a:cs typeface="Arial"/>
            </a:endParaRPr>
          </a:p>
          <a:p>
            <a:pPr algn="ctr">
              <a:lnSpc>
                <a:spcPct val="100000"/>
              </a:lnSpc>
            </a:pPr>
            <a:r>
              <a:rPr lang="es-CO" sz="1600" b="1" spc="-40" dirty="0">
                <a:latin typeface="Arial"/>
                <a:cs typeface="Arial"/>
              </a:rPr>
              <a:t>SERVIDOR PÚBLICO</a:t>
            </a:r>
            <a:endParaRPr sz="1600" dirty="0">
              <a:latin typeface="Arial"/>
              <a:cs typeface="Arial"/>
            </a:endParaRPr>
          </a:p>
        </p:txBody>
      </p:sp>
      <p:sp>
        <p:nvSpPr>
          <p:cNvPr id="18" name="object 18"/>
          <p:cNvSpPr txBox="1"/>
          <p:nvPr/>
        </p:nvSpPr>
        <p:spPr>
          <a:xfrm>
            <a:off x="8229600" y="3029710"/>
            <a:ext cx="2370455" cy="504625"/>
          </a:xfrm>
          <a:prstGeom prst="rect">
            <a:avLst/>
          </a:prstGeom>
        </p:spPr>
        <p:txBody>
          <a:bodyPr vert="horz" wrap="square" lIns="0" tIns="12065" rIns="0" bIns="0" rtlCol="0">
            <a:spAutoFit/>
          </a:bodyPr>
          <a:lstStyle/>
          <a:p>
            <a:pPr marL="733425" marR="5080" indent="-721360">
              <a:lnSpc>
                <a:spcPct val="100000"/>
              </a:lnSpc>
              <a:spcBef>
                <a:spcPts val="95"/>
              </a:spcBef>
            </a:pPr>
            <a:r>
              <a:rPr lang="es-CO" sz="1600" b="1" spc="-15" dirty="0">
                <a:latin typeface="Arial"/>
                <a:cs typeface="Arial"/>
              </a:rPr>
              <a:t>        JORNADA LUDICO RECREATIVA</a:t>
            </a:r>
            <a:endParaRPr sz="1600" dirty="0">
              <a:latin typeface="Arial"/>
              <a:cs typeface="Arial"/>
            </a:endParaRPr>
          </a:p>
        </p:txBody>
      </p:sp>
      <p:sp>
        <p:nvSpPr>
          <p:cNvPr id="19" name="object 19"/>
          <p:cNvSpPr txBox="1"/>
          <p:nvPr/>
        </p:nvSpPr>
        <p:spPr>
          <a:xfrm>
            <a:off x="2057400" y="2971800"/>
            <a:ext cx="1505585" cy="513080"/>
          </a:xfrm>
          <a:prstGeom prst="rect">
            <a:avLst/>
          </a:prstGeom>
        </p:spPr>
        <p:txBody>
          <a:bodyPr vert="horz" wrap="square" lIns="0" tIns="12065" rIns="0" bIns="0" rtlCol="0">
            <a:spAutoFit/>
          </a:bodyPr>
          <a:lstStyle/>
          <a:p>
            <a:pPr marL="12700">
              <a:lnSpc>
                <a:spcPct val="100000"/>
              </a:lnSpc>
              <a:spcBef>
                <a:spcPts val="95"/>
              </a:spcBef>
            </a:pPr>
            <a:r>
              <a:rPr sz="1600" b="1" spc="-10" dirty="0">
                <a:latin typeface="Arial"/>
                <a:cs typeface="Arial"/>
              </a:rPr>
              <a:t>CE</a:t>
            </a:r>
            <a:r>
              <a:rPr sz="1600" b="1" spc="-15" dirty="0">
                <a:latin typeface="Arial"/>
                <a:cs typeface="Arial"/>
              </a:rPr>
              <a:t>L</a:t>
            </a:r>
            <a:r>
              <a:rPr sz="1600" b="1" spc="-5" dirty="0">
                <a:latin typeface="Arial"/>
                <a:cs typeface="Arial"/>
              </a:rPr>
              <a:t>EBR</a:t>
            </a:r>
            <a:r>
              <a:rPr sz="1600" b="1" spc="-60" dirty="0">
                <a:latin typeface="Arial"/>
                <a:cs typeface="Arial"/>
              </a:rPr>
              <a:t>A</a:t>
            </a:r>
            <a:r>
              <a:rPr sz="1600" b="1" spc="-10" dirty="0">
                <a:latin typeface="Arial"/>
                <a:cs typeface="Arial"/>
              </a:rPr>
              <a:t>CI</a:t>
            </a:r>
            <a:r>
              <a:rPr sz="1600" b="1" spc="-15" dirty="0">
                <a:latin typeface="Arial"/>
                <a:cs typeface="Arial"/>
              </a:rPr>
              <a:t>Ó</a:t>
            </a:r>
            <a:r>
              <a:rPr sz="1600" b="1" spc="-5" dirty="0">
                <a:latin typeface="Arial"/>
                <a:cs typeface="Arial"/>
              </a:rPr>
              <a:t>N</a:t>
            </a:r>
            <a:endParaRPr sz="1600" dirty="0">
              <a:latin typeface="Arial"/>
              <a:cs typeface="Arial"/>
            </a:endParaRPr>
          </a:p>
          <a:p>
            <a:pPr marL="33655">
              <a:lnSpc>
                <a:spcPct val="100000"/>
              </a:lnSpc>
              <a:spcBef>
                <a:spcPts val="5"/>
              </a:spcBef>
            </a:pPr>
            <a:r>
              <a:rPr sz="1600" b="1" spc="-15" dirty="0">
                <a:latin typeface="Arial"/>
                <a:cs typeface="Arial"/>
              </a:rPr>
              <a:t>CUMPLEAÑOS</a:t>
            </a:r>
            <a:endParaRPr sz="1600" dirty="0">
              <a:latin typeface="Arial"/>
              <a:cs typeface="Arial"/>
            </a:endParaRPr>
          </a:p>
        </p:txBody>
      </p:sp>
      <p:pic>
        <p:nvPicPr>
          <p:cNvPr id="22" name="object 10">
            <a:extLst>
              <a:ext uri="{FF2B5EF4-FFF2-40B4-BE49-F238E27FC236}">
                <a16:creationId xmlns:a16="http://schemas.microsoft.com/office/drawing/2014/main" id="{6615E4CC-4296-4FB1-BD15-B9CC48944BB4}"/>
              </a:ext>
            </a:extLst>
          </p:cNvPr>
          <p:cNvPicPr/>
          <p:nvPr/>
        </p:nvPicPr>
        <p:blipFill>
          <a:blip r:embed="rId3" cstate="print"/>
          <a:stretch>
            <a:fillRect/>
          </a:stretch>
        </p:blipFill>
        <p:spPr>
          <a:xfrm>
            <a:off x="11125200" y="5862403"/>
            <a:ext cx="902209" cy="919397"/>
          </a:xfrm>
          <a:prstGeom prst="rect">
            <a:avLst/>
          </a:prstGeom>
        </p:spPr>
      </p:pic>
      <p:pic>
        <p:nvPicPr>
          <p:cNvPr id="23" name="object 4">
            <a:extLst>
              <a:ext uri="{FF2B5EF4-FFF2-40B4-BE49-F238E27FC236}">
                <a16:creationId xmlns:a16="http://schemas.microsoft.com/office/drawing/2014/main" id="{BC19DD06-A4F5-43A5-A26A-FA16B9C68D97}"/>
              </a:ext>
            </a:extLst>
          </p:cNvPr>
          <p:cNvPicPr/>
          <p:nvPr/>
        </p:nvPicPr>
        <p:blipFill>
          <a:blip r:embed="rId4" cstate="print"/>
          <a:stretch>
            <a:fillRect/>
          </a:stretch>
        </p:blipFill>
        <p:spPr>
          <a:xfrm>
            <a:off x="228600" y="5594603"/>
            <a:ext cx="488618" cy="806197"/>
          </a:xfrm>
          <a:prstGeom prst="rect">
            <a:avLst/>
          </a:prstGeom>
        </p:spPr>
      </p:pic>
      <p:sp>
        <p:nvSpPr>
          <p:cNvPr id="24" name="object 5">
            <a:extLst>
              <a:ext uri="{FF2B5EF4-FFF2-40B4-BE49-F238E27FC236}">
                <a16:creationId xmlns:a16="http://schemas.microsoft.com/office/drawing/2014/main" id="{8B7A606C-729F-49E4-9C0F-A163EB4E46DD}"/>
              </a:ext>
            </a:extLst>
          </p:cNvPr>
          <p:cNvSpPr txBox="1"/>
          <p:nvPr/>
        </p:nvSpPr>
        <p:spPr>
          <a:xfrm>
            <a:off x="265277" y="6417265"/>
            <a:ext cx="496723" cy="135935"/>
          </a:xfrm>
          <a:prstGeom prst="rect">
            <a:avLst/>
          </a:prstGeom>
        </p:spPr>
        <p:txBody>
          <a:bodyPr vert="horz" wrap="square" lIns="0" tIns="12700" rIns="0" bIns="0" rtlCol="0">
            <a:spAutoFit/>
          </a:bodyPr>
          <a:lstStyle/>
          <a:p>
            <a:pPr marL="12700">
              <a:lnSpc>
                <a:spcPct val="100000"/>
              </a:lnSpc>
              <a:spcBef>
                <a:spcPts val="100"/>
              </a:spcBef>
            </a:pPr>
            <a:r>
              <a:rPr sz="800" spc="-95" dirty="0">
                <a:latin typeface="Arial MT"/>
                <a:cs typeface="Arial MT"/>
              </a:rPr>
              <a:t>S</a:t>
            </a:r>
            <a:r>
              <a:rPr sz="800" spc="-105" dirty="0">
                <a:latin typeface="Arial MT"/>
                <a:cs typeface="Arial MT"/>
              </a:rPr>
              <a:t>C</a:t>
            </a:r>
            <a:r>
              <a:rPr sz="800" spc="-55" dirty="0">
                <a:latin typeface="Arial MT"/>
                <a:cs typeface="Arial MT"/>
              </a:rPr>
              <a:t> </a:t>
            </a:r>
            <a:r>
              <a:rPr sz="800" spc="-80" dirty="0">
                <a:latin typeface="Arial MT"/>
                <a:cs typeface="Arial MT"/>
              </a:rPr>
              <a:t>410</a:t>
            </a:r>
            <a:r>
              <a:rPr sz="800" spc="-75" dirty="0">
                <a:latin typeface="Arial MT"/>
                <a:cs typeface="Arial MT"/>
              </a:rPr>
              <a:t>0</a:t>
            </a:r>
            <a:r>
              <a:rPr sz="800" spc="-55" dirty="0">
                <a:latin typeface="Arial MT"/>
                <a:cs typeface="Arial MT"/>
              </a:rPr>
              <a:t>-</a:t>
            </a:r>
            <a:r>
              <a:rPr sz="800" spc="-80" dirty="0">
                <a:latin typeface="Arial MT"/>
                <a:cs typeface="Arial MT"/>
              </a:rPr>
              <a:t>1</a:t>
            </a:r>
            <a:endParaRPr sz="800" dirty="0">
              <a:latin typeface="Arial MT"/>
              <a:cs typeface="Arial MT"/>
            </a:endParaRPr>
          </a:p>
        </p:txBody>
      </p:sp>
      <p:pic>
        <p:nvPicPr>
          <p:cNvPr id="26" name="Imagen 25">
            <a:extLst>
              <a:ext uri="{FF2B5EF4-FFF2-40B4-BE49-F238E27FC236}">
                <a16:creationId xmlns:a16="http://schemas.microsoft.com/office/drawing/2014/main" id="{F0AAE664-5D55-4EB0-BD99-DE789F220EB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671755" y="3693984"/>
            <a:ext cx="2060878" cy="2483231"/>
          </a:xfrm>
          <a:prstGeom prst="rect">
            <a:avLst/>
          </a:prstGeom>
        </p:spPr>
      </p:pic>
      <p:pic>
        <p:nvPicPr>
          <p:cNvPr id="28" name="Imagen 27">
            <a:extLst>
              <a:ext uri="{FF2B5EF4-FFF2-40B4-BE49-F238E27FC236}">
                <a16:creationId xmlns:a16="http://schemas.microsoft.com/office/drawing/2014/main" id="{D25D6CA2-7FA6-4701-A174-BCAF48A5F263}"/>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552602" y="3713225"/>
            <a:ext cx="2902235" cy="2463990"/>
          </a:xfrm>
          <a:prstGeom prst="rect">
            <a:avLst/>
          </a:prstGeom>
        </p:spPr>
      </p:pic>
      <p:pic>
        <p:nvPicPr>
          <p:cNvPr id="6" name="Imagen 5">
            <a:extLst>
              <a:ext uri="{FF2B5EF4-FFF2-40B4-BE49-F238E27FC236}">
                <a16:creationId xmlns:a16="http://schemas.microsoft.com/office/drawing/2014/main" id="{5F86C559-5403-4AC7-A94D-691CFC044750}"/>
              </a:ext>
            </a:extLst>
          </p:cNvPr>
          <p:cNvPicPr>
            <a:picLocks noChangeAspect="1"/>
          </p:cNvPicPr>
          <p:nvPr/>
        </p:nvPicPr>
        <p:blipFill rotWithShape="1">
          <a:blip r:embed="rId7" cstate="print">
            <a:extLst>
              <a:ext uri="{BEBA8EAE-BF5A-486C-A8C5-ECC9F3942E4B}">
                <a14:imgProps xmlns:a14="http://schemas.microsoft.com/office/drawing/2010/main">
                  <a14:imgLayer r:embed="rId8">
                    <a14:imgEffect>
                      <a14:brightnessContrast bright="-20000"/>
                    </a14:imgEffect>
                  </a14:imgLayer>
                </a14:imgProps>
              </a:ext>
              <a:ext uri="{28A0092B-C50C-407E-A947-70E740481C1C}">
                <a14:useLocalDpi xmlns:a14="http://schemas.microsoft.com/office/drawing/2010/main" val="0"/>
              </a:ext>
            </a:extLst>
          </a:blip>
          <a:srcRect l="25171"/>
          <a:stretch/>
        </p:blipFill>
        <p:spPr>
          <a:xfrm>
            <a:off x="8355733" y="3693984"/>
            <a:ext cx="2818231" cy="2483231"/>
          </a:xfrm>
          <a:prstGeom prst="rect">
            <a:avLst/>
          </a:prstGeom>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object 3"/>
          <p:cNvPicPr/>
          <p:nvPr/>
        </p:nvPicPr>
        <p:blipFill>
          <a:blip r:embed="rId2" cstate="print"/>
          <a:stretch>
            <a:fillRect/>
          </a:stretch>
        </p:blipFill>
        <p:spPr>
          <a:xfrm>
            <a:off x="0" y="0"/>
            <a:ext cx="963166" cy="6857996"/>
          </a:xfrm>
          <a:prstGeom prst="rect">
            <a:avLst/>
          </a:prstGeom>
        </p:spPr>
      </p:pic>
      <p:sp>
        <p:nvSpPr>
          <p:cNvPr id="4" name="object 4"/>
          <p:cNvSpPr txBox="1">
            <a:spLocks noGrp="1"/>
          </p:cNvSpPr>
          <p:nvPr>
            <p:ph type="title"/>
          </p:nvPr>
        </p:nvSpPr>
        <p:spPr>
          <a:xfrm>
            <a:off x="571245" y="716026"/>
            <a:ext cx="9444990" cy="998855"/>
          </a:xfrm>
          <a:prstGeom prst="rect">
            <a:avLst/>
          </a:prstGeom>
          <a:solidFill>
            <a:srgbClr val="FDEA2A"/>
          </a:solidFill>
        </p:spPr>
        <p:txBody>
          <a:bodyPr vert="horz" wrap="square" lIns="0" tIns="316230" rIns="0" bIns="0" rtlCol="0">
            <a:spAutoFit/>
          </a:bodyPr>
          <a:lstStyle/>
          <a:p>
            <a:pPr marL="158750">
              <a:lnSpc>
                <a:spcPct val="100000"/>
              </a:lnSpc>
              <a:spcBef>
                <a:spcPts val="2490"/>
              </a:spcBef>
            </a:pPr>
            <a:r>
              <a:rPr sz="2400" b="1" spc="-80" dirty="0">
                <a:latin typeface="Tahoma"/>
                <a:cs typeface="Tahoma"/>
              </a:rPr>
              <a:t>PL</a:t>
            </a:r>
            <a:r>
              <a:rPr sz="2400" b="1" spc="-145" dirty="0">
                <a:latin typeface="Tahoma"/>
                <a:cs typeface="Tahoma"/>
              </a:rPr>
              <a:t>AN</a:t>
            </a:r>
            <a:r>
              <a:rPr sz="2400" b="1" spc="-220" dirty="0">
                <a:latin typeface="Tahoma"/>
                <a:cs typeface="Tahoma"/>
              </a:rPr>
              <a:t> </a:t>
            </a:r>
            <a:r>
              <a:rPr sz="2400" b="1" spc="-204" dirty="0">
                <a:latin typeface="Tahoma"/>
                <a:cs typeface="Tahoma"/>
              </a:rPr>
              <a:t>DE</a:t>
            </a:r>
            <a:r>
              <a:rPr sz="2400" b="1" spc="-235" dirty="0">
                <a:latin typeface="Tahoma"/>
                <a:cs typeface="Tahoma"/>
              </a:rPr>
              <a:t> </a:t>
            </a:r>
            <a:r>
              <a:rPr sz="2400" b="1" spc="-254" dirty="0">
                <a:latin typeface="Tahoma"/>
                <a:cs typeface="Tahoma"/>
              </a:rPr>
              <a:t>BIE</a:t>
            </a:r>
            <a:r>
              <a:rPr sz="2400" b="1" spc="-135" dirty="0">
                <a:latin typeface="Tahoma"/>
                <a:cs typeface="Tahoma"/>
              </a:rPr>
              <a:t>NESTAR</a:t>
            </a:r>
            <a:r>
              <a:rPr sz="2400" b="1" spc="-245" dirty="0">
                <a:latin typeface="Tahoma"/>
                <a:cs typeface="Tahoma"/>
              </a:rPr>
              <a:t> </a:t>
            </a:r>
            <a:r>
              <a:rPr sz="2400" b="1" spc="-285" dirty="0">
                <a:latin typeface="Tahoma"/>
                <a:cs typeface="Tahoma"/>
              </a:rPr>
              <a:t>SOCI</a:t>
            </a:r>
            <a:r>
              <a:rPr sz="2400" b="1" spc="-20" dirty="0">
                <a:latin typeface="Tahoma"/>
                <a:cs typeface="Tahoma"/>
              </a:rPr>
              <a:t>AL</a:t>
            </a:r>
            <a:r>
              <a:rPr sz="2400" b="1" spc="-235" dirty="0">
                <a:latin typeface="Tahoma"/>
                <a:cs typeface="Tahoma"/>
              </a:rPr>
              <a:t> </a:t>
            </a:r>
            <a:r>
              <a:rPr sz="2400" b="1" spc="-75" dirty="0">
                <a:latin typeface="Tahoma"/>
                <a:cs typeface="Tahoma"/>
              </a:rPr>
              <a:t>E</a:t>
            </a:r>
            <a:r>
              <a:rPr sz="2400" b="1" spc="-235" dirty="0">
                <a:latin typeface="Tahoma"/>
                <a:cs typeface="Tahoma"/>
              </a:rPr>
              <a:t> </a:t>
            </a:r>
            <a:r>
              <a:rPr sz="2400" b="1" spc="-305" dirty="0">
                <a:latin typeface="Tahoma"/>
                <a:cs typeface="Tahoma"/>
              </a:rPr>
              <a:t>IN</a:t>
            </a:r>
            <a:r>
              <a:rPr sz="2400" b="1" spc="-320" dirty="0">
                <a:latin typeface="Tahoma"/>
                <a:cs typeface="Tahoma"/>
              </a:rPr>
              <a:t>C</a:t>
            </a:r>
            <a:r>
              <a:rPr sz="2400" b="1" spc="-215" dirty="0">
                <a:latin typeface="Tahoma"/>
                <a:cs typeface="Tahoma"/>
              </a:rPr>
              <a:t>ENTIVOS</a:t>
            </a:r>
            <a:endParaRPr sz="2400" dirty="0">
              <a:latin typeface="Tahoma"/>
              <a:cs typeface="Tahoma"/>
            </a:endParaRPr>
          </a:p>
        </p:txBody>
      </p:sp>
      <p:sp>
        <p:nvSpPr>
          <p:cNvPr id="17" name="object 17"/>
          <p:cNvSpPr txBox="1"/>
          <p:nvPr/>
        </p:nvSpPr>
        <p:spPr>
          <a:xfrm>
            <a:off x="1711669" y="2342629"/>
            <a:ext cx="1916430" cy="513080"/>
          </a:xfrm>
          <a:prstGeom prst="rect">
            <a:avLst/>
          </a:prstGeom>
        </p:spPr>
        <p:txBody>
          <a:bodyPr vert="horz" wrap="square" lIns="0" tIns="12065" rIns="0" bIns="0" rtlCol="0">
            <a:spAutoFit/>
          </a:bodyPr>
          <a:lstStyle/>
          <a:p>
            <a:pPr marL="222885" marR="5080" indent="-210820">
              <a:lnSpc>
                <a:spcPct val="100000"/>
              </a:lnSpc>
              <a:spcBef>
                <a:spcPts val="95"/>
              </a:spcBef>
            </a:pPr>
            <a:r>
              <a:rPr sz="1600" b="1" spc="-15" dirty="0">
                <a:latin typeface="Arial"/>
                <a:cs typeface="Arial"/>
              </a:rPr>
              <a:t>CELEBRACIÓN</a:t>
            </a:r>
            <a:r>
              <a:rPr sz="1600" b="1" spc="-5" dirty="0">
                <a:latin typeface="Arial"/>
                <a:cs typeface="Arial"/>
              </a:rPr>
              <a:t> </a:t>
            </a:r>
            <a:r>
              <a:rPr sz="1600" b="1" spc="-10" dirty="0">
                <a:latin typeface="Arial"/>
                <a:cs typeface="Arial"/>
              </a:rPr>
              <a:t>DÍA </a:t>
            </a:r>
            <a:r>
              <a:rPr sz="1600" b="1" spc="-430" dirty="0">
                <a:latin typeface="Arial"/>
                <a:cs typeface="Arial"/>
              </a:rPr>
              <a:t> </a:t>
            </a:r>
            <a:r>
              <a:rPr sz="1600" b="1" spc="-10" dirty="0">
                <a:latin typeface="Arial"/>
                <a:cs typeface="Arial"/>
              </a:rPr>
              <a:t>DE</a:t>
            </a:r>
            <a:r>
              <a:rPr sz="1600" b="1" spc="-15" dirty="0">
                <a:latin typeface="Arial"/>
                <a:cs typeface="Arial"/>
              </a:rPr>
              <a:t> </a:t>
            </a:r>
            <a:r>
              <a:rPr sz="1600" b="1" spc="-5" dirty="0">
                <a:latin typeface="Arial"/>
                <a:cs typeface="Arial"/>
              </a:rPr>
              <a:t>LA</a:t>
            </a:r>
            <a:r>
              <a:rPr sz="1600" b="1" spc="-75" dirty="0">
                <a:latin typeface="Arial"/>
                <a:cs typeface="Arial"/>
              </a:rPr>
              <a:t> </a:t>
            </a:r>
            <a:r>
              <a:rPr sz="1600" b="1" spc="-25" dirty="0">
                <a:latin typeface="Arial"/>
                <a:cs typeface="Arial"/>
              </a:rPr>
              <a:t>FAMILIA</a:t>
            </a:r>
            <a:endParaRPr sz="1600" dirty="0">
              <a:latin typeface="Arial"/>
              <a:cs typeface="Arial"/>
            </a:endParaRPr>
          </a:p>
        </p:txBody>
      </p:sp>
      <p:sp>
        <p:nvSpPr>
          <p:cNvPr id="18" name="object 18"/>
          <p:cNvSpPr txBox="1"/>
          <p:nvPr/>
        </p:nvSpPr>
        <p:spPr>
          <a:xfrm>
            <a:off x="4756119" y="2340597"/>
            <a:ext cx="2243965" cy="750847"/>
          </a:xfrm>
          <a:prstGeom prst="rect">
            <a:avLst/>
          </a:prstGeom>
        </p:spPr>
        <p:txBody>
          <a:bodyPr vert="horz" wrap="square" lIns="0" tIns="12065" rIns="0" bIns="0" rtlCol="0">
            <a:spAutoFit/>
          </a:bodyPr>
          <a:lstStyle/>
          <a:p>
            <a:pPr marL="173990" marR="5080" indent="-161925" algn="ctr">
              <a:lnSpc>
                <a:spcPct val="100000"/>
              </a:lnSpc>
              <a:spcBef>
                <a:spcPts val="95"/>
              </a:spcBef>
            </a:pPr>
            <a:r>
              <a:rPr sz="1600" b="1" spc="-10" dirty="0">
                <a:latin typeface="Arial"/>
                <a:cs typeface="Arial"/>
              </a:rPr>
              <a:t>CELEBR</a:t>
            </a:r>
            <a:r>
              <a:rPr sz="1600" b="1" spc="-50" dirty="0">
                <a:latin typeface="Arial"/>
                <a:cs typeface="Arial"/>
              </a:rPr>
              <a:t>A</a:t>
            </a:r>
            <a:r>
              <a:rPr sz="1600" b="1" spc="-10" dirty="0">
                <a:latin typeface="Arial"/>
                <a:cs typeface="Arial"/>
              </a:rPr>
              <a:t>CI</a:t>
            </a:r>
            <a:r>
              <a:rPr sz="1600" b="1" spc="-15" dirty="0">
                <a:latin typeface="Arial"/>
                <a:cs typeface="Arial"/>
              </a:rPr>
              <a:t>Ó</a:t>
            </a:r>
            <a:r>
              <a:rPr sz="1600" b="1" spc="-5" dirty="0">
                <a:latin typeface="Arial"/>
                <a:cs typeface="Arial"/>
              </a:rPr>
              <a:t>N  </a:t>
            </a:r>
            <a:r>
              <a:rPr lang="es-CO" sz="1600" b="1" spc="-5" dirty="0">
                <a:latin typeface="Arial"/>
                <a:cs typeface="Arial"/>
              </a:rPr>
              <a:t>DIA DE AMOR Y AMISTAD</a:t>
            </a:r>
            <a:endParaRPr sz="1600" dirty="0">
              <a:latin typeface="Arial"/>
              <a:cs typeface="Arial"/>
            </a:endParaRPr>
          </a:p>
        </p:txBody>
      </p:sp>
      <p:sp>
        <p:nvSpPr>
          <p:cNvPr id="20" name="object 20"/>
          <p:cNvSpPr txBox="1"/>
          <p:nvPr/>
        </p:nvSpPr>
        <p:spPr>
          <a:xfrm>
            <a:off x="7772400" y="2217486"/>
            <a:ext cx="2770886" cy="750847"/>
          </a:xfrm>
          <a:prstGeom prst="rect">
            <a:avLst/>
          </a:prstGeom>
        </p:spPr>
        <p:txBody>
          <a:bodyPr vert="horz" wrap="square" lIns="0" tIns="12065" rIns="0" bIns="0" rtlCol="0">
            <a:spAutoFit/>
          </a:bodyPr>
          <a:lstStyle/>
          <a:p>
            <a:pPr marL="12700" marR="5080" indent="139700" algn="ctr">
              <a:lnSpc>
                <a:spcPct val="100000"/>
              </a:lnSpc>
              <a:spcBef>
                <a:spcPts val="95"/>
              </a:spcBef>
            </a:pPr>
            <a:r>
              <a:rPr lang="es-CO" sz="1600" b="1" spc="-40" dirty="0">
                <a:latin typeface="Arial"/>
                <a:cs typeface="Arial"/>
              </a:rPr>
              <a:t>SIEMBRA DE ARBOLES POR EL DIA MUNDIAL DEL ÁRBOL</a:t>
            </a:r>
            <a:endParaRPr sz="1600" dirty="0">
              <a:latin typeface="Arial"/>
              <a:cs typeface="Arial"/>
            </a:endParaRPr>
          </a:p>
        </p:txBody>
      </p:sp>
      <p:pic>
        <p:nvPicPr>
          <p:cNvPr id="23" name="object 10">
            <a:extLst>
              <a:ext uri="{FF2B5EF4-FFF2-40B4-BE49-F238E27FC236}">
                <a16:creationId xmlns:a16="http://schemas.microsoft.com/office/drawing/2014/main" id="{C1E6B935-C068-4510-B3DB-E046317906A6}"/>
              </a:ext>
            </a:extLst>
          </p:cNvPr>
          <p:cNvPicPr/>
          <p:nvPr/>
        </p:nvPicPr>
        <p:blipFill>
          <a:blip r:embed="rId3" cstate="print"/>
          <a:stretch>
            <a:fillRect/>
          </a:stretch>
        </p:blipFill>
        <p:spPr>
          <a:xfrm>
            <a:off x="11125200" y="5862403"/>
            <a:ext cx="902209" cy="919397"/>
          </a:xfrm>
          <a:prstGeom prst="rect">
            <a:avLst/>
          </a:prstGeom>
        </p:spPr>
      </p:pic>
      <p:pic>
        <p:nvPicPr>
          <p:cNvPr id="24" name="object 4">
            <a:extLst>
              <a:ext uri="{FF2B5EF4-FFF2-40B4-BE49-F238E27FC236}">
                <a16:creationId xmlns:a16="http://schemas.microsoft.com/office/drawing/2014/main" id="{119AA356-D02D-4140-9A3A-8C528510C8EE}"/>
              </a:ext>
            </a:extLst>
          </p:cNvPr>
          <p:cNvPicPr/>
          <p:nvPr/>
        </p:nvPicPr>
        <p:blipFill>
          <a:blip r:embed="rId4" cstate="print"/>
          <a:stretch>
            <a:fillRect/>
          </a:stretch>
        </p:blipFill>
        <p:spPr>
          <a:xfrm>
            <a:off x="228600" y="5594603"/>
            <a:ext cx="488618" cy="806197"/>
          </a:xfrm>
          <a:prstGeom prst="rect">
            <a:avLst/>
          </a:prstGeom>
        </p:spPr>
      </p:pic>
      <p:sp>
        <p:nvSpPr>
          <p:cNvPr id="25" name="object 5">
            <a:extLst>
              <a:ext uri="{FF2B5EF4-FFF2-40B4-BE49-F238E27FC236}">
                <a16:creationId xmlns:a16="http://schemas.microsoft.com/office/drawing/2014/main" id="{C943622A-741B-4CE1-94AE-1BA36A2B4A1C}"/>
              </a:ext>
            </a:extLst>
          </p:cNvPr>
          <p:cNvSpPr txBox="1"/>
          <p:nvPr/>
        </p:nvSpPr>
        <p:spPr>
          <a:xfrm>
            <a:off x="265277" y="6417265"/>
            <a:ext cx="496723" cy="135935"/>
          </a:xfrm>
          <a:prstGeom prst="rect">
            <a:avLst/>
          </a:prstGeom>
        </p:spPr>
        <p:txBody>
          <a:bodyPr vert="horz" wrap="square" lIns="0" tIns="12700" rIns="0" bIns="0" rtlCol="0">
            <a:spAutoFit/>
          </a:bodyPr>
          <a:lstStyle/>
          <a:p>
            <a:pPr marL="12700">
              <a:lnSpc>
                <a:spcPct val="100000"/>
              </a:lnSpc>
              <a:spcBef>
                <a:spcPts val="100"/>
              </a:spcBef>
            </a:pPr>
            <a:r>
              <a:rPr sz="800" spc="-95" dirty="0">
                <a:latin typeface="Arial MT"/>
                <a:cs typeface="Arial MT"/>
              </a:rPr>
              <a:t>S</a:t>
            </a:r>
            <a:r>
              <a:rPr sz="800" spc="-105" dirty="0">
                <a:latin typeface="Arial MT"/>
                <a:cs typeface="Arial MT"/>
              </a:rPr>
              <a:t>C</a:t>
            </a:r>
            <a:r>
              <a:rPr sz="800" spc="-55" dirty="0">
                <a:latin typeface="Arial MT"/>
                <a:cs typeface="Arial MT"/>
              </a:rPr>
              <a:t> </a:t>
            </a:r>
            <a:r>
              <a:rPr sz="800" spc="-80" dirty="0">
                <a:latin typeface="Arial MT"/>
                <a:cs typeface="Arial MT"/>
              </a:rPr>
              <a:t>410</a:t>
            </a:r>
            <a:r>
              <a:rPr sz="800" spc="-75" dirty="0">
                <a:latin typeface="Arial MT"/>
                <a:cs typeface="Arial MT"/>
              </a:rPr>
              <a:t>0</a:t>
            </a:r>
            <a:r>
              <a:rPr sz="800" spc="-55" dirty="0">
                <a:latin typeface="Arial MT"/>
                <a:cs typeface="Arial MT"/>
              </a:rPr>
              <a:t>-</a:t>
            </a:r>
            <a:r>
              <a:rPr sz="800" spc="-80" dirty="0">
                <a:latin typeface="Arial MT"/>
                <a:cs typeface="Arial MT"/>
              </a:rPr>
              <a:t>1</a:t>
            </a:r>
            <a:endParaRPr sz="800" dirty="0">
              <a:latin typeface="Arial MT"/>
              <a:cs typeface="Arial MT"/>
            </a:endParaRPr>
          </a:p>
        </p:txBody>
      </p:sp>
      <p:pic>
        <p:nvPicPr>
          <p:cNvPr id="27" name="Imagen 26">
            <a:extLst>
              <a:ext uri="{FF2B5EF4-FFF2-40B4-BE49-F238E27FC236}">
                <a16:creationId xmlns:a16="http://schemas.microsoft.com/office/drawing/2014/main" id="{B7DD7FFC-025D-433F-A48C-8F7477375AD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19200" y="3294316"/>
            <a:ext cx="2859023" cy="2847658"/>
          </a:xfrm>
          <a:prstGeom prst="rect">
            <a:avLst/>
          </a:prstGeom>
        </p:spPr>
      </p:pic>
      <p:pic>
        <p:nvPicPr>
          <p:cNvPr id="29" name="Imagen 28">
            <a:extLst>
              <a:ext uri="{FF2B5EF4-FFF2-40B4-BE49-F238E27FC236}">
                <a16:creationId xmlns:a16="http://schemas.microsoft.com/office/drawing/2014/main" id="{6927EE70-1DCA-489A-BCA0-B5B8F6854CAD}"/>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20000"/>
          <a:stretch/>
        </p:blipFill>
        <p:spPr>
          <a:xfrm>
            <a:off x="4427808" y="3294317"/>
            <a:ext cx="2900588" cy="2847657"/>
          </a:xfrm>
          <a:prstGeom prst="rect">
            <a:avLst/>
          </a:prstGeom>
        </p:spPr>
      </p:pic>
      <p:pic>
        <p:nvPicPr>
          <p:cNvPr id="31" name="Imagen 30">
            <a:extLst>
              <a:ext uri="{FF2B5EF4-FFF2-40B4-BE49-F238E27FC236}">
                <a16:creationId xmlns:a16="http://schemas.microsoft.com/office/drawing/2014/main" id="{30C1BF7B-85B4-46C1-B987-9D67E4AE840A}"/>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764194" y="3294316"/>
            <a:ext cx="3115057" cy="2847658"/>
          </a:xfrm>
          <a:prstGeom prst="rect">
            <a:avLst/>
          </a:prstGeom>
        </p:spPr>
      </p:pic>
    </p:spTree>
    <p:extLst>
      <p:ext uri="{BB962C8B-B14F-4D97-AF65-F5344CB8AC3E}">
        <p14:creationId xmlns:p14="http://schemas.microsoft.com/office/powerpoint/2010/main" val="19513461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bject 4">
            <a:extLst>
              <a:ext uri="{FF2B5EF4-FFF2-40B4-BE49-F238E27FC236}">
                <a16:creationId xmlns:a16="http://schemas.microsoft.com/office/drawing/2014/main" id="{30322E37-C8E5-432A-8BA5-5197BE107018}"/>
              </a:ext>
            </a:extLst>
          </p:cNvPr>
          <p:cNvPicPr/>
          <p:nvPr/>
        </p:nvPicPr>
        <p:blipFill>
          <a:blip r:embed="rId2" cstate="print"/>
          <a:stretch>
            <a:fillRect/>
          </a:stretch>
        </p:blipFill>
        <p:spPr>
          <a:xfrm>
            <a:off x="228600" y="5594603"/>
            <a:ext cx="488618" cy="806197"/>
          </a:xfrm>
          <a:prstGeom prst="rect">
            <a:avLst/>
          </a:prstGeom>
        </p:spPr>
      </p:pic>
      <p:sp>
        <p:nvSpPr>
          <p:cNvPr id="6" name="object 5">
            <a:extLst>
              <a:ext uri="{FF2B5EF4-FFF2-40B4-BE49-F238E27FC236}">
                <a16:creationId xmlns:a16="http://schemas.microsoft.com/office/drawing/2014/main" id="{AAD3321C-F5C3-43A9-B388-A9276C38A753}"/>
              </a:ext>
            </a:extLst>
          </p:cNvPr>
          <p:cNvSpPr txBox="1"/>
          <p:nvPr/>
        </p:nvSpPr>
        <p:spPr>
          <a:xfrm>
            <a:off x="265277" y="6417265"/>
            <a:ext cx="496723" cy="135935"/>
          </a:xfrm>
          <a:prstGeom prst="rect">
            <a:avLst/>
          </a:prstGeom>
        </p:spPr>
        <p:txBody>
          <a:bodyPr vert="horz" wrap="square" lIns="0" tIns="12700" rIns="0" bIns="0" rtlCol="0">
            <a:spAutoFit/>
          </a:bodyPr>
          <a:lstStyle/>
          <a:p>
            <a:pPr marL="12700">
              <a:lnSpc>
                <a:spcPct val="100000"/>
              </a:lnSpc>
              <a:spcBef>
                <a:spcPts val="100"/>
              </a:spcBef>
            </a:pPr>
            <a:r>
              <a:rPr sz="800" spc="-95" dirty="0">
                <a:latin typeface="Arial MT"/>
                <a:cs typeface="Arial MT"/>
              </a:rPr>
              <a:t>S</a:t>
            </a:r>
            <a:r>
              <a:rPr sz="800" spc="-105" dirty="0">
                <a:latin typeface="Arial MT"/>
                <a:cs typeface="Arial MT"/>
              </a:rPr>
              <a:t>C</a:t>
            </a:r>
            <a:r>
              <a:rPr sz="800" spc="-55" dirty="0">
                <a:latin typeface="Arial MT"/>
                <a:cs typeface="Arial MT"/>
              </a:rPr>
              <a:t> </a:t>
            </a:r>
            <a:r>
              <a:rPr sz="800" spc="-80" dirty="0">
                <a:latin typeface="Arial MT"/>
                <a:cs typeface="Arial MT"/>
              </a:rPr>
              <a:t>410</a:t>
            </a:r>
            <a:r>
              <a:rPr sz="800" spc="-75" dirty="0">
                <a:latin typeface="Arial MT"/>
                <a:cs typeface="Arial MT"/>
              </a:rPr>
              <a:t>0</a:t>
            </a:r>
            <a:r>
              <a:rPr sz="800" spc="-55" dirty="0">
                <a:latin typeface="Arial MT"/>
                <a:cs typeface="Arial MT"/>
              </a:rPr>
              <a:t>-</a:t>
            </a:r>
            <a:r>
              <a:rPr sz="800" spc="-80" dirty="0">
                <a:latin typeface="Arial MT"/>
                <a:cs typeface="Arial MT"/>
              </a:rPr>
              <a:t>1</a:t>
            </a:r>
            <a:endParaRPr sz="800" dirty="0">
              <a:latin typeface="Arial MT"/>
              <a:cs typeface="Arial MT"/>
            </a:endParaRPr>
          </a:p>
        </p:txBody>
      </p:sp>
      <p:pic>
        <p:nvPicPr>
          <p:cNvPr id="7" name="object 10">
            <a:extLst>
              <a:ext uri="{FF2B5EF4-FFF2-40B4-BE49-F238E27FC236}">
                <a16:creationId xmlns:a16="http://schemas.microsoft.com/office/drawing/2014/main" id="{5D3821C6-9809-4A61-88D9-73A8C016E185}"/>
              </a:ext>
            </a:extLst>
          </p:cNvPr>
          <p:cNvPicPr/>
          <p:nvPr/>
        </p:nvPicPr>
        <p:blipFill>
          <a:blip r:embed="rId3" cstate="print"/>
          <a:stretch>
            <a:fillRect/>
          </a:stretch>
        </p:blipFill>
        <p:spPr>
          <a:xfrm>
            <a:off x="11125200" y="5862403"/>
            <a:ext cx="902209" cy="919397"/>
          </a:xfrm>
          <a:prstGeom prst="rect">
            <a:avLst/>
          </a:prstGeom>
        </p:spPr>
      </p:pic>
      <p:sp>
        <p:nvSpPr>
          <p:cNvPr id="8" name="object 19">
            <a:extLst>
              <a:ext uri="{FF2B5EF4-FFF2-40B4-BE49-F238E27FC236}">
                <a16:creationId xmlns:a16="http://schemas.microsoft.com/office/drawing/2014/main" id="{C9FCA308-723C-4BC2-A8CF-F52FEA287FD8}"/>
              </a:ext>
            </a:extLst>
          </p:cNvPr>
          <p:cNvSpPr txBox="1"/>
          <p:nvPr/>
        </p:nvSpPr>
        <p:spPr>
          <a:xfrm>
            <a:off x="9677400" y="2133600"/>
            <a:ext cx="1600201" cy="504625"/>
          </a:xfrm>
          <a:prstGeom prst="rect">
            <a:avLst/>
          </a:prstGeom>
        </p:spPr>
        <p:txBody>
          <a:bodyPr vert="horz" wrap="square" lIns="0" tIns="12065" rIns="0" bIns="0" rtlCol="0">
            <a:spAutoFit/>
          </a:bodyPr>
          <a:lstStyle/>
          <a:p>
            <a:pPr marL="12700" marR="5080" indent="86360" algn="ctr">
              <a:lnSpc>
                <a:spcPct val="100000"/>
              </a:lnSpc>
              <a:spcBef>
                <a:spcPts val="95"/>
              </a:spcBef>
            </a:pPr>
            <a:r>
              <a:rPr sz="1600" b="1" spc="-15" dirty="0">
                <a:latin typeface="Arial"/>
                <a:cs typeface="Arial"/>
              </a:rPr>
              <a:t>NOVENAS </a:t>
            </a:r>
            <a:r>
              <a:rPr sz="1600" b="1" spc="-10" dirty="0">
                <a:latin typeface="Arial"/>
                <a:cs typeface="Arial"/>
              </a:rPr>
              <a:t> N</a:t>
            </a:r>
            <a:r>
              <a:rPr sz="1600" b="1" spc="-175" dirty="0">
                <a:latin typeface="Arial"/>
                <a:cs typeface="Arial"/>
              </a:rPr>
              <a:t>A</a:t>
            </a:r>
            <a:r>
              <a:rPr sz="1600" b="1" spc="-5" dirty="0">
                <a:latin typeface="Arial"/>
                <a:cs typeface="Arial"/>
              </a:rPr>
              <a:t>VIDE</a:t>
            </a:r>
            <a:r>
              <a:rPr sz="1600" b="1" dirty="0">
                <a:latin typeface="Arial"/>
                <a:cs typeface="Arial"/>
              </a:rPr>
              <a:t>Ñ</a:t>
            </a:r>
            <a:r>
              <a:rPr sz="1600" b="1" spc="-45" dirty="0">
                <a:latin typeface="Arial"/>
                <a:cs typeface="Arial"/>
              </a:rPr>
              <a:t>A</a:t>
            </a:r>
            <a:r>
              <a:rPr sz="1600" b="1" spc="-5" dirty="0">
                <a:latin typeface="Arial"/>
                <a:cs typeface="Arial"/>
              </a:rPr>
              <a:t>S</a:t>
            </a:r>
            <a:endParaRPr sz="1600" dirty="0">
              <a:latin typeface="Arial"/>
              <a:cs typeface="Arial"/>
            </a:endParaRPr>
          </a:p>
        </p:txBody>
      </p:sp>
      <p:sp>
        <p:nvSpPr>
          <p:cNvPr id="10" name="object 4">
            <a:extLst>
              <a:ext uri="{FF2B5EF4-FFF2-40B4-BE49-F238E27FC236}">
                <a16:creationId xmlns:a16="http://schemas.microsoft.com/office/drawing/2014/main" id="{A9F545C9-A926-4038-8D1A-487EFFE98AEB}"/>
              </a:ext>
            </a:extLst>
          </p:cNvPr>
          <p:cNvSpPr txBox="1">
            <a:spLocks noGrp="1"/>
          </p:cNvSpPr>
          <p:nvPr>
            <p:ph type="title"/>
          </p:nvPr>
        </p:nvSpPr>
        <p:spPr>
          <a:xfrm>
            <a:off x="571245" y="716026"/>
            <a:ext cx="9444990" cy="998855"/>
          </a:xfrm>
          <a:prstGeom prst="rect">
            <a:avLst/>
          </a:prstGeom>
          <a:solidFill>
            <a:srgbClr val="FDEA2A"/>
          </a:solidFill>
        </p:spPr>
        <p:txBody>
          <a:bodyPr vert="horz" wrap="square" lIns="0" tIns="316230" rIns="0" bIns="0" rtlCol="0">
            <a:spAutoFit/>
          </a:bodyPr>
          <a:lstStyle/>
          <a:p>
            <a:pPr marL="158750">
              <a:lnSpc>
                <a:spcPct val="100000"/>
              </a:lnSpc>
              <a:spcBef>
                <a:spcPts val="2490"/>
              </a:spcBef>
            </a:pPr>
            <a:r>
              <a:rPr sz="2400" b="1" spc="-80" dirty="0">
                <a:latin typeface="Tahoma"/>
                <a:cs typeface="Tahoma"/>
              </a:rPr>
              <a:t>PL</a:t>
            </a:r>
            <a:r>
              <a:rPr sz="2400" b="1" spc="-145" dirty="0">
                <a:latin typeface="Tahoma"/>
                <a:cs typeface="Tahoma"/>
              </a:rPr>
              <a:t>AN</a:t>
            </a:r>
            <a:r>
              <a:rPr sz="2400" b="1" spc="-220" dirty="0">
                <a:latin typeface="Tahoma"/>
                <a:cs typeface="Tahoma"/>
              </a:rPr>
              <a:t> </a:t>
            </a:r>
            <a:r>
              <a:rPr sz="2400" b="1" spc="-204" dirty="0">
                <a:latin typeface="Tahoma"/>
                <a:cs typeface="Tahoma"/>
              </a:rPr>
              <a:t>DE</a:t>
            </a:r>
            <a:r>
              <a:rPr sz="2400" b="1" spc="-235" dirty="0">
                <a:latin typeface="Tahoma"/>
                <a:cs typeface="Tahoma"/>
              </a:rPr>
              <a:t> </a:t>
            </a:r>
            <a:r>
              <a:rPr sz="2400" b="1" spc="-254" dirty="0">
                <a:latin typeface="Tahoma"/>
                <a:cs typeface="Tahoma"/>
              </a:rPr>
              <a:t>BIE</a:t>
            </a:r>
            <a:r>
              <a:rPr sz="2400" b="1" spc="-135" dirty="0">
                <a:latin typeface="Tahoma"/>
                <a:cs typeface="Tahoma"/>
              </a:rPr>
              <a:t>NESTAR</a:t>
            </a:r>
            <a:r>
              <a:rPr sz="2400" b="1" spc="-245" dirty="0">
                <a:latin typeface="Tahoma"/>
                <a:cs typeface="Tahoma"/>
              </a:rPr>
              <a:t> </a:t>
            </a:r>
            <a:r>
              <a:rPr sz="2400" b="1" spc="-285" dirty="0">
                <a:latin typeface="Tahoma"/>
                <a:cs typeface="Tahoma"/>
              </a:rPr>
              <a:t>SOCI</a:t>
            </a:r>
            <a:r>
              <a:rPr sz="2400" b="1" spc="-20" dirty="0">
                <a:latin typeface="Tahoma"/>
                <a:cs typeface="Tahoma"/>
              </a:rPr>
              <a:t>AL</a:t>
            </a:r>
            <a:r>
              <a:rPr sz="2400" b="1" spc="-235" dirty="0">
                <a:latin typeface="Tahoma"/>
                <a:cs typeface="Tahoma"/>
              </a:rPr>
              <a:t> </a:t>
            </a:r>
            <a:r>
              <a:rPr sz="2400" b="1" spc="-75" dirty="0">
                <a:latin typeface="Tahoma"/>
                <a:cs typeface="Tahoma"/>
              </a:rPr>
              <a:t>E</a:t>
            </a:r>
            <a:r>
              <a:rPr sz="2400" b="1" spc="-235" dirty="0">
                <a:latin typeface="Tahoma"/>
                <a:cs typeface="Tahoma"/>
              </a:rPr>
              <a:t> </a:t>
            </a:r>
            <a:r>
              <a:rPr sz="2400" b="1" spc="-305" dirty="0">
                <a:latin typeface="Tahoma"/>
                <a:cs typeface="Tahoma"/>
              </a:rPr>
              <a:t>IN</a:t>
            </a:r>
            <a:r>
              <a:rPr sz="2400" b="1" spc="-320" dirty="0">
                <a:latin typeface="Tahoma"/>
                <a:cs typeface="Tahoma"/>
              </a:rPr>
              <a:t>C</a:t>
            </a:r>
            <a:r>
              <a:rPr sz="2400" b="1" spc="-215" dirty="0">
                <a:latin typeface="Tahoma"/>
                <a:cs typeface="Tahoma"/>
              </a:rPr>
              <a:t>ENTIVOS</a:t>
            </a:r>
            <a:endParaRPr sz="2400" dirty="0">
              <a:latin typeface="Tahoma"/>
              <a:cs typeface="Tahoma"/>
            </a:endParaRPr>
          </a:p>
        </p:txBody>
      </p:sp>
      <p:sp>
        <p:nvSpPr>
          <p:cNvPr id="11" name="object 19">
            <a:extLst>
              <a:ext uri="{FF2B5EF4-FFF2-40B4-BE49-F238E27FC236}">
                <a16:creationId xmlns:a16="http://schemas.microsoft.com/office/drawing/2014/main" id="{B4C7063C-D29B-46C9-AFD1-8A5365B7B775}"/>
              </a:ext>
            </a:extLst>
          </p:cNvPr>
          <p:cNvSpPr txBox="1"/>
          <p:nvPr/>
        </p:nvSpPr>
        <p:spPr>
          <a:xfrm>
            <a:off x="1852206" y="2209800"/>
            <a:ext cx="3657600" cy="258404"/>
          </a:xfrm>
          <a:prstGeom prst="rect">
            <a:avLst/>
          </a:prstGeom>
        </p:spPr>
        <p:txBody>
          <a:bodyPr vert="horz" wrap="square" lIns="0" tIns="12065" rIns="0" bIns="0" rtlCol="0">
            <a:spAutoFit/>
          </a:bodyPr>
          <a:lstStyle/>
          <a:p>
            <a:pPr marL="12700" marR="5080" indent="86360">
              <a:lnSpc>
                <a:spcPct val="100000"/>
              </a:lnSpc>
              <a:spcBef>
                <a:spcPts val="95"/>
              </a:spcBef>
            </a:pPr>
            <a:r>
              <a:rPr lang="es-CO" sz="1600" b="1" spc="-15" dirty="0">
                <a:latin typeface="Arial"/>
                <a:cs typeface="Arial"/>
              </a:rPr>
              <a:t>SEMANA DE LA SALUD </a:t>
            </a:r>
            <a:endParaRPr sz="1600" dirty="0">
              <a:latin typeface="Arial"/>
              <a:cs typeface="Arial"/>
            </a:endParaRPr>
          </a:p>
        </p:txBody>
      </p:sp>
      <p:pic>
        <p:nvPicPr>
          <p:cNvPr id="12" name="Imagen 11">
            <a:extLst>
              <a:ext uri="{FF2B5EF4-FFF2-40B4-BE49-F238E27FC236}">
                <a16:creationId xmlns:a16="http://schemas.microsoft.com/office/drawing/2014/main" id="{5364DE35-4AD0-4177-AD43-2D9CCE7706D2}"/>
              </a:ext>
            </a:extLst>
          </p:cNvPr>
          <p:cNvPicPr/>
          <p:nvPr/>
        </p:nvPicPr>
        <p:blipFill rotWithShape="1">
          <a:blip r:embed="rId4"/>
          <a:srcRect l="28575" t="28758" r="31929" b="33784"/>
          <a:stretch/>
        </p:blipFill>
        <p:spPr bwMode="auto">
          <a:xfrm>
            <a:off x="1165225" y="2516482"/>
            <a:ext cx="4267200" cy="3466551"/>
          </a:xfrm>
          <a:prstGeom prst="rect">
            <a:avLst/>
          </a:prstGeom>
          <a:ln>
            <a:noFill/>
          </a:ln>
          <a:extLst>
            <a:ext uri="{53640926-AAD7-44D8-BBD7-CCE9431645EC}">
              <a14:shadowObscured xmlns:a14="http://schemas.microsoft.com/office/drawing/2010/main"/>
            </a:ext>
          </a:extLst>
        </p:spPr>
      </p:pic>
      <p:sp>
        <p:nvSpPr>
          <p:cNvPr id="14" name="object 19">
            <a:extLst>
              <a:ext uri="{FF2B5EF4-FFF2-40B4-BE49-F238E27FC236}">
                <a16:creationId xmlns:a16="http://schemas.microsoft.com/office/drawing/2014/main" id="{705EAE28-D5F6-4D40-B89F-8D84DD296235}"/>
              </a:ext>
            </a:extLst>
          </p:cNvPr>
          <p:cNvSpPr txBox="1"/>
          <p:nvPr/>
        </p:nvSpPr>
        <p:spPr>
          <a:xfrm>
            <a:off x="5870576" y="2209800"/>
            <a:ext cx="2987675" cy="258404"/>
          </a:xfrm>
          <a:prstGeom prst="rect">
            <a:avLst/>
          </a:prstGeom>
        </p:spPr>
        <p:txBody>
          <a:bodyPr vert="horz" wrap="square" lIns="0" tIns="12065" rIns="0" bIns="0" rtlCol="0">
            <a:spAutoFit/>
          </a:bodyPr>
          <a:lstStyle/>
          <a:p>
            <a:pPr marL="12700" marR="5080" indent="86360" algn="ctr">
              <a:lnSpc>
                <a:spcPct val="100000"/>
              </a:lnSpc>
              <a:spcBef>
                <a:spcPts val="95"/>
              </a:spcBef>
            </a:pPr>
            <a:r>
              <a:rPr lang="es-CO" sz="1600" b="1" spc="-15" dirty="0">
                <a:latin typeface="Arial"/>
                <a:cs typeface="Arial"/>
              </a:rPr>
              <a:t>CELEBRACIÓN HALLOWEEN</a:t>
            </a:r>
            <a:endParaRPr sz="1600" dirty="0">
              <a:latin typeface="Arial"/>
              <a:cs typeface="Arial"/>
            </a:endParaRPr>
          </a:p>
        </p:txBody>
      </p:sp>
      <p:pic>
        <p:nvPicPr>
          <p:cNvPr id="16" name="Imagen 15">
            <a:extLst>
              <a:ext uri="{FF2B5EF4-FFF2-40B4-BE49-F238E27FC236}">
                <a16:creationId xmlns:a16="http://schemas.microsoft.com/office/drawing/2014/main" id="{DF25ACDC-2458-4FC7-A237-D946A847BEC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003924" y="2666999"/>
            <a:ext cx="2787244" cy="3195403"/>
          </a:xfrm>
          <a:prstGeom prst="rect">
            <a:avLst/>
          </a:prstGeom>
        </p:spPr>
      </p:pic>
      <p:pic>
        <p:nvPicPr>
          <p:cNvPr id="3" name="Imagen 2">
            <a:extLst>
              <a:ext uri="{FF2B5EF4-FFF2-40B4-BE49-F238E27FC236}">
                <a16:creationId xmlns:a16="http://schemas.microsoft.com/office/drawing/2014/main" id="{479B591C-706F-4765-BA42-98A0A409DC7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501352" y="2705099"/>
            <a:ext cx="2417894" cy="3119202"/>
          </a:xfrm>
          <a:prstGeom prst="rect">
            <a:avLst/>
          </a:prstGeom>
        </p:spPr>
      </p:pic>
    </p:spTree>
    <p:extLst>
      <p:ext uri="{BB962C8B-B14F-4D97-AF65-F5344CB8AC3E}">
        <p14:creationId xmlns:p14="http://schemas.microsoft.com/office/powerpoint/2010/main" val="308202844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object 3"/>
          <p:cNvPicPr/>
          <p:nvPr/>
        </p:nvPicPr>
        <p:blipFill>
          <a:blip r:embed="rId2" cstate="print"/>
          <a:stretch>
            <a:fillRect/>
          </a:stretch>
        </p:blipFill>
        <p:spPr>
          <a:xfrm>
            <a:off x="0" y="0"/>
            <a:ext cx="963166" cy="6847329"/>
          </a:xfrm>
          <a:prstGeom prst="rect">
            <a:avLst/>
          </a:prstGeom>
        </p:spPr>
      </p:pic>
      <p:sp>
        <p:nvSpPr>
          <p:cNvPr id="4" name="object 4"/>
          <p:cNvSpPr txBox="1"/>
          <p:nvPr/>
        </p:nvSpPr>
        <p:spPr>
          <a:xfrm>
            <a:off x="571245" y="705358"/>
            <a:ext cx="9444990" cy="998855"/>
          </a:xfrm>
          <a:prstGeom prst="rect">
            <a:avLst/>
          </a:prstGeom>
          <a:solidFill>
            <a:srgbClr val="FDEA2A"/>
          </a:solidFill>
        </p:spPr>
        <p:txBody>
          <a:bodyPr vert="horz" wrap="square" lIns="0" tIns="3810" rIns="0" bIns="0" rtlCol="0">
            <a:spAutoFit/>
          </a:bodyPr>
          <a:lstStyle/>
          <a:p>
            <a:pPr>
              <a:lnSpc>
                <a:spcPct val="100000"/>
              </a:lnSpc>
              <a:spcBef>
                <a:spcPts val="30"/>
              </a:spcBef>
            </a:pPr>
            <a:endParaRPr sz="2350">
              <a:latin typeface="Times New Roman"/>
              <a:cs typeface="Times New Roman"/>
            </a:endParaRPr>
          </a:p>
          <a:p>
            <a:pPr marL="402590">
              <a:lnSpc>
                <a:spcPct val="100000"/>
              </a:lnSpc>
            </a:pPr>
            <a:r>
              <a:rPr sz="2000" b="1" spc="-155" dirty="0">
                <a:latin typeface="Tahoma"/>
                <a:cs typeface="Tahoma"/>
              </a:rPr>
              <a:t>SISTEMA</a:t>
            </a:r>
            <a:r>
              <a:rPr sz="2000" b="1" spc="-220" dirty="0">
                <a:latin typeface="Tahoma"/>
                <a:cs typeface="Tahoma"/>
              </a:rPr>
              <a:t> </a:t>
            </a:r>
            <a:r>
              <a:rPr sz="2000" b="1" spc="-175" dirty="0">
                <a:latin typeface="Tahoma"/>
                <a:cs typeface="Tahoma"/>
              </a:rPr>
              <a:t>DE</a:t>
            </a:r>
            <a:r>
              <a:rPr sz="2000" b="1" spc="-200" dirty="0">
                <a:latin typeface="Tahoma"/>
                <a:cs typeface="Tahoma"/>
              </a:rPr>
              <a:t> GESTIÓN</a:t>
            </a:r>
            <a:r>
              <a:rPr sz="2000" b="1" spc="-215" dirty="0">
                <a:latin typeface="Tahoma"/>
                <a:cs typeface="Tahoma"/>
              </a:rPr>
              <a:t> </a:t>
            </a:r>
            <a:r>
              <a:rPr sz="2000" b="1" spc="-135" dirty="0">
                <a:latin typeface="Tahoma"/>
                <a:cs typeface="Tahoma"/>
              </a:rPr>
              <a:t>EN</a:t>
            </a:r>
            <a:r>
              <a:rPr sz="2000" b="1" spc="-215" dirty="0">
                <a:latin typeface="Tahoma"/>
                <a:cs typeface="Tahoma"/>
              </a:rPr>
              <a:t> </a:t>
            </a:r>
            <a:r>
              <a:rPr sz="2000" b="1" spc="-210" dirty="0">
                <a:latin typeface="Tahoma"/>
                <a:cs typeface="Tahoma"/>
              </a:rPr>
              <a:t>SEGURIDAD</a:t>
            </a:r>
            <a:r>
              <a:rPr sz="2000" b="1" spc="-215" dirty="0">
                <a:latin typeface="Tahoma"/>
                <a:cs typeface="Tahoma"/>
              </a:rPr>
              <a:t> </a:t>
            </a:r>
            <a:r>
              <a:rPr sz="2000" b="1" spc="-105" dirty="0">
                <a:latin typeface="Tahoma"/>
                <a:cs typeface="Tahoma"/>
              </a:rPr>
              <a:t>Y</a:t>
            </a:r>
            <a:r>
              <a:rPr sz="2000" b="1" spc="-180" dirty="0">
                <a:latin typeface="Tahoma"/>
                <a:cs typeface="Tahoma"/>
              </a:rPr>
              <a:t> </a:t>
            </a:r>
            <a:r>
              <a:rPr sz="2000" b="1" spc="-120" dirty="0">
                <a:latin typeface="Tahoma"/>
                <a:cs typeface="Tahoma"/>
              </a:rPr>
              <a:t>SALUD</a:t>
            </a:r>
            <a:r>
              <a:rPr sz="2000" b="1" spc="-195" dirty="0">
                <a:latin typeface="Tahoma"/>
                <a:cs typeface="Tahoma"/>
              </a:rPr>
              <a:t> </a:t>
            </a:r>
            <a:r>
              <a:rPr sz="2000" b="1" spc="-135" dirty="0">
                <a:latin typeface="Tahoma"/>
                <a:cs typeface="Tahoma"/>
              </a:rPr>
              <a:t>EN</a:t>
            </a:r>
            <a:r>
              <a:rPr sz="2000" b="1" spc="-215" dirty="0">
                <a:latin typeface="Tahoma"/>
                <a:cs typeface="Tahoma"/>
              </a:rPr>
              <a:t> </a:t>
            </a:r>
            <a:r>
              <a:rPr sz="2000" b="1" spc="-30" dirty="0">
                <a:latin typeface="Tahoma"/>
                <a:cs typeface="Tahoma"/>
              </a:rPr>
              <a:t>EL</a:t>
            </a:r>
            <a:r>
              <a:rPr sz="2000" b="1" spc="-200" dirty="0">
                <a:latin typeface="Tahoma"/>
                <a:cs typeface="Tahoma"/>
              </a:rPr>
              <a:t> </a:t>
            </a:r>
            <a:r>
              <a:rPr sz="2000" b="1" spc="-85" dirty="0">
                <a:latin typeface="Tahoma"/>
                <a:cs typeface="Tahoma"/>
              </a:rPr>
              <a:t>TRABAJO</a:t>
            </a:r>
            <a:endParaRPr sz="2000">
              <a:latin typeface="Tahoma"/>
              <a:cs typeface="Tahoma"/>
            </a:endParaRPr>
          </a:p>
        </p:txBody>
      </p:sp>
      <p:sp>
        <p:nvSpPr>
          <p:cNvPr id="14" name="object 14"/>
          <p:cNvSpPr txBox="1">
            <a:spLocks noGrp="1"/>
          </p:cNvSpPr>
          <p:nvPr>
            <p:ph type="title"/>
          </p:nvPr>
        </p:nvSpPr>
        <p:spPr>
          <a:xfrm>
            <a:off x="2301367" y="2436367"/>
            <a:ext cx="7287259" cy="391160"/>
          </a:xfrm>
          <a:prstGeom prst="rect">
            <a:avLst/>
          </a:prstGeom>
        </p:spPr>
        <p:txBody>
          <a:bodyPr vert="horz" wrap="square" lIns="0" tIns="12700" rIns="0" bIns="0" rtlCol="0">
            <a:spAutoFit/>
          </a:bodyPr>
          <a:lstStyle/>
          <a:p>
            <a:pPr marL="12700">
              <a:lnSpc>
                <a:spcPct val="100000"/>
              </a:lnSpc>
              <a:spcBef>
                <a:spcPts val="100"/>
              </a:spcBef>
            </a:pPr>
            <a:r>
              <a:rPr sz="2400" b="1" u="heavy" spc="-10" dirty="0">
                <a:uFill>
                  <a:solidFill>
                    <a:srgbClr val="000000"/>
                  </a:solidFill>
                </a:uFill>
                <a:latin typeface="Arial"/>
                <a:cs typeface="Arial"/>
              </a:rPr>
              <a:t>CUMPLIMIENTO</a:t>
            </a:r>
            <a:r>
              <a:rPr sz="2400" b="1" u="heavy" spc="5" dirty="0">
                <a:uFill>
                  <a:solidFill>
                    <a:srgbClr val="000000"/>
                  </a:solidFill>
                </a:uFill>
                <a:latin typeface="Arial"/>
                <a:cs typeface="Arial"/>
              </a:rPr>
              <a:t> </a:t>
            </a:r>
            <a:r>
              <a:rPr sz="2400" b="1" u="heavy" spc="-25" dirty="0">
                <a:uFill>
                  <a:solidFill>
                    <a:srgbClr val="000000"/>
                  </a:solidFill>
                </a:uFill>
                <a:latin typeface="Arial"/>
                <a:cs typeface="Arial"/>
              </a:rPr>
              <a:t>NORMATIVO</a:t>
            </a:r>
            <a:r>
              <a:rPr sz="2400" b="1" u="heavy" spc="10" dirty="0">
                <a:uFill>
                  <a:solidFill>
                    <a:srgbClr val="000000"/>
                  </a:solidFill>
                </a:uFill>
                <a:latin typeface="Arial"/>
                <a:cs typeface="Arial"/>
              </a:rPr>
              <a:t> </a:t>
            </a:r>
            <a:r>
              <a:rPr sz="2400" b="1" u="heavy" spc="-15" dirty="0">
                <a:uFill>
                  <a:solidFill>
                    <a:srgbClr val="000000"/>
                  </a:solidFill>
                </a:uFill>
                <a:latin typeface="Arial"/>
                <a:cs typeface="Arial"/>
              </a:rPr>
              <a:t>SECTOR</a:t>
            </a:r>
            <a:r>
              <a:rPr sz="2400" b="1" u="heavy" spc="25" dirty="0">
                <a:uFill>
                  <a:solidFill>
                    <a:srgbClr val="000000"/>
                  </a:solidFill>
                </a:uFill>
                <a:latin typeface="Arial"/>
                <a:cs typeface="Arial"/>
              </a:rPr>
              <a:t> </a:t>
            </a:r>
            <a:r>
              <a:rPr sz="2400" b="1" u="heavy" spc="-10" dirty="0">
                <a:uFill>
                  <a:solidFill>
                    <a:srgbClr val="000000"/>
                  </a:solidFill>
                </a:uFill>
                <a:latin typeface="Arial"/>
                <a:cs typeface="Arial"/>
              </a:rPr>
              <a:t>TRABAJO</a:t>
            </a:r>
            <a:r>
              <a:rPr sz="2400" b="1" u="heavy" spc="20" dirty="0">
                <a:uFill>
                  <a:solidFill>
                    <a:srgbClr val="000000"/>
                  </a:solidFill>
                </a:uFill>
                <a:latin typeface="Arial"/>
                <a:cs typeface="Arial"/>
              </a:rPr>
              <a:t> </a:t>
            </a:r>
            <a:endParaRPr sz="2400">
              <a:latin typeface="Arial"/>
              <a:cs typeface="Arial"/>
            </a:endParaRPr>
          </a:p>
        </p:txBody>
      </p:sp>
      <p:sp>
        <p:nvSpPr>
          <p:cNvPr id="15" name="object 15"/>
          <p:cNvSpPr/>
          <p:nvPr/>
        </p:nvSpPr>
        <p:spPr>
          <a:xfrm>
            <a:off x="5690996" y="3077845"/>
            <a:ext cx="64135" cy="24765"/>
          </a:xfrm>
          <a:custGeom>
            <a:avLst/>
            <a:gdLst/>
            <a:ahLst/>
            <a:cxnLst/>
            <a:rect l="l" t="t" r="r" b="b"/>
            <a:pathLst>
              <a:path w="64135" h="24764">
                <a:moveTo>
                  <a:pt x="64008" y="0"/>
                </a:moveTo>
                <a:lnTo>
                  <a:pt x="0" y="0"/>
                </a:lnTo>
                <a:lnTo>
                  <a:pt x="0" y="24384"/>
                </a:lnTo>
                <a:lnTo>
                  <a:pt x="64008" y="24384"/>
                </a:lnTo>
                <a:lnTo>
                  <a:pt x="64008" y="0"/>
                </a:lnTo>
                <a:close/>
              </a:path>
            </a:pathLst>
          </a:custGeom>
          <a:solidFill>
            <a:srgbClr val="000000"/>
          </a:solidFill>
        </p:spPr>
        <p:txBody>
          <a:bodyPr wrap="square" lIns="0" tIns="0" rIns="0" bIns="0" rtlCol="0"/>
          <a:lstStyle/>
          <a:p>
            <a:endParaRPr/>
          </a:p>
        </p:txBody>
      </p:sp>
      <p:sp>
        <p:nvSpPr>
          <p:cNvPr id="16" name="object 16"/>
          <p:cNvSpPr txBox="1"/>
          <p:nvPr/>
        </p:nvSpPr>
        <p:spPr>
          <a:xfrm>
            <a:off x="2806064" y="3383026"/>
            <a:ext cx="6278880" cy="1245870"/>
          </a:xfrm>
          <a:prstGeom prst="rect">
            <a:avLst/>
          </a:prstGeom>
        </p:spPr>
        <p:txBody>
          <a:bodyPr vert="horz" wrap="square" lIns="0" tIns="13335" rIns="0" bIns="0" rtlCol="0">
            <a:spAutoFit/>
          </a:bodyPr>
          <a:lstStyle/>
          <a:p>
            <a:pPr marL="913130" marR="972185" algn="ctr">
              <a:lnSpc>
                <a:spcPct val="100000"/>
              </a:lnSpc>
              <a:spcBef>
                <a:spcPts val="105"/>
              </a:spcBef>
            </a:pPr>
            <a:r>
              <a:rPr sz="2000" spc="-10" dirty="0">
                <a:latin typeface="Arial MT"/>
                <a:cs typeface="Arial MT"/>
              </a:rPr>
              <a:t>DECRETO </a:t>
            </a:r>
            <a:r>
              <a:rPr sz="2000" dirty="0">
                <a:latin typeface="Arial MT"/>
                <a:cs typeface="Arial MT"/>
              </a:rPr>
              <a:t>ÚNICO </a:t>
            </a:r>
            <a:r>
              <a:rPr sz="2000" spc="-15" dirty="0">
                <a:latin typeface="Arial MT"/>
                <a:cs typeface="Arial MT"/>
              </a:rPr>
              <a:t>REGLAMENTARIO </a:t>
            </a:r>
            <a:r>
              <a:rPr sz="2000" spc="-545" dirty="0">
                <a:latin typeface="Arial MT"/>
                <a:cs typeface="Arial MT"/>
              </a:rPr>
              <a:t> </a:t>
            </a:r>
            <a:r>
              <a:rPr sz="2000" spc="-5" dirty="0">
                <a:latin typeface="Arial MT"/>
                <a:cs typeface="Arial MT"/>
              </a:rPr>
              <a:t>1072</a:t>
            </a:r>
            <a:r>
              <a:rPr sz="2000" spc="-30" dirty="0">
                <a:latin typeface="Arial MT"/>
                <a:cs typeface="Arial MT"/>
              </a:rPr>
              <a:t> </a:t>
            </a:r>
            <a:r>
              <a:rPr sz="2000" spc="-5" dirty="0">
                <a:latin typeface="Arial MT"/>
                <a:cs typeface="Arial MT"/>
              </a:rPr>
              <a:t>DEL</a:t>
            </a:r>
            <a:r>
              <a:rPr sz="2000" spc="-70" dirty="0">
                <a:latin typeface="Arial MT"/>
                <a:cs typeface="Arial MT"/>
              </a:rPr>
              <a:t> </a:t>
            </a:r>
            <a:r>
              <a:rPr sz="2000" spc="-5" dirty="0">
                <a:latin typeface="Arial MT"/>
                <a:cs typeface="Arial MT"/>
              </a:rPr>
              <a:t>2015</a:t>
            </a:r>
            <a:endParaRPr sz="2000">
              <a:latin typeface="Arial MT"/>
              <a:cs typeface="Arial MT"/>
            </a:endParaRPr>
          </a:p>
          <a:p>
            <a:pPr algn="ctr">
              <a:lnSpc>
                <a:spcPct val="100000"/>
              </a:lnSpc>
            </a:pPr>
            <a:r>
              <a:rPr sz="2000" spc="-5" dirty="0">
                <a:latin typeface="Arial MT"/>
                <a:cs typeface="Arial MT"/>
              </a:rPr>
              <a:t>Libro</a:t>
            </a:r>
            <a:r>
              <a:rPr sz="2000" spc="-20" dirty="0">
                <a:latin typeface="Arial MT"/>
                <a:cs typeface="Arial MT"/>
              </a:rPr>
              <a:t> </a:t>
            </a:r>
            <a:r>
              <a:rPr sz="2000" dirty="0">
                <a:latin typeface="Arial MT"/>
                <a:cs typeface="Arial MT"/>
              </a:rPr>
              <a:t>2</a:t>
            </a:r>
            <a:r>
              <a:rPr sz="2000" spc="-20" dirty="0">
                <a:latin typeface="Arial MT"/>
                <a:cs typeface="Arial MT"/>
              </a:rPr>
              <a:t> </a:t>
            </a:r>
            <a:r>
              <a:rPr sz="2000" dirty="0">
                <a:latin typeface="Arial MT"/>
                <a:cs typeface="Arial MT"/>
              </a:rPr>
              <a:t>–</a:t>
            </a:r>
            <a:r>
              <a:rPr sz="2000" spc="-45" dirty="0">
                <a:latin typeface="Arial MT"/>
                <a:cs typeface="Arial MT"/>
              </a:rPr>
              <a:t> </a:t>
            </a:r>
            <a:r>
              <a:rPr sz="2000" spc="-15" dirty="0">
                <a:latin typeface="Arial MT"/>
                <a:cs typeface="Arial MT"/>
              </a:rPr>
              <a:t>Titulo</a:t>
            </a:r>
            <a:r>
              <a:rPr sz="2000" dirty="0">
                <a:latin typeface="Arial MT"/>
                <a:cs typeface="Arial MT"/>
              </a:rPr>
              <a:t> 4</a:t>
            </a:r>
            <a:r>
              <a:rPr sz="2000" spc="-25" dirty="0">
                <a:latin typeface="Arial MT"/>
                <a:cs typeface="Arial MT"/>
              </a:rPr>
              <a:t> </a:t>
            </a:r>
            <a:r>
              <a:rPr sz="2000" dirty="0">
                <a:latin typeface="Arial MT"/>
                <a:cs typeface="Arial MT"/>
              </a:rPr>
              <a:t>–</a:t>
            </a:r>
            <a:r>
              <a:rPr sz="2000" spc="-10" dirty="0">
                <a:latin typeface="Arial MT"/>
                <a:cs typeface="Arial MT"/>
              </a:rPr>
              <a:t> </a:t>
            </a:r>
            <a:r>
              <a:rPr sz="2000" spc="-5" dirty="0">
                <a:latin typeface="Arial MT"/>
                <a:cs typeface="Arial MT"/>
              </a:rPr>
              <a:t>Capitulo</a:t>
            </a:r>
            <a:r>
              <a:rPr sz="2000" spc="-25" dirty="0">
                <a:latin typeface="Arial MT"/>
                <a:cs typeface="Arial MT"/>
              </a:rPr>
              <a:t> </a:t>
            </a:r>
            <a:r>
              <a:rPr sz="2000" dirty="0">
                <a:latin typeface="Arial MT"/>
                <a:cs typeface="Arial MT"/>
              </a:rPr>
              <a:t>6</a:t>
            </a:r>
            <a:endParaRPr sz="2000">
              <a:latin typeface="Arial MT"/>
              <a:cs typeface="Arial MT"/>
            </a:endParaRPr>
          </a:p>
          <a:p>
            <a:pPr algn="ctr">
              <a:lnSpc>
                <a:spcPct val="100000"/>
              </a:lnSpc>
            </a:pPr>
            <a:r>
              <a:rPr sz="2000" dirty="0">
                <a:latin typeface="Arial MT"/>
                <a:cs typeface="Arial MT"/>
              </a:rPr>
              <a:t>Sistema</a:t>
            </a:r>
            <a:r>
              <a:rPr sz="2000" spc="-20" dirty="0">
                <a:latin typeface="Arial MT"/>
                <a:cs typeface="Arial MT"/>
              </a:rPr>
              <a:t> </a:t>
            </a:r>
            <a:r>
              <a:rPr sz="2000" spc="-5" dirty="0">
                <a:latin typeface="Arial MT"/>
                <a:cs typeface="Arial MT"/>
              </a:rPr>
              <a:t>de</a:t>
            </a:r>
            <a:r>
              <a:rPr sz="2000" spc="-15" dirty="0">
                <a:latin typeface="Arial MT"/>
                <a:cs typeface="Arial MT"/>
              </a:rPr>
              <a:t> </a:t>
            </a:r>
            <a:r>
              <a:rPr sz="2000" dirty="0">
                <a:latin typeface="Arial MT"/>
                <a:cs typeface="Arial MT"/>
              </a:rPr>
              <a:t>Gestión</a:t>
            </a:r>
            <a:r>
              <a:rPr sz="2000" spc="-25" dirty="0">
                <a:latin typeface="Arial MT"/>
                <a:cs typeface="Arial MT"/>
              </a:rPr>
              <a:t> </a:t>
            </a:r>
            <a:r>
              <a:rPr sz="2000" spc="-5" dirty="0">
                <a:latin typeface="Arial MT"/>
                <a:cs typeface="Arial MT"/>
              </a:rPr>
              <a:t>en</a:t>
            </a:r>
            <a:r>
              <a:rPr sz="2000" spc="-15" dirty="0">
                <a:latin typeface="Arial MT"/>
                <a:cs typeface="Arial MT"/>
              </a:rPr>
              <a:t> </a:t>
            </a:r>
            <a:r>
              <a:rPr sz="2000" dirty="0">
                <a:latin typeface="Arial MT"/>
                <a:cs typeface="Arial MT"/>
              </a:rPr>
              <a:t>Seguridad</a:t>
            </a:r>
            <a:r>
              <a:rPr sz="2000" spc="-30" dirty="0">
                <a:latin typeface="Arial MT"/>
                <a:cs typeface="Arial MT"/>
              </a:rPr>
              <a:t> </a:t>
            </a:r>
            <a:r>
              <a:rPr sz="2000" dirty="0">
                <a:latin typeface="Arial MT"/>
                <a:cs typeface="Arial MT"/>
              </a:rPr>
              <a:t>y</a:t>
            </a:r>
            <a:r>
              <a:rPr sz="2000" spc="5" dirty="0">
                <a:latin typeface="Arial MT"/>
                <a:cs typeface="Arial MT"/>
              </a:rPr>
              <a:t> </a:t>
            </a:r>
            <a:r>
              <a:rPr sz="2000" dirty="0">
                <a:latin typeface="Arial MT"/>
                <a:cs typeface="Arial MT"/>
              </a:rPr>
              <a:t>Salud </a:t>
            </a:r>
            <a:r>
              <a:rPr sz="2000" spc="-5" dirty="0">
                <a:latin typeface="Arial MT"/>
                <a:cs typeface="Arial MT"/>
              </a:rPr>
              <a:t>en</a:t>
            </a:r>
            <a:r>
              <a:rPr sz="2000" spc="-15" dirty="0">
                <a:latin typeface="Arial MT"/>
                <a:cs typeface="Arial MT"/>
              </a:rPr>
              <a:t> </a:t>
            </a:r>
            <a:r>
              <a:rPr sz="2000" spc="-5" dirty="0">
                <a:latin typeface="Arial MT"/>
                <a:cs typeface="Arial MT"/>
              </a:rPr>
              <a:t>el</a:t>
            </a:r>
            <a:r>
              <a:rPr sz="2000" spc="-40" dirty="0">
                <a:latin typeface="Arial MT"/>
                <a:cs typeface="Arial MT"/>
              </a:rPr>
              <a:t> </a:t>
            </a:r>
            <a:r>
              <a:rPr sz="2000" spc="-15" dirty="0">
                <a:latin typeface="Arial MT"/>
                <a:cs typeface="Arial MT"/>
              </a:rPr>
              <a:t>Trabajo</a:t>
            </a:r>
            <a:endParaRPr sz="2000">
              <a:latin typeface="Arial MT"/>
              <a:cs typeface="Arial MT"/>
            </a:endParaRPr>
          </a:p>
        </p:txBody>
      </p:sp>
      <p:sp>
        <p:nvSpPr>
          <p:cNvPr id="17" name="object 17"/>
          <p:cNvSpPr txBox="1"/>
          <p:nvPr/>
        </p:nvSpPr>
        <p:spPr>
          <a:xfrm>
            <a:off x="4066413" y="4907407"/>
            <a:ext cx="3764915" cy="636270"/>
          </a:xfrm>
          <a:prstGeom prst="rect">
            <a:avLst/>
          </a:prstGeom>
        </p:spPr>
        <p:txBody>
          <a:bodyPr vert="horz" wrap="square" lIns="0" tIns="12700" rIns="0" bIns="0" rtlCol="0">
            <a:spAutoFit/>
          </a:bodyPr>
          <a:lstStyle/>
          <a:p>
            <a:pPr marL="125095">
              <a:lnSpc>
                <a:spcPct val="100000"/>
              </a:lnSpc>
              <a:spcBef>
                <a:spcPts val="100"/>
              </a:spcBef>
            </a:pPr>
            <a:r>
              <a:rPr sz="2000" dirty="0">
                <a:latin typeface="Arial MT"/>
                <a:cs typeface="Arial MT"/>
              </a:rPr>
              <a:t>RESOLUCIÓN</a:t>
            </a:r>
            <a:r>
              <a:rPr sz="2000" spc="-50" dirty="0">
                <a:latin typeface="Arial MT"/>
                <a:cs typeface="Arial MT"/>
              </a:rPr>
              <a:t> </a:t>
            </a:r>
            <a:r>
              <a:rPr sz="2000" spc="-5" dirty="0">
                <a:latin typeface="Arial MT"/>
                <a:cs typeface="Arial MT"/>
              </a:rPr>
              <a:t>0312</a:t>
            </a:r>
            <a:r>
              <a:rPr sz="2000" spc="-30" dirty="0">
                <a:latin typeface="Arial MT"/>
                <a:cs typeface="Arial MT"/>
              </a:rPr>
              <a:t> </a:t>
            </a:r>
            <a:r>
              <a:rPr sz="2000" spc="-5" dirty="0">
                <a:latin typeface="Arial MT"/>
                <a:cs typeface="Arial MT"/>
              </a:rPr>
              <a:t>DEL</a:t>
            </a:r>
            <a:r>
              <a:rPr sz="2000" spc="-100" dirty="0">
                <a:latin typeface="Arial MT"/>
                <a:cs typeface="Arial MT"/>
              </a:rPr>
              <a:t> </a:t>
            </a:r>
            <a:r>
              <a:rPr sz="2000" spc="-5" dirty="0">
                <a:latin typeface="Arial MT"/>
                <a:cs typeface="Arial MT"/>
              </a:rPr>
              <a:t>2019</a:t>
            </a:r>
            <a:endParaRPr sz="2000">
              <a:latin typeface="Arial MT"/>
              <a:cs typeface="Arial MT"/>
            </a:endParaRPr>
          </a:p>
          <a:p>
            <a:pPr marL="12700">
              <a:lnSpc>
                <a:spcPct val="100000"/>
              </a:lnSpc>
            </a:pPr>
            <a:r>
              <a:rPr sz="2000" dirty="0">
                <a:latin typeface="Arial MT"/>
                <a:cs typeface="Arial MT"/>
              </a:rPr>
              <a:t>Estándares</a:t>
            </a:r>
            <a:r>
              <a:rPr sz="2000" spc="-40" dirty="0">
                <a:latin typeface="Arial MT"/>
                <a:cs typeface="Arial MT"/>
              </a:rPr>
              <a:t> </a:t>
            </a:r>
            <a:r>
              <a:rPr sz="2000" spc="-5" dirty="0">
                <a:latin typeface="Arial MT"/>
                <a:cs typeface="Arial MT"/>
              </a:rPr>
              <a:t>mínimos</a:t>
            </a:r>
            <a:r>
              <a:rPr sz="2000" spc="-30" dirty="0">
                <a:latin typeface="Arial MT"/>
                <a:cs typeface="Arial MT"/>
              </a:rPr>
              <a:t> </a:t>
            </a:r>
            <a:r>
              <a:rPr sz="2000" spc="-5" dirty="0">
                <a:latin typeface="Arial MT"/>
                <a:cs typeface="Arial MT"/>
              </a:rPr>
              <a:t>del</a:t>
            </a:r>
            <a:r>
              <a:rPr sz="2000" spc="-25" dirty="0">
                <a:latin typeface="Arial MT"/>
                <a:cs typeface="Arial MT"/>
              </a:rPr>
              <a:t> </a:t>
            </a:r>
            <a:r>
              <a:rPr sz="2000" spc="-5" dirty="0">
                <a:latin typeface="Arial MT"/>
                <a:cs typeface="Arial MT"/>
              </a:rPr>
              <a:t>SG-SST</a:t>
            </a:r>
            <a:endParaRPr sz="2000">
              <a:latin typeface="Arial MT"/>
              <a:cs typeface="Arial MT"/>
            </a:endParaRPr>
          </a:p>
        </p:txBody>
      </p:sp>
      <p:pic>
        <p:nvPicPr>
          <p:cNvPr id="21" name="object 10">
            <a:extLst>
              <a:ext uri="{FF2B5EF4-FFF2-40B4-BE49-F238E27FC236}">
                <a16:creationId xmlns:a16="http://schemas.microsoft.com/office/drawing/2014/main" id="{34935210-F5E6-4B9C-BF92-02CB4C11F76D}"/>
              </a:ext>
            </a:extLst>
          </p:cNvPr>
          <p:cNvPicPr/>
          <p:nvPr/>
        </p:nvPicPr>
        <p:blipFill>
          <a:blip r:embed="rId3" cstate="print"/>
          <a:stretch>
            <a:fillRect/>
          </a:stretch>
        </p:blipFill>
        <p:spPr>
          <a:xfrm>
            <a:off x="11125200" y="5862403"/>
            <a:ext cx="902209" cy="919397"/>
          </a:xfrm>
          <a:prstGeom prst="rect">
            <a:avLst/>
          </a:prstGeom>
        </p:spPr>
      </p:pic>
      <p:pic>
        <p:nvPicPr>
          <p:cNvPr id="22" name="object 4">
            <a:extLst>
              <a:ext uri="{FF2B5EF4-FFF2-40B4-BE49-F238E27FC236}">
                <a16:creationId xmlns:a16="http://schemas.microsoft.com/office/drawing/2014/main" id="{EF1E3139-B862-4847-8662-CFC0A2CE4BA0}"/>
              </a:ext>
            </a:extLst>
          </p:cNvPr>
          <p:cNvPicPr/>
          <p:nvPr/>
        </p:nvPicPr>
        <p:blipFill>
          <a:blip r:embed="rId4" cstate="print"/>
          <a:stretch>
            <a:fillRect/>
          </a:stretch>
        </p:blipFill>
        <p:spPr>
          <a:xfrm>
            <a:off x="228600" y="5594603"/>
            <a:ext cx="488618" cy="806197"/>
          </a:xfrm>
          <a:prstGeom prst="rect">
            <a:avLst/>
          </a:prstGeom>
        </p:spPr>
      </p:pic>
      <p:sp>
        <p:nvSpPr>
          <p:cNvPr id="23" name="object 5">
            <a:extLst>
              <a:ext uri="{FF2B5EF4-FFF2-40B4-BE49-F238E27FC236}">
                <a16:creationId xmlns:a16="http://schemas.microsoft.com/office/drawing/2014/main" id="{B74DB6E8-CB80-4288-AD5B-83C3F17BBBA6}"/>
              </a:ext>
            </a:extLst>
          </p:cNvPr>
          <p:cNvSpPr txBox="1"/>
          <p:nvPr/>
        </p:nvSpPr>
        <p:spPr>
          <a:xfrm>
            <a:off x="265277" y="6417265"/>
            <a:ext cx="496723" cy="135935"/>
          </a:xfrm>
          <a:prstGeom prst="rect">
            <a:avLst/>
          </a:prstGeom>
        </p:spPr>
        <p:txBody>
          <a:bodyPr vert="horz" wrap="square" lIns="0" tIns="12700" rIns="0" bIns="0" rtlCol="0">
            <a:spAutoFit/>
          </a:bodyPr>
          <a:lstStyle/>
          <a:p>
            <a:pPr marL="12700">
              <a:lnSpc>
                <a:spcPct val="100000"/>
              </a:lnSpc>
              <a:spcBef>
                <a:spcPts val="100"/>
              </a:spcBef>
            </a:pPr>
            <a:r>
              <a:rPr sz="800" spc="-95" dirty="0">
                <a:latin typeface="Arial MT"/>
                <a:cs typeface="Arial MT"/>
              </a:rPr>
              <a:t>S</a:t>
            </a:r>
            <a:r>
              <a:rPr sz="800" spc="-105" dirty="0">
                <a:latin typeface="Arial MT"/>
                <a:cs typeface="Arial MT"/>
              </a:rPr>
              <a:t>C</a:t>
            </a:r>
            <a:r>
              <a:rPr sz="800" spc="-55" dirty="0">
                <a:latin typeface="Arial MT"/>
                <a:cs typeface="Arial MT"/>
              </a:rPr>
              <a:t> </a:t>
            </a:r>
            <a:r>
              <a:rPr sz="800" spc="-80" dirty="0">
                <a:latin typeface="Arial MT"/>
                <a:cs typeface="Arial MT"/>
              </a:rPr>
              <a:t>410</a:t>
            </a:r>
            <a:r>
              <a:rPr sz="800" spc="-75" dirty="0">
                <a:latin typeface="Arial MT"/>
                <a:cs typeface="Arial MT"/>
              </a:rPr>
              <a:t>0</a:t>
            </a:r>
            <a:r>
              <a:rPr sz="800" spc="-55" dirty="0">
                <a:latin typeface="Arial MT"/>
                <a:cs typeface="Arial MT"/>
              </a:rPr>
              <a:t>-</a:t>
            </a:r>
            <a:r>
              <a:rPr sz="800" spc="-80" dirty="0">
                <a:latin typeface="Arial MT"/>
                <a:cs typeface="Arial MT"/>
              </a:rPr>
              <a:t>1</a:t>
            </a:r>
            <a:endParaRPr sz="800" dirty="0">
              <a:latin typeface="Arial MT"/>
              <a:cs typeface="Arial MT"/>
            </a:endParaRPr>
          </a:p>
        </p:txBody>
      </p:sp>
    </p:spTree>
    <p:extLst>
      <p:ext uri="{BB962C8B-B14F-4D97-AF65-F5344CB8AC3E}">
        <p14:creationId xmlns:p14="http://schemas.microsoft.com/office/powerpoint/2010/main" val="372533865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object 3"/>
          <p:cNvPicPr/>
          <p:nvPr/>
        </p:nvPicPr>
        <p:blipFill>
          <a:blip r:embed="rId2" cstate="print"/>
          <a:stretch>
            <a:fillRect/>
          </a:stretch>
        </p:blipFill>
        <p:spPr>
          <a:xfrm>
            <a:off x="0" y="0"/>
            <a:ext cx="963166" cy="6847329"/>
          </a:xfrm>
          <a:prstGeom prst="rect">
            <a:avLst/>
          </a:prstGeom>
        </p:spPr>
      </p:pic>
      <p:sp>
        <p:nvSpPr>
          <p:cNvPr id="4" name="object 4"/>
          <p:cNvSpPr txBox="1">
            <a:spLocks noGrp="1"/>
          </p:cNvSpPr>
          <p:nvPr>
            <p:ph type="title"/>
          </p:nvPr>
        </p:nvSpPr>
        <p:spPr>
          <a:xfrm>
            <a:off x="571245" y="705358"/>
            <a:ext cx="9444990" cy="998855"/>
          </a:xfrm>
          <a:prstGeom prst="rect">
            <a:avLst/>
          </a:prstGeom>
          <a:solidFill>
            <a:srgbClr val="FDEA2A"/>
          </a:solidFill>
        </p:spPr>
        <p:txBody>
          <a:bodyPr vert="horz" wrap="square" lIns="0" tIns="1905" rIns="0" bIns="0" rtlCol="0">
            <a:spAutoFit/>
          </a:bodyPr>
          <a:lstStyle/>
          <a:p>
            <a:pPr>
              <a:lnSpc>
                <a:spcPct val="100000"/>
              </a:lnSpc>
              <a:spcBef>
                <a:spcPts val="15"/>
              </a:spcBef>
            </a:pPr>
            <a:endParaRPr sz="2500">
              <a:latin typeface="Times New Roman"/>
              <a:cs typeface="Times New Roman"/>
            </a:endParaRPr>
          </a:p>
          <a:p>
            <a:pPr marL="513715">
              <a:lnSpc>
                <a:spcPct val="100000"/>
              </a:lnSpc>
            </a:pPr>
            <a:r>
              <a:rPr sz="2000" b="1" spc="-155" dirty="0">
                <a:latin typeface="Tahoma"/>
                <a:cs typeface="Tahoma"/>
              </a:rPr>
              <a:t>SISTEMA</a:t>
            </a:r>
            <a:r>
              <a:rPr sz="2000" b="1" spc="-220" dirty="0">
                <a:latin typeface="Tahoma"/>
                <a:cs typeface="Tahoma"/>
              </a:rPr>
              <a:t> </a:t>
            </a:r>
            <a:r>
              <a:rPr sz="2000" b="1" spc="-175" dirty="0">
                <a:latin typeface="Tahoma"/>
                <a:cs typeface="Tahoma"/>
              </a:rPr>
              <a:t>DE</a:t>
            </a:r>
            <a:r>
              <a:rPr sz="2000" b="1" spc="-200" dirty="0">
                <a:latin typeface="Tahoma"/>
                <a:cs typeface="Tahoma"/>
              </a:rPr>
              <a:t> GESTIÓN</a:t>
            </a:r>
            <a:r>
              <a:rPr sz="2000" b="1" spc="-215" dirty="0">
                <a:latin typeface="Tahoma"/>
                <a:cs typeface="Tahoma"/>
              </a:rPr>
              <a:t> </a:t>
            </a:r>
            <a:r>
              <a:rPr sz="2000" b="1" spc="-135" dirty="0">
                <a:latin typeface="Tahoma"/>
                <a:cs typeface="Tahoma"/>
              </a:rPr>
              <a:t>EN</a:t>
            </a:r>
            <a:r>
              <a:rPr sz="2000" b="1" spc="-215" dirty="0">
                <a:latin typeface="Tahoma"/>
                <a:cs typeface="Tahoma"/>
              </a:rPr>
              <a:t> </a:t>
            </a:r>
            <a:r>
              <a:rPr sz="2000" b="1" spc="-210" dirty="0">
                <a:latin typeface="Tahoma"/>
                <a:cs typeface="Tahoma"/>
              </a:rPr>
              <a:t>SEGURIDAD</a:t>
            </a:r>
            <a:r>
              <a:rPr sz="2000" b="1" spc="-215" dirty="0">
                <a:latin typeface="Tahoma"/>
                <a:cs typeface="Tahoma"/>
              </a:rPr>
              <a:t> </a:t>
            </a:r>
            <a:r>
              <a:rPr sz="2000" b="1" spc="-105" dirty="0">
                <a:latin typeface="Tahoma"/>
                <a:cs typeface="Tahoma"/>
              </a:rPr>
              <a:t>Y</a:t>
            </a:r>
            <a:r>
              <a:rPr sz="2000" b="1" spc="-180" dirty="0">
                <a:latin typeface="Tahoma"/>
                <a:cs typeface="Tahoma"/>
              </a:rPr>
              <a:t> </a:t>
            </a:r>
            <a:r>
              <a:rPr sz="2000" b="1" spc="-120" dirty="0">
                <a:latin typeface="Tahoma"/>
                <a:cs typeface="Tahoma"/>
              </a:rPr>
              <a:t>SALUD</a:t>
            </a:r>
            <a:r>
              <a:rPr sz="2000" b="1" spc="-195" dirty="0">
                <a:latin typeface="Tahoma"/>
                <a:cs typeface="Tahoma"/>
              </a:rPr>
              <a:t> </a:t>
            </a:r>
            <a:r>
              <a:rPr sz="2000" b="1" spc="-135" dirty="0">
                <a:latin typeface="Tahoma"/>
                <a:cs typeface="Tahoma"/>
              </a:rPr>
              <a:t>EN</a:t>
            </a:r>
            <a:r>
              <a:rPr sz="2000" b="1" spc="-210" dirty="0">
                <a:latin typeface="Tahoma"/>
                <a:cs typeface="Tahoma"/>
              </a:rPr>
              <a:t> </a:t>
            </a:r>
            <a:r>
              <a:rPr sz="2000" b="1" spc="-30" dirty="0">
                <a:latin typeface="Tahoma"/>
                <a:cs typeface="Tahoma"/>
              </a:rPr>
              <a:t>EL</a:t>
            </a:r>
            <a:r>
              <a:rPr sz="2000" b="1" spc="-200" dirty="0">
                <a:latin typeface="Tahoma"/>
                <a:cs typeface="Tahoma"/>
              </a:rPr>
              <a:t> </a:t>
            </a:r>
            <a:r>
              <a:rPr sz="2000" b="1" spc="-85" dirty="0">
                <a:latin typeface="Tahoma"/>
                <a:cs typeface="Tahoma"/>
              </a:rPr>
              <a:t>TRABAJO</a:t>
            </a:r>
            <a:endParaRPr sz="2000">
              <a:latin typeface="Tahoma"/>
              <a:cs typeface="Tahoma"/>
            </a:endParaRPr>
          </a:p>
        </p:txBody>
      </p:sp>
      <p:pic>
        <p:nvPicPr>
          <p:cNvPr id="73" name="object 10">
            <a:extLst>
              <a:ext uri="{FF2B5EF4-FFF2-40B4-BE49-F238E27FC236}">
                <a16:creationId xmlns:a16="http://schemas.microsoft.com/office/drawing/2014/main" id="{B518BE68-B5F4-487E-B70C-B773FE6321F4}"/>
              </a:ext>
            </a:extLst>
          </p:cNvPr>
          <p:cNvPicPr/>
          <p:nvPr/>
        </p:nvPicPr>
        <p:blipFill>
          <a:blip r:embed="rId3" cstate="print"/>
          <a:stretch>
            <a:fillRect/>
          </a:stretch>
        </p:blipFill>
        <p:spPr>
          <a:xfrm>
            <a:off x="11125200" y="5862403"/>
            <a:ext cx="902209" cy="919397"/>
          </a:xfrm>
          <a:prstGeom prst="rect">
            <a:avLst/>
          </a:prstGeom>
        </p:spPr>
      </p:pic>
      <p:pic>
        <p:nvPicPr>
          <p:cNvPr id="74" name="object 4">
            <a:extLst>
              <a:ext uri="{FF2B5EF4-FFF2-40B4-BE49-F238E27FC236}">
                <a16:creationId xmlns:a16="http://schemas.microsoft.com/office/drawing/2014/main" id="{4E37D622-644C-4CF7-B802-3633400E5245}"/>
              </a:ext>
            </a:extLst>
          </p:cNvPr>
          <p:cNvPicPr/>
          <p:nvPr/>
        </p:nvPicPr>
        <p:blipFill>
          <a:blip r:embed="rId4" cstate="print"/>
          <a:stretch>
            <a:fillRect/>
          </a:stretch>
        </p:blipFill>
        <p:spPr>
          <a:xfrm>
            <a:off x="228600" y="5594603"/>
            <a:ext cx="488618" cy="806197"/>
          </a:xfrm>
          <a:prstGeom prst="rect">
            <a:avLst/>
          </a:prstGeom>
        </p:spPr>
      </p:pic>
      <p:sp>
        <p:nvSpPr>
          <p:cNvPr id="75" name="object 5">
            <a:extLst>
              <a:ext uri="{FF2B5EF4-FFF2-40B4-BE49-F238E27FC236}">
                <a16:creationId xmlns:a16="http://schemas.microsoft.com/office/drawing/2014/main" id="{3DF05822-10D7-4CDB-B648-C493507FD89A}"/>
              </a:ext>
            </a:extLst>
          </p:cNvPr>
          <p:cNvSpPr txBox="1"/>
          <p:nvPr/>
        </p:nvSpPr>
        <p:spPr>
          <a:xfrm>
            <a:off x="265277" y="6417265"/>
            <a:ext cx="496723" cy="135935"/>
          </a:xfrm>
          <a:prstGeom prst="rect">
            <a:avLst/>
          </a:prstGeom>
        </p:spPr>
        <p:txBody>
          <a:bodyPr vert="horz" wrap="square" lIns="0" tIns="12700" rIns="0" bIns="0" rtlCol="0">
            <a:spAutoFit/>
          </a:bodyPr>
          <a:lstStyle/>
          <a:p>
            <a:pPr marL="12700">
              <a:lnSpc>
                <a:spcPct val="100000"/>
              </a:lnSpc>
              <a:spcBef>
                <a:spcPts val="100"/>
              </a:spcBef>
            </a:pPr>
            <a:r>
              <a:rPr sz="800" spc="-95" dirty="0">
                <a:latin typeface="Arial MT"/>
                <a:cs typeface="Arial MT"/>
              </a:rPr>
              <a:t>S</a:t>
            </a:r>
            <a:r>
              <a:rPr sz="800" spc="-105" dirty="0">
                <a:latin typeface="Arial MT"/>
                <a:cs typeface="Arial MT"/>
              </a:rPr>
              <a:t>C</a:t>
            </a:r>
            <a:r>
              <a:rPr sz="800" spc="-55" dirty="0">
                <a:latin typeface="Arial MT"/>
                <a:cs typeface="Arial MT"/>
              </a:rPr>
              <a:t> </a:t>
            </a:r>
            <a:r>
              <a:rPr sz="800" spc="-80" dirty="0">
                <a:latin typeface="Arial MT"/>
                <a:cs typeface="Arial MT"/>
              </a:rPr>
              <a:t>410</a:t>
            </a:r>
            <a:r>
              <a:rPr sz="800" spc="-75" dirty="0">
                <a:latin typeface="Arial MT"/>
                <a:cs typeface="Arial MT"/>
              </a:rPr>
              <a:t>0</a:t>
            </a:r>
            <a:r>
              <a:rPr sz="800" spc="-55" dirty="0">
                <a:latin typeface="Arial MT"/>
                <a:cs typeface="Arial MT"/>
              </a:rPr>
              <a:t>-</a:t>
            </a:r>
            <a:r>
              <a:rPr sz="800" spc="-80" dirty="0">
                <a:latin typeface="Arial MT"/>
                <a:cs typeface="Arial MT"/>
              </a:rPr>
              <a:t>1</a:t>
            </a:r>
            <a:endParaRPr sz="800" dirty="0">
              <a:latin typeface="Arial MT"/>
              <a:cs typeface="Arial MT"/>
            </a:endParaRPr>
          </a:p>
        </p:txBody>
      </p:sp>
      <p:graphicFrame>
        <p:nvGraphicFramePr>
          <p:cNvPr id="72" name="Gráfico 71">
            <a:extLst>
              <a:ext uri="{FF2B5EF4-FFF2-40B4-BE49-F238E27FC236}">
                <a16:creationId xmlns:a16="http://schemas.microsoft.com/office/drawing/2014/main" id="{46735595-0BA1-4809-AB95-E89BE625892F}"/>
              </a:ext>
            </a:extLst>
          </p:cNvPr>
          <p:cNvGraphicFramePr>
            <a:graphicFrameLocks/>
          </p:cNvGraphicFramePr>
          <p:nvPr/>
        </p:nvGraphicFramePr>
        <p:xfrm>
          <a:off x="1406980" y="2147524"/>
          <a:ext cx="6759167" cy="3570459"/>
        </p:xfrm>
        <a:graphic>
          <a:graphicData uri="http://schemas.openxmlformats.org/drawingml/2006/chart">
            <c:chart xmlns:c="http://schemas.openxmlformats.org/drawingml/2006/chart" xmlns:r="http://schemas.openxmlformats.org/officeDocument/2006/relationships" r:id="rId5"/>
          </a:graphicData>
        </a:graphic>
      </p:graphicFrame>
      <p:sp>
        <p:nvSpPr>
          <p:cNvPr id="76" name="Rectángulo 75">
            <a:extLst>
              <a:ext uri="{FF2B5EF4-FFF2-40B4-BE49-F238E27FC236}">
                <a16:creationId xmlns:a16="http://schemas.microsoft.com/office/drawing/2014/main" id="{17F4AB67-E444-4884-BEB4-F3CFD573D817}"/>
              </a:ext>
            </a:extLst>
          </p:cNvPr>
          <p:cNvSpPr/>
          <p:nvPr/>
        </p:nvSpPr>
        <p:spPr>
          <a:xfrm>
            <a:off x="8353697" y="2659595"/>
            <a:ext cx="3481252" cy="2739211"/>
          </a:xfrm>
          <a:prstGeom prst="rect">
            <a:avLst/>
          </a:prstGeom>
        </p:spPr>
        <p:txBody>
          <a:bodyPr wrap="square">
            <a:spAutoFit/>
          </a:bodyPr>
          <a:lstStyle/>
          <a:p>
            <a:pPr algn="just"/>
            <a:r>
              <a:rPr lang="es-CO" sz="1400" dirty="0">
                <a:latin typeface="Arial" panose="020B0604020202020204" pitchFamily="34" charset="0"/>
                <a:cs typeface="Arial" panose="020B0604020202020204" pitchFamily="34" charset="0"/>
              </a:rPr>
              <a:t>Se realizó la autoevaluación de la estructura del sistema de gestión de Seguridad y Salud en el Trabajo para medir la conformidad de los requisitos mínimos legales establecidos en la Resolución 0312 del 2019 del Ministerio de Trabajo con un criterio de cumplimiento del 100%, esta calificación se cataloga con valoración ACEPTABLE, información verificada por la ARL AXA COLPATRIA.</a:t>
            </a:r>
            <a:endParaRPr lang="es-CO" sz="1800" b="0" i="0" u="none" strike="noStrike" baseline="0" dirty="0">
              <a:solidFill>
                <a:srgbClr val="000000"/>
              </a:solidFill>
              <a:latin typeface="Arial" panose="020B0604020202020204" pitchFamily="34" charset="0"/>
            </a:endParaRPr>
          </a:p>
          <a:p>
            <a:r>
              <a:rPr lang="es-ES" sz="1800" b="0" i="0" u="none" strike="noStrike" baseline="0" dirty="0">
                <a:solidFill>
                  <a:srgbClr val="000000"/>
                </a:solidFill>
                <a:latin typeface="Arial" panose="020B0604020202020204" pitchFamily="34" charset="0"/>
              </a:rPr>
              <a:t> </a:t>
            </a:r>
            <a:endParaRPr lang="es-CO"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4885113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0" y="10665"/>
            <a:ext cx="963166" cy="6847332"/>
          </a:xfrm>
          <a:prstGeom prst="rect">
            <a:avLst/>
          </a:prstGeom>
        </p:spPr>
      </p:pic>
      <p:sp>
        <p:nvSpPr>
          <p:cNvPr id="3" name="object 3"/>
          <p:cNvSpPr txBox="1">
            <a:spLocks noGrp="1"/>
          </p:cNvSpPr>
          <p:nvPr>
            <p:ph type="title"/>
          </p:nvPr>
        </p:nvSpPr>
        <p:spPr>
          <a:xfrm>
            <a:off x="571245" y="726694"/>
            <a:ext cx="9444990" cy="998855"/>
          </a:xfrm>
          <a:prstGeom prst="rect">
            <a:avLst/>
          </a:prstGeom>
          <a:solidFill>
            <a:srgbClr val="FDEA2A"/>
          </a:solidFill>
        </p:spPr>
        <p:txBody>
          <a:bodyPr vert="horz" wrap="square" lIns="0" tIns="316865" rIns="0" bIns="0" rtlCol="0">
            <a:spAutoFit/>
          </a:bodyPr>
          <a:lstStyle/>
          <a:p>
            <a:pPr marL="399415">
              <a:lnSpc>
                <a:spcPct val="100000"/>
              </a:lnSpc>
              <a:spcBef>
                <a:spcPts val="2495"/>
              </a:spcBef>
            </a:pPr>
            <a:r>
              <a:rPr sz="2400" b="1" spc="-245" dirty="0">
                <a:latin typeface="Tahoma"/>
                <a:cs typeface="Tahoma"/>
              </a:rPr>
              <a:t>GESTIÓN</a:t>
            </a:r>
            <a:r>
              <a:rPr sz="2400" b="1" spc="-235" dirty="0">
                <a:latin typeface="Tahoma"/>
                <a:cs typeface="Tahoma"/>
              </a:rPr>
              <a:t> </a:t>
            </a:r>
            <a:r>
              <a:rPr sz="2400" b="1" spc="-204" dirty="0">
                <a:latin typeface="Tahoma"/>
                <a:cs typeface="Tahoma"/>
              </a:rPr>
              <a:t>DE</a:t>
            </a:r>
            <a:r>
              <a:rPr sz="2400" b="1" spc="-235" dirty="0">
                <a:latin typeface="Tahoma"/>
                <a:cs typeface="Tahoma"/>
              </a:rPr>
              <a:t> </a:t>
            </a:r>
            <a:r>
              <a:rPr sz="2400" b="1" spc="-265" dirty="0">
                <a:latin typeface="Tahoma"/>
                <a:cs typeface="Tahoma"/>
              </a:rPr>
              <a:t>ADQ</a:t>
            </a:r>
            <a:r>
              <a:rPr sz="2400" b="1" spc="-295" dirty="0">
                <a:latin typeface="Tahoma"/>
                <a:cs typeface="Tahoma"/>
              </a:rPr>
              <a:t>UIS</a:t>
            </a:r>
            <a:r>
              <a:rPr sz="2400" b="1" spc="-285" dirty="0">
                <a:latin typeface="Tahoma"/>
                <a:cs typeface="Tahoma"/>
              </a:rPr>
              <a:t>I</a:t>
            </a:r>
            <a:r>
              <a:rPr sz="2400" b="1" spc="-385" dirty="0">
                <a:latin typeface="Tahoma"/>
                <a:cs typeface="Tahoma"/>
              </a:rPr>
              <a:t>C</a:t>
            </a:r>
            <a:r>
              <a:rPr sz="2400" b="1" spc="-265" dirty="0">
                <a:latin typeface="Tahoma"/>
                <a:cs typeface="Tahoma"/>
              </a:rPr>
              <a:t>IONES</a:t>
            </a:r>
            <a:endParaRPr sz="2400">
              <a:latin typeface="Tahoma"/>
              <a:cs typeface="Tahoma"/>
            </a:endParaRPr>
          </a:p>
        </p:txBody>
      </p:sp>
      <p:sp>
        <p:nvSpPr>
          <p:cNvPr id="4" name="object 4"/>
          <p:cNvSpPr txBox="1"/>
          <p:nvPr/>
        </p:nvSpPr>
        <p:spPr>
          <a:xfrm>
            <a:off x="1341882" y="2038350"/>
            <a:ext cx="8749665" cy="2490425"/>
          </a:xfrm>
          <a:prstGeom prst="rect">
            <a:avLst/>
          </a:prstGeom>
        </p:spPr>
        <p:txBody>
          <a:bodyPr vert="horz" wrap="square" lIns="0" tIns="12700" rIns="0" bIns="0" rtlCol="0">
            <a:spAutoFit/>
          </a:bodyPr>
          <a:lstStyle/>
          <a:p>
            <a:pPr marL="192405" marR="8255">
              <a:lnSpc>
                <a:spcPct val="100000"/>
              </a:lnSpc>
              <a:spcBef>
                <a:spcPts val="100"/>
              </a:spcBef>
              <a:tabLst>
                <a:tab pos="1280795" algn="l"/>
                <a:tab pos="1666239" algn="l"/>
                <a:tab pos="2298700" algn="l"/>
                <a:tab pos="3058795" algn="l"/>
                <a:tab pos="3487420" algn="l"/>
                <a:tab pos="4897120" algn="l"/>
                <a:tab pos="6395085" algn="l"/>
                <a:tab pos="7759700" algn="l"/>
                <a:tab pos="8151495" algn="l"/>
              </a:tabLst>
            </a:pPr>
            <a:r>
              <a:rPr sz="1800" spc="-40" dirty="0">
                <a:solidFill>
                  <a:srgbClr val="07080A"/>
                </a:solidFill>
                <a:latin typeface="Verdana"/>
                <a:cs typeface="Verdana"/>
              </a:rPr>
              <a:t>Durant</a:t>
            </a:r>
            <a:r>
              <a:rPr sz="1800" spc="-35" dirty="0">
                <a:solidFill>
                  <a:srgbClr val="07080A"/>
                </a:solidFill>
                <a:latin typeface="Verdana"/>
                <a:cs typeface="Verdana"/>
              </a:rPr>
              <a:t>e</a:t>
            </a:r>
            <a:r>
              <a:rPr sz="1800" dirty="0">
                <a:solidFill>
                  <a:srgbClr val="07080A"/>
                </a:solidFill>
                <a:latin typeface="Verdana"/>
                <a:cs typeface="Verdana"/>
              </a:rPr>
              <a:t>	</a:t>
            </a:r>
            <a:r>
              <a:rPr sz="1800" spc="-35" dirty="0">
                <a:solidFill>
                  <a:srgbClr val="07080A"/>
                </a:solidFill>
                <a:latin typeface="Verdana"/>
                <a:cs typeface="Verdana"/>
              </a:rPr>
              <a:t>e</a:t>
            </a:r>
            <a:r>
              <a:rPr sz="1800" spc="-15" dirty="0">
                <a:solidFill>
                  <a:srgbClr val="07080A"/>
                </a:solidFill>
                <a:latin typeface="Verdana"/>
                <a:cs typeface="Verdana"/>
              </a:rPr>
              <a:t>l</a:t>
            </a:r>
            <a:r>
              <a:rPr sz="1800" dirty="0">
                <a:solidFill>
                  <a:srgbClr val="07080A"/>
                </a:solidFill>
                <a:latin typeface="Verdana"/>
                <a:cs typeface="Verdana"/>
              </a:rPr>
              <a:t>	</a:t>
            </a:r>
            <a:r>
              <a:rPr sz="1800" spc="50" dirty="0">
                <a:solidFill>
                  <a:srgbClr val="07080A"/>
                </a:solidFill>
                <a:latin typeface="Verdana"/>
                <a:cs typeface="Verdana"/>
              </a:rPr>
              <a:t>añ</a:t>
            </a:r>
            <a:r>
              <a:rPr sz="1800" spc="60" dirty="0">
                <a:solidFill>
                  <a:srgbClr val="07080A"/>
                </a:solidFill>
                <a:latin typeface="Verdana"/>
                <a:cs typeface="Verdana"/>
              </a:rPr>
              <a:t>o</a:t>
            </a:r>
            <a:r>
              <a:rPr sz="1800" dirty="0">
                <a:solidFill>
                  <a:srgbClr val="07080A"/>
                </a:solidFill>
                <a:latin typeface="Verdana"/>
                <a:cs typeface="Verdana"/>
              </a:rPr>
              <a:t>	</a:t>
            </a:r>
            <a:r>
              <a:rPr sz="1800" spc="-155" dirty="0">
                <a:solidFill>
                  <a:srgbClr val="07080A"/>
                </a:solidFill>
                <a:latin typeface="Verdana"/>
                <a:cs typeface="Verdana"/>
              </a:rPr>
              <a:t>2</a:t>
            </a:r>
            <a:r>
              <a:rPr sz="1800" spc="-145" dirty="0">
                <a:solidFill>
                  <a:srgbClr val="07080A"/>
                </a:solidFill>
                <a:latin typeface="Verdana"/>
                <a:cs typeface="Verdana"/>
              </a:rPr>
              <a:t>0</a:t>
            </a:r>
            <a:r>
              <a:rPr sz="1800" spc="-155" dirty="0">
                <a:solidFill>
                  <a:srgbClr val="07080A"/>
                </a:solidFill>
                <a:latin typeface="Verdana"/>
                <a:cs typeface="Verdana"/>
              </a:rPr>
              <a:t>2</a:t>
            </a:r>
            <a:r>
              <a:rPr lang="es-CO" spc="-140" dirty="0">
                <a:solidFill>
                  <a:srgbClr val="07080A"/>
                </a:solidFill>
                <a:latin typeface="Verdana"/>
                <a:cs typeface="Verdana"/>
              </a:rPr>
              <a:t>3</a:t>
            </a:r>
            <a:r>
              <a:rPr sz="1800" spc="-160" dirty="0">
                <a:solidFill>
                  <a:srgbClr val="07080A"/>
                </a:solidFill>
                <a:latin typeface="Verdana"/>
                <a:cs typeface="Verdana"/>
              </a:rPr>
              <a:t>,</a:t>
            </a:r>
            <a:r>
              <a:rPr sz="1800" dirty="0">
                <a:solidFill>
                  <a:srgbClr val="07080A"/>
                </a:solidFill>
                <a:latin typeface="Verdana"/>
                <a:cs typeface="Verdana"/>
              </a:rPr>
              <a:t>	</a:t>
            </a:r>
            <a:r>
              <a:rPr sz="1800" spc="-65" dirty="0">
                <a:solidFill>
                  <a:srgbClr val="07080A"/>
                </a:solidFill>
                <a:latin typeface="Verdana"/>
                <a:cs typeface="Verdana"/>
              </a:rPr>
              <a:t>s</a:t>
            </a:r>
            <a:r>
              <a:rPr sz="1800" spc="-80" dirty="0">
                <a:solidFill>
                  <a:srgbClr val="07080A"/>
                </a:solidFill>
                <a:latin typeface="Verdana"/>
                <a:cs typeface="Verdana"/>
              </a:rPr>
              <a:t>e</a:t>
            </a:r>
            <a:r>
              <a:rPr sz="1800" dirty="0">
                <a:solidFill>
                  <a:srgbClr val="07080A"/>
                </a:solidFill>
                <a:latin typeface="Verdana"/>
                <a:cs typeface="Verdana"/>
              </a:rPr>
              <a:t>	</a:t>
            </a:r>
            <a:r>
              <a:rPr sz="1800" spc="85" dirty="0">
                <a:solidFill>
                  <a:srgbClr val="07080A"/>
                </a:solidFill>
                <a:latin typeface="Verdana"/>
                <a:cs typeface="Verdana"/>
              </a:rPr>
              <a:t>e</a:t>
            </a:r>
            <a:r>
              <a:rPr sz="1800" spc="-250" dirty="0">
                <a:solidFill>
                  <a:srgbClr val="07080A"/>
                </a:solidFill>
                <a:latin typeface="Verdana"/>
                <a:cs typeface="Verdana"/>
              </a:rPr>
              <a:t>j</a:t>
            </a:r>
            <a:r>
              <a:rPr sz="1800" spc="85" dirty="0">
                <a:solidFill>
                  <a:srgbClr val="07080A"/>
                </a:solidFill>
                <a:latin typeface="Verdana"/>
                <a:cs typeface="Verdana"/>
              </a:rPr>
              <a:t>e</a:t>
            </a:r>
            <a:r>
              <a:rPr sz="1800" spc="80" dirty="0">
                <a:solidFill>
                  <a:srgbClr val="07080A"/>
                </a:solidFill>
                <a:latin typeface="Verdana"/>
                <a:cs typeface="Verdana"/>
              </a:rPr>
              <a:t>c</a:t>
            </a:r>
            <a:r>
              <a:rPr sz="1800" spc="100" dirty="0">
                <a:solidFill>
                  <a:srgbClr val="07080A"/>
                </a:solidFill>
                <a:latin typeface="Verdana"/>
                <a:cs typeface="Verdana"/>
              </a:rPr>
              <a:t>u</a:t>
            </a:r>
            <a:r>
              <a:rPr sz="1800" spc="-114" dirty="0">
                <a:solidFill>
                  <a:srgbClr val="07080A"/>
                </a:solidFill>
                <a:latin typeface="Verdana"/>
                <a:cs typeface="Verdana"/>
              </a:rPr>
              <a:t>t</a:t>
            </a:r>
            <a:r>
              <a:rPr sz="1800" spc="135" dirty="0">
                <a:solidFill>
                  <a:srgbClr val="07080A"/>
                </a:solidFill>
                <a:latin typeface="Verdana"/>
                <a:cs typeface="Verdana"/>
              </a:rPr>
              <a:t>a</a:t>
            </a:r>
            <a:r>
              <a:rPr sz="1800" spc="-60" dirty="0">
                <a:solidFill>
                  <a:srgbClr val="07080A"/>
                </a:solidFill>
                <a:latin typeface="Verdana"/>
                <a:cs typeface="Verdana"/>
              </a:rPr>
              <a:t>r</a:t>
            </a:r>
            <a:r>
              <a:rPr sz="1800" spc="-80" dirty="0">
                <a:solidFill>
                  <a:srgbClr val="07080A"/>
                </a:solidFill>
                <a:latin typeface="Verdana"/>
                <a:cs typeface="Verdana"/>
              </a:rPr>
              <a:t>o</a:t>
            </a:r>
            <a:r>
              <a:rPr sz="1800" spc="-45" dirty="0">
                <a:solidFill>
                  <a:srgbClr val="07080A"/>
                </a:solidFill>
                <a:latin typeface="Verdana"/>
                <a:cs typeface="Verdana"/>
              </a:rPr>
              <a:t>n</a:t>
            </a:r>
            <a:r>
              <a:rPr sz="1800" dirty="0">
                <a:solidFill>
                  <a:srgbClr val="07080A"/>
                </a:solidFill>
                <a:latin typeface="Verdana"/>
                <a:cs typeface="Verdana"/>
              </a:rPr>
              <a:t>	</a:t>
            </a:r>
            <a:r>
              <a:rPr sz="1800" spc="135" dirty="0">
                <a:solidFill>
                  <a:srgbClr val="07080A"/>
                </a:solidFill>
                <a:latin typeface="Verdana"/>
                <a:cs typeface="Verdana"/>
              </a:rPr>
              <a:t>a</a:t>
            </a:r>
            <a:r>
              <a:rPr sz="1800" spc="229" dirty="0">
                <a:solidFill>
                  <a:srgbClr val="07080A"/>
                </a:solidFill>
                <a:latin typeface="Verdana"/>
                <a:cs typeface="Verdana"/>
              </a:rPr>
              <a:t>c</a:t>
            </a:r>
            <a:r>
              <a:rPr sz="1800" spc="-114" dirty="0">
                <a:solidFill>
                  <a:srgbClr val="07080A"/>
                </a:solidFill>
                <a:latin typeface="Verdana"/>
                <a:cs typeface="Verdana"/>
              </a:rPr>
              <a:t>t</a:t>
            </a:r>
            <a:r>
              <a:rPr sz="1800" spc="-125" dirty="0">
                <a:solidFill>
                  <a:srgbClr val="07080A"/>
                </a:solidFill>
                <a:latin typeface="Verdana"/>
                <a:cs typeface="Verdana"/>
              </a:rPr>
              <a:t>i</a:t>
            </a:r>
            <a:r>
              <a:rPr sz="1800" spc="-145" dirty="0">
                <a:solidFill>
                  <a:srgbClr val="07080A"/>
                </a:solidFill>
                <a:latin typeface="Verdana"/>
                <a:cs typeface="Verdana"/>
              </a:rPr>
              <a:t>v</a:t>
            </a:r>
            <a:r>
              <a:rPr sz="1800" spc="-60" dirty="0">
                <a:solidFill>
                  <a:srgbClr val="07080A"/>
                </a:solidFill>
                <a:latin typeface="Verdana"/>
                <a:cs typeface="Verdana"/>
              </a:rPr>
              <a:t>i</a:t>
            </a:r>
            <a:r>
              <a:rPr sz="1800" spc="110" dirty="0">
                <a:solidFill>
                  <a:srgbClr val="07080A"/>
                </a:solidFill>
                <a:latin typeface="Verdana"/>
                <a:cs typeface="Verdana"/>
              </a:rPr>
              <a:t>dad</a:t>
            </a:r>
            <a:r>
              <a:rPr sz="1800" spc="114" dirty="0">
                <a:solidFill>
                  <a:srgbClr val="07080A"/>
                </a:solidFill>
                <a:latin typeface="Verdana"/>
                <a:cs typeface="Verdana"/>
              </a:rPr>
              <a:t>e</a:t>
            </a:r>
            <a:r>
              <a:rPr sz="1800" spc="-240" dirty="0">
                <a:solidFill>
                  <a:srgbClr val="07080A"/>
                </a:solidFill>
                <a:latin typeface="Verdana"/>
                <a:cs typeface="Verdana"/>
              </a:rPr>
              <a:t>s</a:t>
            </a:r>
            <a:r>
              <a:rPr sz="1800" dirty="0">
                <a:solidFill>
                  <a:srgbClr val="07080A"/>
                </a:solidFill>
                <a:latin typeface="Verdana"/>
                <a:cs typeface="Verdana"/>
              </a:rPr>
              <a:t>	</a:t>
            </a:r>
            <a:r>
              <a:rPr sz="1800" spc="-5" dirty="0">
                <a:solidFill>
                  <a:srgbClr val="07080A"/>
                </a:solidFill>
                <a:latin typeface="Verdana"/>
                <a:cs typeface="Verdana"/>
              </a:rPr>
              <a:t>t</a:t>
            </a:r>
            <a:r>
              <a:rPr sz="1800" dirty="0">
                <a:solidFill>
                  <a:srgbClr val="07080A"/>
                </a:solidFill>
                <a:latin typeface="Verdana"/>
                <a:cs typeface="Verdana"/>
              </a:rPr>
              <a:t>e</a:t>
            </a:r>
            <a:r>
              <a:rPr sz="1800" spc="-30" dirty="0">
                <a:solidFill>
                  <a:srgbClr val="07080A"/>
                </a:solidFill>
                <a:latin typeface="Verdana"/>
                <a:cs typeface="Verdana"/>
              </a:rPr>
              <a:t>nd</a:t>
            </a:r>
            <a:r>
              <a:rPr sz="1800" spc="5" dirty="0">
                <a:solidFill>
                  <a:srgbClr val="07080A"/>
                </a:solidFill>
                <a:latin typeface="Verdana"/>
                <a:cs typeface="Verdana"/>
              </a:rPr>
              <a:t>i</a:t>
            </a:r>
            <a:r>
              <a:rPr sz="1800" spc="-20" dirty="0">
                <a:solidFill>
                  <a:srgbClr val="07080A"/>
                </a:solidFill>
                <a:latin typeface="Verdana"/>
                <a:cs typeface="Verdana"/>
              </a:rPr>
              <a:t>en</a:t>
            </a:r>
            <a:r>
              <a:rPr sz="1800" spc="-10" dirty="0">
                <a:solidFill>
                  <a:srgbClr val="07080A"/>
                </a:solidFill>
                <a:latin typeface="Verdana"/>
                <a:cs typeface="Verdana"/>
              </a:rPr>
              <a:t>t</a:t>
            </a:r>
            <a:r>
              <a:rPr sz="1800" spc="-75" dirty="0">
                <a:solidFill>
                  <a:srgbClr val="07080A"/>
                </a:solidFill>
                <a:latin typeface="Verdana"/>
                <a:cs typeface="Verdana"/>
              </a:rPr>
              <a:t>es</a:t>
            </a:r>
            <a:r>
              <a:rPr sz="1800" dirty="0">
                <a:solidFill>
                  <a:srgbClr val="07080A"/>
                </a:solidFill>
                <a:latin typeface="Verdana"/>
                <a:cs typeface="Verdana"/>
              </a:rPr>
              <a:t>	al	</a:t>
            </a:r>
            <a:r>
              <a:rPr sz="1800" spc="25" dirty="0">
                <a:solidFill>
                  <a:srgbClr val="07080A"/>
                </a:solidFill>
                <a:latin typeface="Verdana"/>
                <a:cs typeface="Verdana"/>
              </a:rPr>
              <a:t>b</a:t>
            </a:r>
            <a:r>
              <a:rPr sz="1800" spc="20" dirty="0">
                <a:solidFill>
                  <a:srgbClr val="07080A"/>
                </a:solidFill>
                <a:latin typeface="Verdana"/>
                <a:cs typeface="Verdana"/>
              </a:rPr>
              <a:t>u</a:t>
            </a:r>
            <a:r>
              <a:rPr sz="1800" spc="85" dirty="0">
                <a:solidFill>
                  <a:srgbClr val="07080A"/>
                </a:solidFill>
                <a:latin typeface="Verdana"/>
                <a:cs typeface="Verdana"/>
              </a:rPr>
              <a:t>e</a:t>
            </a:r>
            <a:r>
              <a:rPr sz="1800" spc="-30" dirty="0">
                <a:solidFill>
                  <a:srgbClr val="07080A"/>
                </a:solidFill>
                <a:latin typeface="Verdana"/>
                <a:cs typeface="Verdana"/>
              </a:rPr>
              <a:t>n  </a:t>
            </a:r>
            <a:r>
              <a:rPr sz="1800" spc="-20" dirty="0">
                <a:solidFill>
                  <a:srgbClr val="07080A"/>
                </a:solidFill>
                <a:latin typeface="Verdana"/>
                <a:cs typeface="Verdana"/>
              </a:rPr>
              <a:t>des</a:t>
            </a:r>
            <a:r>
              <a:rPr sz="1800" spc="135" dirty="0">
                <a:solidFill>
                  <a:srgbClr val="07080A"/>
                </a:solidFill>
                <a:latin typeface="Verdana"/>
                <a:cs typeface="Verdana"/>
              </a:rPr>
              <a:t>a</a:t>
            </a:r>
            <a:r>
              <a:rPr sz="1800" spc="-110" dirty="0">
                <a:solidFill>
                  <a:srgbClr val="07080A"/>
                </a:solidFill>
                <a:latin typeface="Verdana"/>
                <a:cs typeface="Verdana"/>
              </a:rPr>
              <a:t>rr</a:t>
            </a:r>
            <a:r>
              <a:rPr sz="1800" spc="-165" dirty="0">
                <a:solidFill>
                  <a:srgbClr val="07080A"/>
                </a:solidFill>
                <a:latin typeface="Verdana"/>
                <a:cs typeface="Verdana"/>
              </a:rPr>
              <a:t>o</a:t>
            </a:r>
            <a:r>
              <a:rPr sz="1800" spc="-125" dirty="0">
                <a:solidFill>
                  <a:srgbClr val="07080A"/>
                </a:solidFill>
                <a:latin typeface="Verdana"/>
                <a:cs typeface="Verdana"/>
              </a:rPr>
              <a:t>ll</a:t>
            </a:r>
            <a:r>
              <a:rPr sz="1800" spc="85" dirty="0">
                <a:solidFill>
                  <a:srgbClr val="07080A"/>
                </a:solidFill>
                <a:latin typeface="Verdana"/>
                <a:cs typeface="Verdana"/>
              </a:rPr>
              <a:t>o</a:t>
            </a:r>
            <a:r>
              <a:rPr sz="1800" spc="-140" dirty="0">
                <a:solidFill>
                  <a:srgbClr val="07080A"/>
                </a:solidFill>
                <a:latin typeface="Verdana"/>
                <a:cs typeface="Verdana"/>
              </a:rPr>
              <a:t> </a:t>
            </a:r>
            <a:r>
              <a:rPr sz="1800" spc="100" dirty="0">
                <a:solidFill>
                  <a:srgbClr val="07080A"/>
                </a:solidFill>
                <a:latin typeface="Verdana"/>
                <a:cs typeface="Verdana"/>
              </a:rPr>
              <a:t>de</a:t>
            </a:r>
            <a:r>
              <a:rPr sz="1800" spc="-125" dirty="0">
                <a:solidFill>
                  <a:srgbClr val="07080A"/>
                </a:solidFill>
                <a:latin typeface="Verdana"/>
                <a:cs typeface="Verdana"/>
              </a:rPr>
              <a:t> l</a:t>
            </a:r>
            <a:r>
              <a:rPr sz="1800" spc="-80" dirty="0">
                <a:solidFill>
                  <a:srgbClr val="07080A"/>
                </a:solidFill>
                <a:latin typeface="Verdana"/>
                <a:cs typeface="Verdana"/>
              </a:rPr>
              <a:t>os</a:t>
            </a:r>
            <a:r>
              <a:rPr sz="1800" spc="-150" dirty="0">
                <a:solidFill>
                  <a:srgbClr val="07080A"/>
                </a:solidFill>
                <a:latin typeface="Verdana"/>
                <a:cs typeface="Verdana"/>
              </a:rPr>
              <a:t> </a:t>
            </a:r>
            <a:r>
              <a:rPr sz="1800" spc="-20" dirty="0">
                <a:solidFill>
                  <a:srgbClr val="07080A"/>
                </a:solidFill>
                <a:latin typeface="Verdana"/>
                <a:cs typeface="Verdana"/>
              </a:rPr>
              <a:t>pr</a:t>
            </a:r>
            <a:r>
              <a:rPr sz="1800" spc="-25" dirty="0">
                <a:solidFill>
                  <a:srgbClr val="07080A"/>
                </a:solidFill>
                <a:latin typeface="Verdana"/>
                <a:cs typeface="Verdana"/>
              </a:rPr>
              <a:t>o</a:t>
            </a:r>
            <a:r>
              <a:rPr sz="1800" spc="150" dirty="0">
                <a:solidFill>
                  <a:srgbClr val="07080A"/>
                </a:solidFill>
                <a:latin typeface="Verdana"/>
                <a:cs typeface="Verdana"/>
              </a:rPr>
              <a:t>c</a:t>
            </a:r>
            <a:r>
              <a:rPr sz="1800" spc="160" dirty="0">
                <a:solidFill>
                  <a:srgbClr val="07080A"/>
                </a:solidFill>
                <a:latin typeface="Verdana"/>
                <a:cs typeface="Verdana"/>
              </a:rPr>
              <a:t>e</a:t>
            </a:r>
            <a:r>
              <a:rPr sz="1800" spc="-80" dirty="0">
                <a:solidFill>
                  <a:srgbClr val="07080A"/>
                </a:solidFill>
                <a:latin typeface="Verdana"/>
                <a:cs typeface="Verdana"/>
              </a:rPr>
              <a:t>s</a:t>
            </a:r>
            <a:r>
              <a:rPr sz="1800" spc="-95" dirty="0">
                <a:solidFill>
                  <a:srgbClr val="07080A"/>
                </a:solidFill>
                <a:latin typeface="Verdana"/>
                <a:cs typeface="Verdana"/>
              </a:rPr>
              <a:t>o</a:t>
            </a:r>
            <a:r>
              <a:rPr sz="1800" spc="-240" dirty="0">
                <a:solidFill>
                  <a:srgbClr val="07080A"/>
                </a:solidFill>
                <a:latin typeface="Verdana"/>
                <a:cs typeface="Verdana"/>
              </a:rPr>
              <a:t>s</a:t>
            </a:r>
            <a:r>
              <a:rPr sz="1800" spc="-160" dirty="0">
                <a:solidFill>
                  <a:srgbClr val="07080A"/>
                </a:solidFill>
                <a:latin typeface="Verdana"/>
                <a:cs typeface="Verdana"/>
              </a:rPr>
              <a:t>.</a:t>
            </a:r>
            <a:endParaRPr sz="1800" dirty="0">
              <a:latin typeface="Verdana"/>
              <a:cs typeface="Verdana"/>
            </a:endParaRPr>
          </a:p>
          <a:p>
            <a:pPr>
              <a:lnSpc>
                <a:spcPct val="100000"/>
              </a:lnSpc>
              <a:spcBef>
                <a:spcPts val="30"/>
              </a:spcBef>
            </a:pPr>
            <a:endParaRPr sz="1750" dirty="0">
              <a:latin typeface="Verdana"/>
              <a:cs typeface="Verdana"/>
            </a:endParaRPr>
          </a:p>
          <a:p>
            <a:pPr marL="355600" marR="6985" indent="-342900" algn="just">
              <a:lnSpc>
                <a:spcPct val="100000"/>
              </a:lnSpc>
              <a:buFont typeface="Arial MT"/>
              <a:buChar char="-"/>
              <a:tabLst>
                <a:tab pos="355600" algn="l"/>
              </a:tabLst>
            </a:pPr>
            <a:r>
              <a:rPr sz="1800" spc="-120" dirty="0">
                <a:solidFill>
                  <a:srgbClr val="07080A"/>
                </a:solidFill>
                <a:latin typeface="Verdana"/>
                <a:cs typeface="Verdana"/>
              </a:rPr>
              <a:t>Se </a:t>
            </a:r>
            <a:r>
              <a:rPr sz="1800" spc="15" dirty="0">
                <a:solidFill>
                  <a:srgbClr val="07080A"/>
                </a:solidFill>
                <a:latin typeface="Verdana"/>
                <a:cs typeface="Verdana"/>
              </a:rPr>
              <a:t>han </a:t>
            </a:r>
            <a:r>
              <a:rPr sz="1800" spc="-15" dirty="0">
                <a:solidFill>
                  <a:srgbClr val="07080A"/>
                </a:solidFill>
                <a:latin typeface="Verdana"/>
                <a:cs typeface="Verdana"/>
              </a:rPr>
              <a:t>realizado </a:t>
            </a:r>
            <a:r>
              <a:rPr sz="1800" spc="-40" dirty="0">
                <a:solidFill>
                  <a:srgbClr val="07080A"/>
                </a:solidFill>
                <a:latin typeface="Verdana"/>
                <a:cs typeface="Verdana"/>
              </a:rPr>
              <a:t>diferentes jornadas </a:t>
            </a:r>
            <a:r>
              <a:rPr sz="1800" spc="100" dirty="0">
                <a:solidFill>
                  <a:srgbClr val="07080A"/>
                </a:solidFill>
                <a:latin typeface="Verdana"/>
                <a:cs typeface="Verdana"/>
              </a:rPr>
              <a:t>de</a:t>
            </a:r>
            <a:r>
              <a:rPr lang="es-CO" sz="1800" spc="100" dirty="0">
                <a:solidFill>
                  <a:srgbClr val="07080A"/>
                </a:solidFill>
                <a:latin typeface="Verdana"/>
                <a:cs typeface="Verdana"/>
              </a:rPr>
              <a:t> aseo</a:t>
            </a:r>
            <a:r>
              <a:rPr sz="1800" spc="-35" dirty="0">
                <a:solidFill>
                  <a:srgbClr val="07080A"/>
                </a:solidFill>
                <a:latin typeface="Verdana"/>
                <a:cs typeface="Verdana"/>
              </a:rPr>
              <a:t> </a:t>
            </a:r>
            <a:r>
              <a:rPr sz="1800" spc="-105" dirty="0">
                <a:solidFill>
                  <a:srgbClr val="07080A"/>
                </a:solidFill>
                <a:latin typeface="Verdana"/>
                <a:cs typeface="Verdana"/>
              </a:rPr>
              <a:t>y </a:t>
            </a:r>
            <a:r>
              <a:rPr sz="1800" spc="10" dirty="0">
                <a:solidFill>
                  <a:srgbClr val="07080A"/>
                </a:solidFill>
                <a:latin typeface="Verdana"/>
                <a:cs typeface="Verdana"/>
              </a:rPr>
              <a:t>desinfección </a:t>
            </a:r>
            <a:r>
              <a:rPr sz="1800" spc="20" dirty="0">
                <a:solidFill>
                  <a:srgbClr val="07080A"/>
                </a:solidFill>
                <a:latin typeface="Verdana"/>
                <a:cs typeface="Verdana"/>
              </a:rPr>
              <a:t>en </a:t>
            </a:r>
            <a:r>
              <a:rPr sz="1800" spc="-75" dirty="0">
                <a:solidFill>
                  <a:srgbClr val="07080A"/>
                </a:solidFill>
                <a:latin typeface="Verdana"/>
                <a:cs typeface="Verdana"/>
              </a:rPr>
              <a:t>las </a:t>
            </a:r>
            <a:r>
              <a:rPr sz="1800" spc="-70" dirty="0">
                <a:solidFill>
                  <a:srgbClr val="07080A"/>
                </a:solidFill>
                <a:latin typeface="Verdana"/>
                <a:cs typeface="Verdana"/>
              </a:rPr>
              <a:t> </a:t>
            </a:r>
            <a:r>
              <a:rPr sz="1800" spc="-45" dirty="0">
                <a:solidFill>
                  <a:srgbClr val="07080A"/>
                </a:solidFill>
                <a:latin typeface="Verdana"/>
                <a:cs typeface="Verdana"/>
              </a:rPr>
              <a:t>diferentes</a:t>
            </a:r>
            <a:r>
              <a:rPr sz="1800" spc="-90" dirty="0">
                <a:solidFill>
                  <a:srgbClr val="07080A"/>
                </a:solidFill>
                <a:latin typeface="Verdana"/>
                <a:cs typeface="Verdana"/>
              </a:rPr>
              <a:t> </a:t>
            </a:r>
            <a:r>
              <a:rPr sz="1800" spc="45" dirty="0">
                <a:solidFill>
                  <a:srgbClr val="07080A"/>
                </a:solidFill>
                <a:latin typeface="Verdana"/>
                <a:cs typeface="Verdana"/>
              </a:rPr>
              <a:t>dependencias</a:t>
            </a:r>
            <a:r>
              <a:rPr sz="1800" spc="-95" dirty="0">
                <a:solidFill>
                  <a:srgbClr val="07080A"/>
                </a:solidFill>
                <a:latin typeface="Verdana"/>
                <a:cs typeface="Verdana"/>
              </a:rPr>
              <a:t> </a:t>
            </a:r>
            <a:r>
              <a:rPr sz="1800" spc="105" dirty="0">
                <a:solidFill>
                  <a:srgbClr val="07080A"/>
                </a:solidFill>
                <a:latin typeface="Verdana"/>
                <a:cs typeface="Verdana"/>
              </a:rPr>
              <a:t>de</a:t>
            </a:r>
            <a:r>
              <a:rPr sz="1800" spc="-105" dirty="0">
                <a:solidFill>
                  <a:srgbClr val="07080A"/>
                </a:solidFill>
                <a:latin typeface="Verdana"/>
                <a:cs typeface="Verdana"/>
              </a:rPr>
              <a:t> </a:t>
            </a:r>
            <a:r>
              <a:rPr sz="1800" spc="10" dirty="0">
                <a:solidFill>
                  <a:srgbClr val="07080A"/>
                </a:solidFill>
                <a:latin typeface="Verdana"/>
                <a:cs typeface="Verdana"/>
              </a:rPr>
              <a:t>la</a:t>
            </a:r>
            <a:r>
              <a:rPr sz="1800" spc="-100" dirty="0">
                <a:solidFill>
                  <a:srgbClr val="07080A"/>
                </a:solidFill>
                <a:latin typeface="Verdana"/>
                <a:cs typeface="Verdana"/>
              </a:rPr>
              <a:t> </a:t>
            </a:r>
            <a:r>
              <a:rPr sz="1800" spc="-20" dirty="0">
                <a:solidFill>
                  <a:srgbClr val="07080A"/>
                </a:solidFill>
                <a:latin typeface="Verdana"/>
                <a:cs typeface="Verdana"/>
              </a:rPr>
              <a:t>Contraloría</a:t>
            </a:r>
            <a:r>
              <a:rPr sz="1800" spc="-110" dirty="0">
                <a:solidFill>
                  <a:srgbClr val="07080A"/>
                </a:solidFill>
                <a:latin typeface="Verdana"/>
                <a:cs typeface="Verdana"/>
              </a:rPr>
              <a:t> </a:t>
            </a:r>
            <a:r>
              <a:rPr sz="1800" spc="10" dirty="0">
                <a:solidFill>
                  <a:srgbClr val="07080A"/>
                </a:solidFill>
                <a:latin typeface="Verdana"/>
                <a:cs typeface="Verdana"/>
              </a:rPr>
              <a:t>Municipal</a:t>
            </a:r>
            <a:r>
              <a:rPr sz="1800" spc="-90" dirty="0">
                <a:solidFill>
                  <a:srgbClr val="07080A"/>
                </a:solidFill>
                <a:latin typeface="Verdana"/>
                <a:cs typeface="Verdana"/>
              </a:rPr>
              <a:t> </a:t>
            </a:r>
            <a:r>
              <a:rPr sz="1800" spc="105" dirty="0">
                <a:solidFill>
                  <a:srgbClr val="07080A"/>
                </a:solidFill>
                <a:latin typeface="Verdana"/>
                <a:cs typeface="Verdana"/>
              </a:rPr>
              <a:t>de</a:t>
            </a:r>
            <a:r>
              <a:rPr sz="1800" spc="-100" dirty="0">
                <a:solidFill>
                  <a:srgbClr val="07080A"/>
                </a:solidFill>
                <a:latin typeface="Verdana"/>
                <a:cs typeface="Verdana"/>
              </a:rPr>
              <a:t> </a:t>
            </a:r>
            <a:r>
              <a:rPr sz="1800" spc="-20" dirty="0">
                <a:solidFill>
                  <a:srgbClr val="07080A"/>
                </a:solidFill>
                <a:latin typeface="Verdana"/>
                <a:cs typeface="Verdana"/>
              </a:rPr>
              <a:t>Barrancabermeja, </a:t>
            </a:r>
            <a:r>
              <a:rPr sz="1800" spc="-620" dirty="0">
                <a:solidFill>
                  <a:srgbClr val="07080A"/>
                </a:solidFill>
                <a:latin typeface="Verdana"/>
                <a:cs typeface="Verdana"/>
              </a:rPr>
              <a:t> </a:t>
            </a:r>
            <a:r>
              <a:rPr lang="es-CO" spc="15" dirty="0">
                <a:solidFill>
                  <a:srgbClr val="07080A"/>
                </a:solidFill>
                <a:latin typeface="Verdana"/>
                <a:cs typeface="Verdana"/>
              </a:rPr>
              <a:t>c</a:t>
            </a:r>
            <a:r>
              <a:rPr sz="1800" spc="10" dirty="0" err="1">
                <a:solidFill>
                  <a:srgbClr val="07080A"/>
                </a:solidFill>
                <a:latin typeface="Verdana"/>
                <a:cs typeface="Verdana"/>
              </a:rPr>
              <a:t>ontra</a:t>
            </a:r>
            <a:r>
              <a:rPr sz="1800" spc="10" dirty="0">
                <a:solidFill>
                  <a:srgbClr val="07080A"/>
                </a:solidFill>
                <a:latin typeface="Verdana"/>
                <a:cs typeface="Verdana"/>
              </a:rPr>
              <a:t> </a:t>
            </a:r>
            <a:r>
              <a:rPr sz="1800" spc="-140" dirty="0">
                <a:solidFill>
                  <a:srgbClr val="07080A"/>
                </a:solidFill>
                <a:latin typeface="Verdana"/>
                <a:cs typeface="Verdana"/>
              </a:rPr>
              <a:t>virus </a:t>
            </a:r>
            <a:r>
              <a:rPr sz="1800" spc="-105" dirty="0">
                <a:solidFill>
                  <a:srgbClr val="07080A"/>
                </a:solidFill>
                <a:latin typeface="Verdana"/>
                <a:cs typeface="Verdana"/>
              </a:rPr>
              <a:t>y </a:t>
            </a:r>
            <a:r>
              <a:rPr sz="1800" dirty="0">
                <a:solidFill>
                  <a:srgbClr val="07080A"/>
                </a:solidFill>
                <a:latin typeface="Verdana"/>
                <a:cs typeface="Verdana"/>
              </a:rPr>
              <a:t>bacterias </a:t>
            </a:r>
            <a:r>
              <a:rPr sz="1800" spc="20" dirty="0">
                <a:solidFill>
                  <a:srgbClr val="07080A"/>
                </a:solidFill>
                <a:latin typeface="Verdana"/>
                <a:cs typeface="Verdana"/>
              </a:rPr>
              <a:t>en </a:t>
            </a:r>
            <a:r>
              <a:rPr sz="1800" spc="-5" dirty="0">
                <a:solidFill>
                  <a:srgbClr val="07080A"/>
                </a:solidFill>
                <a:latin typeface="Verdana"/>
                <a:cs typeface="Verdana"/>
              </a:rPr>
              <a:t>todas </a:t>
            </a:r>
            <a:r>
              <a:rPr sz="1800" spc="-75" dirty="0">
                <a:solidFill>
                  <a:srgbClr val="07080A"/>
                </a:solidFill>
                <a:latin typeface="Verdana"/>
                <a:cs typeface="Verdana"/>
              </a:rPr>
              <a:t>las </a:t>
            </a:r>
            <a:r>
              <a:rPr sz="1800" spc="40" dirty="0">
                <a:solidFill>
                  <a:srgbClr val="07080A"/>
                </a:solidFill>
                <a:latin typeface="Verdana"/>
                <a:cs typeface="Verdana"/>
              </a:rPr>
              <a:t>dependencias </a:t>
            </a:r>
            <a:r>
              <a:rPr sz="1800" spc="45" dirty="0">
                <a:solidFill>
                  <a:srgbClr val="07080A"/>
                </a:solidFill>
                <a:latin typeface="Verdana"/>
                <a:cs typeface="Verdana"/>
              </a:rPr>
              <a:t> </a:t>
            </a:r>
            <a:r>
              <a:rPr sz="1800" spc="20" dirty="0">
                <a:solidFill>
                  <a:srgbClr val="07080A"/>
                </a:solidFill>
                <a:latin typeface="Verdana"/>
                <a:cs typeface="Verdana"/>
              </a:rPr>
              <a:t>del</a:t>
            </a:r>
            <a:r>
              <a:rPr sz="1800" spc="-125" dirty="0">
                <a:solidFill>
                  <a:srgbClr val="07080A"/>
                </a:solidFill>
                <a:latin typeface="Verdana"/>
                <a:cs typeface="Verdana"/>
              </a:rPr>
              <a:t> </a:t>
            </a:r>
            <a:r>
              <a:rPr sz="1800" dirty="0">
                <a:solidFill>
                  <a:srgbClr val="07080A"/>
                </a:solidFill>
                <a:latin typeface="Verdana"/>
                <a:cs typeface="Verdana"/>
              </a:rPr>
              <a:t>ente</a:t>
            </a:r>
            <a:r>
              <a:rPr sz="1800" spc="-100" dirty="0">
                <a:solidFill>
                  <a:srgbClr val="07080A"/>
                </a:solidFill>
                <a:latin typeface="Verdana"/>
                <a:cs typeface="Verdana"/>
              </a:rPr>
              <a:t> </a:t>
            </a:r>
            <a:r>
              <a:rPr sz="1800" spc="100" dirty="0">
                <a:solidFill>
                  <a:srgbClr val="07080A"/>
                </a:solidFill>
                <a:latin typeface="Verdana"/>
                <a:cs typeface="Verdana"/>
              </a:rPr>
              <a:t>de</a:t>
            </a:r>
            <a:r>
              <a:rPr sz="1800" spc="-125" dirty="0">
                <a:solidFill>
                  <a:srgbClr val="07080A"/>
                </a:solidFill>
                <a:latin typeface="Verdana"/>
                <a:cs typeface="Verdana"/>
              </a:rPr>
              <a:t> </a:t>
            </a:r>
            <a:r>
              <a:rPr sz="1800" spc="-35" dirty="0">
                <a:solidFill>
                  <a:srgbClr val="07080A"/>
                </a:solidFill>
                <a:latin typeface="Verdana"/>
                <a:cs typeface="Verdana"/>
              </a:rPr>
              <a:t>control.</a:t>
            </a:r>
            <a:endParaRPr sz="1800" dirty="0">
              <a:latin typeface="Verdana"/>
              <a:cs typeface="Verdana"/>
            </a:endParaRPr>
          </a:p>
          <a:p>
            <a:pPr>
              <a:lnSpc>
                <a:spcPct val="100000"/>
              </a:lnSpc>
              <a:spcBef>
                <a:spcPts val="35"/>
              </a:spcBef>
              <a:buClr>
                <a:srgbClr val="07080A"/>
              </a:buClr>
              <a:buFont typeface="Arial MT"/>
              <a:buChar char="-"/>
            </a:pPr>
            <a:endParaRPr sz="1750" dirty="0">
              <a:latin typeface="Verdana"/>
              <a:cs typeface="Verdana"/>
            </a:endParaRPr>
          </a:p>
          <a:p>
            <a:pPr marL="355600" indent="-342900">
              <a:lnSpc>
                <a:spcPct val="100000"/>
              </a:lnSpc>
              <a:buFont typeface="Arial MT"/>
              <a:buChar char="-"/>
              <a:tabLst>
                <a:tab pos="354965" algn="l"/>
                <a:tab pos="355600" algn="l"/>
              </a:tabLst>
            </a:pPr>
            <a:r>
              <a:rPr sz="1800" spc="-10" dirty="0">
                <a:solidFill>
                  <a:srgbClr val="07080A"/>
                </a:solidFill>
                <a:latin typeface="Verdana"/>
                <a:cs typeface="Verdana"/>
              </a:rPr>
              <a:t>Mantenimiento</a:t>
            </a:r>
            <a:r>
              <a:rPr sz="1800" spc="130" dirty="0">
                <a:solidFill>
                  <a:srgbClr val="07080A"/>
                </a:solidFill>
                <a:latin typeface="Verdana"/>
                <a:cs typeface="Verdana"/>
              </a:rPr>
              <a:t> </a:t>
            </a:r>
            <a:r>
              <a:rPr sz="1800" spc="5" dirty="0">
                <a:solidFill>
                  <a:srgbClr val="07080A"/>
                </a:solidFill>
                <a:latin typeface="Verdana"/>
                <a:cs typeface="Verdana"/>
              </a:rPr>
              <a:t>Anual</a:t>
            </a:r>
            <a:r>
              <a:rPr sz="1800" spc="155" dirty="0">
                <a:solidFill>
                  <a:srgbClr val="07080A"/>
                </a:solidFill>
                <a:latin typeface="Verdana"/>
                <a:cs typeface="Verdana"/>
              </a:rPr>
              <a:t> </a:t>
            </a:r>
            <a:r>
              <a:rPr sz="1800" spc="105" dirty="0">
                <a:solidFill>
                  <a:srgbClr val="07080A"/>
                </a:solidFill>
                <a:latin typeface="Verdana"/>
                <a:cs typeface="Verdana"/>
              </a:rPr>
              <a:t>de</a:t>
            </a:r>
            <a:r>
              <a:rPr sz="1800" spc="130" dirty="0">
                <a:solidFill>
                  <a:srgbClr val="07080A"/>
                </a:solidFill>
                <a:latin typeface="Verdana"/>
                <a:cs typeface="Verdana"/>
              </a:rPr>
              <a:t> </a:t>
            </a:r>
            <a:r>
              <a:rPr sz="1800" spc="-105" dirty="0">
                <a:solidFill>
                  <a:srgbClr val="07080A"/>
                </a:solidFill>
                <a:latin typeface="Verdana"/>
                <a:cs typeface="Verdana"/>
              </a:rPr>
              <a:t>Extintores</a:t>
            </a:r>
            <a:r>
              <a:rPr sz="1800" spc="150" dirty="0">
                <a:solidFill>
                  <a:srgbClr val="07080A"/>
                </a:solidFill>
                <a:latin typeface="Verdana"/>
                <a:cs typeface="Verdana"/>
              </a:rPr>
              <a:t> </a:t>
            </a:r>
            <a:r>
              <a:rPr sz="1800" spc="110" dirty="0">
                <a:solidFill>
                  <a:srgbClr val="07080A"/>
                </a:solidFill>
                <a:latin typeface="Verdana"/>
                <a:cs typeface="Verdana"/>
              </a:rPr>
              <a:t>de</a:t>
            </a:r>
            <a:r>
              <a:rPr sz="1800" spc="130" dirty="0">
                <a:solidFill>
                  <a:srgbClr val="07080A"/>
                </a:solidFill>
                <a:latin typeface="Verdana"/>
                <a:cs typeface="Verdana"/>
              </a:rPr>
              <a:t> </a:t>
            </a:r>
            <a:r>
              <a:rPr sz="1800" spc="-80" dirty="0">
                <a:solidFill>
                  <a:srgbClr val="07080A"/>
                </a:solidFill>
                <a:latin typeface="Verdana"/>
                <a:cs typeface="Verdana"/>
              </a:rPr>
              <a:t>las</a:t>
            </a:r>
            <a:r>
              <a:rPr sz="1800" spc="140" dirty="0">
                <a:solidFill>
                  <a:srgbClr val="07080A"/>
                </a:solidFill>
                <a:latin typeface="Verdana"/>
                <a:cs typeface="Verdana"/>
              </a:rPr>
              <a:t> </a:t>
            </a:r>
            <a:r>
              <a:rPr sz="1800" spc="-45" dirty="0">
                <a:solidFill>
                  <a:srgbClr val="07080A"/>
                </a:solidFill>
                <a:latin typeface="Verdana"/>
                <a:cs typeface="Verdana"/>
              </a:rPr>
              <a:t>diferentes</a:t>
            </a:r>
            <a:r>
              <a:rPr sz="1800" spc="155" dirty="0">
                <a:solidFill>
                  <a:srgbClr val="07080A"/>
                </a:solidFill>
                <a:latin typeface="Verdana"/>
                <a:cs typeface="Verdana"/>
              </a:rPr>
              <a:t> </a:t>
            </a:r>
            <a:r>
              <a:rPr sz="1800" spc="25" dirty="0">
                <a:solidFill>
                  <a:srgbClr val="07080A"/>
                </a:solidFill>
                <a:latin typeface="Verdana"/>
                <a:cs typeface="Verdana"/>
              </a:rPr>
              <a:t>dependencias,</a:t>
            </a:r>
            <a:r>
              <a:rPr sz="1800" spc="125" dirty="0">
                <a:solidFill>
                  <a:srgbClr val="07080A"/>
                </a:solidFill>
                <a:latin typeface="Verdana"/>
                <a:cs typeface="Verdana"/>
              </a:rPr>
              <a:t> </a:t>
            </a:r>
            <a:r>
              <a:rPr sz="1800" spc="-100" dirty="0">
                <a:solidFill>
                  <a:srgbClr val="07080A"/>
                </a:solidFill>
                <a:latin typeface="Verdana"/>
                <a:cs typeface="Verdana"/>
              </a:rPr>
              <a:t>y</a:t>
            </a:r>
            <a:r>
              <a:rPr sz="1800" spc="135" dirty="0">
                <a:solidFill>
                  <a:srgbClr val="07080A"/>
                </a:solidFill>
                <a:latin typeface="Verdana"/>
                <a:cs typeface="Verdana"/>
              </a:rPr>
              <a:t> </a:t>
            </a:r>
            <a:r>
              <a:rPr sz="1800" spc="114" dirty="0">
                <a:solidFill>
                  <a:srgbClr val="07080A"/>
                </a:solidFill>
                <a:latin typeface="Verdana"/>
                <a:cs typeface="Verdana"/>
              </a:rPr>
              <a:t>de</a:t>
            </a:r>
            <a:endParaRPr sz="1800" dirty="0">
              <a:latin typeface="Verdana"/>
              <a:cs typeface="Verdana"/>
            </a:endParaRPr>
          </a:p>
          <a:p>
            <a:pPr marL="355600">
              <a:lnSpc>
                <a:spcPct val="100000"/>
              </a:lnSpc>
              <a:spcBef>
                <a:spcPts val="5"/>
              </a:spcBef>
            </a:pPr>
            <a:r>
              <a:rPr sz="1800" spc="-125" dirty="0">
                <a:solidFill>
                  <a:srgbClr val="07080A"/>
                </a:solidFill>
                <a:latin typeface="Verdana"/>
                <a:cs typeface="Verdana"/>
              </a:rPr>
              <a:t>l</a:t>
            </a:r>
            <a:r>
              <a:rPr sz="1800" spc="-80" dirty="0">
                <a:solidFill>
                  <a:srgbClr val="07080A"/>
                </a:solidFill>
                <a:latin typeface="Verdana"/>
                <a:cs typeface="Verdana"/>
              </a:rPr>
              <a:t>os</a:t>
            </a:r>
            <a:r>
              <a:rPr sz="1800" spc="-150" dirty="0">
                <a:solidFill>
                  <a:srgbClr val="07080A"/>
                </a:solidFill>
                <a:latin typeface="Verdana"/>
                <a:cs typeface="Verdana"/>
              </a:rPr>
              <a:t> </a:t>
            </a:r>
            <a:r>
              <a:rPr sz="1800" spc="-50" dirty="0">
                <a:solidFill>
                  <a:srgbClr val="07080A"/>
                </a:solidFill>
                <a:latin typeface="Verdana"/>
                <a:cs typeface="Verdana"/>
              </a:rPr>
              <a:t>v</a:t>
            </a:r>
            <a:r>
              <a:rPr sz="1800" spc="85" dirty="0">
                <a:solidFill>
                  <a:srgbClr val="07080A"/>
                </a:solidFill>
                <a:latin typeface="Verdana"/>
                <a:cs typeface="Verdana"/>
              </a:rPr>
              <a:t>e</a:t>
            </a:r>
            <a:r>
              <a:rPr sz="1800" spc="-55" dirty="0">
                <a:solidFill>
                  <a:srgbClr val="07080A"/>
                </a:solidFill>
                <a:latin typeface="Verdana"/>
                <a:cs typeface="Verdana"/>
              </a:rPr>
              <a:t>h</a:t>
            </a:r>
            <a:r>
              <a:rPr sz="1800" spc="-125" dirty="0">
                <a:solidFill>
                  <a:srgbClr val="07080A"/>
                </a:solidFill>
                <a:latin typeface="Verdana"/>
                <a:cs typeface="Verdana"/>
              </a:rPr>
              <a:t>í</a:t>
            </a:r>
            <a:r>
              <a:rPr sz="1800" spc="15" dirty="0">
                <a:solidFill>
                  <a:srgbClr val="07080A"/>
                </a:solidFill>
                <a:latin typeface="Verdana"/>
                <a:cs typeface="Verdana"/>
              </a:rPr>
              <a:t>cu</a:t>
            </a:r>
            <a:r>
              <a:rPr sz="1800" spc="10" dirty="0">
                <a:solidFill>
                  <a:srgbClr val="07080A"/>
                </a:solidFill>
                <a:latin typeface="Verdana"/>
                <a:cs typeface="Verdana"/>
              </a:rPr>
              <a:t>l</a:t>
            </a:r>
            <a:r>
              <a:rPr sz="1800" spc="-85" dirty="0">
                <a:solidFill>
                  <a:srgbClr val="07080A"/>
                </a:solidFill>
                <a:latin typeface="Verdana"/>
                <a:cs typeface="Verdana"/>
              </a:rPr>
              <a:t>o</a:t>
            </a:r>
            <a:r>
              <a:rPr sz="1800" spc="-80" dirty="0">
                <a:solidFill>
                  <a:srgbClr val="07080A"/>
                </a:solidFill>
                <a:latin typeface="Verdana"/>
                <a:cs typeface="Verdana"/>
              </a:rPr>
              <a:t>s</a:t>
            </a:r>
            <a:r>
              <a:rPr sz="1800" spc="-160" dirty="0">
                <a:solidFill>
                  <a:srgbClr val="07080A"/>
                </a:solidFill>
                <a:latin typeface="Verdana"/>
                <a:cs typeface="Verdana"/>
              </a:rPr>
              <a:t>.</a:t>
            </a:r>
            <a:endParaRPr sz="1800" dirty="0">
              <a:latin typeface="Verdana"/>
              <a:cs typeface="Verdana"/>
            </a:endParaRPr>
          </a:p>
        </p:txBody>
      </p:sp>
      <p:sp>
        <p:nvSpPr>
          <p:cNvPr id="5" name="object 5"/>
          <p:cNvSpPr txBox="1"/>
          <p:nvPr/>
        </p:nvSpPr>
        <p:spPr>
          <a:xfrm>
            <a:off x="1341882" y="5056378"/>
            <a:ext cx="8747760" cy="848994"/>
          </a:xfrm>
          <a:prstGeom prst="rect">
            <a:avLst/>
          </a:prstGeom>
        </p:spPr>
        <p:txBody>
          <a:bodyPr vert="horz" wrap="square" lIns="0" tIns="12700" rIns="0" bIns="0" rtlCol="0">
            <a:spAutoFit/>
          </a:bodyPr>
          <a:lstStyle/>
          <a:p>
            <a:pPr marL="355600" marR="5080" indent="-342900" algn="just">
              <a:lnSpc>
                <a:spcPct val="100000"/>
              </a:lnSpc>
              <a:spcBef>
                <a:spcPts val="100"/>
              </a:spcBef>
            </a:pPr>
            <a:r>
              <a:rPr sz="1800" dirty="0">
                <a:solidFill>
                  <a:srgbClr val="07080A"/>
                </a:solidFill>
                <a:latin typeface="Arial MT"/>
                <a:cs typeface="Arial MT"/>
              </a:rPr>
              <a:t>-</a:t>
            </a:r>
            <a:r>
              <a:rPr sz="1800" spc="5" dirty="0">
                <a:solidFill>
                  <a:srgbClr val="07080A"/>
                </a:solidFill>
                <a:latin typeface="Arial MT"/>
                <a:cs typeface="Arial MT"/>
              </a:rPr>
              <a:t> </a:t>
            </a:r>
            <a:r>
              <a:rPr sz="1800" spc="-25" dirty="0">
                <a:solidFill>
                  <a:srgbClr val="07080A"/>
                </a:solidFill>
                <a:latin typeface="Verdana"/>
                <a:cs typeface="Verdana"/>
              </a:rPr>
              <a:t>Mantenimientos </a:t>
            </a:r>
            <a:r>
              <a:rPr sz="1800" spc="-50" dirty="0">
                <a:solidFill>
                  <a:srgbClr val="07080A"/>
                </a:solidFill>
                <a:latin typeface="Verdana"/>
                <a:cs typeface="Verdana"/>
              </a:rPr>
              <a:t>preventivos </a:t>
            </a:r>
            <a:r>
              <a:rPr sz="1800" spc="145" dirty="0">
                <a:solidFill>
                  <a:srgbClr val="07080A"/>
                </a:solidFill>
                <a:latin typeface="Verdana"/>
                <a:cs typeface="Verdana"/>
              </a:rPr>
              <a:t>a </a:t>
            </a:r>
            <a:r>
              <a:rPr sz="1800" spc="-95" dirty="0">
                <a:solidFill>
                  <a:srgbClr val="07080A"/>
                </a:solidFill>
                <a:latin typeface="Verdana"/>
                <a:cs typeface="Verdana"/>
              </a:rPr>
              <a:t>los </a:t>
            </a:r>
            <a:r>
              <a:rPr sz="1800" spc="-75" dirty="0">
                <a:solidFill>
                  <a:srgbClr val="07080A"/>
                </a:solidFill>
                <a:latin typeface="Verdana"/>
                <a:cs typeface="Verdana"/>
              </a:rPr>
              <a:t>aires </a:t>
            </a:r>
            <a:r>
              <a:rPr sz="1800" spc="40" dirty="0">
                <a:solidFill>
                  <a:srgbClr val="07080A"/>
                </a:solidFill>
                <a:latin typeface="Verdana"/>
                <a:cs typeface="Verdana"/>
              </a:rPr>
              <a:t>acondicionados </a:t>
            </a:r>
            <a:r>
              <a:rPr sz="1800" spc="100" dirty="0">
                <a:solidFill>
                  <a:srgbClr val="07080A"/>
                </a:solidFill>
                <a:latin typeface="Verdana"/>
                <a:cs typeface="Verdana"/>
              </a:rPr>
              <a:t>de </a:t>
            </a:r>
            <a:r>
              <a:rPr sz="1800" spc="-75" dirty="0">
                <a:solidFill>
                  <a:srgbClr val="07080A"/>
                </a:solidFill>
                <a:latin typeface="Verdana"/>
                <a:cs typeface="Verdana"/>
              </a:rPr>
              <a:t>las </a:t>
            </a:r>
            <a:r>
              <a:rPr sz="1800" spc="-45" dirty="0">
                <a:solidFill>
                  <a:srgbClr val="07080A"/>
                </a:solidFill>
                <a:latin typeface="Verdana"/>
                <a:cs typeface="Verdana"/>
              </a:rPr>
              <a:t>diferentes </a:t>
            </a:r>
            <a:r>
              <a:rPr sz="1800" spc="-40" dirty="0">
                <a:solidFill>
                  <a:srgbClr val="07080A"/>
                </a:solidFill>
                <a:latin typeface="Verdana"/>
                <a:cs typeface="Verdana"/>
              </a:rPr>
              <a:t> </a:t>
            </a:r>
            <a:r>
              <a:rPr sz="1800" spc="40" dirty="0">
                <a:solidFill>
                  <a:srgbClr val="07080A"/>
                </a:solidFill>
                <a:latin typeface="Verdana"/>
                <a:cs typeface="Verdana"/>
              </a:rPr>
              <a:t>dependencias</a:t>
            </a:r>
            <a:r>
              <a:rPr sz="1800" spc="45" dirty="0">
                <a:solidFill>
                  <a:srgbClr val="07080A"/>
                </a:solidFill>
                <a:latin typeface="Verdana"/>
                <a:cs typeface="Verdana"/>
              </a:rPr>
              <a:t> </a:t>
            </a:r>
            <a:r>
              <a:rPr sz="1800" spc="100" dirty="0">
                <a:solidFill>
                  <a:srgbClr val="07080A"/>
                </a:solidFill>
                <a:latin typeface="Verdana"/>
                <a:cs typeface="Verdana"/>
              </a:rPr>
              <a:t>de </a:t>
            </a:r>
            <a:r>
              <a:rPr sz="1800" spc="10" dirty="0">
                <a:solidFill>
                  <a:srgbClr val="07080A"/>
                </a:solidFill>
                <a:latin typeface="Verdana"/>
                <a:cs typeface="Verdana"/>
              </a:rPr>
              <a:t>la</a:t>
            </a:r>
            <a:r>
              <a:rPr sz="1800" spc="15" dirty="0">
                <a:solidFill>
                  <a:srgbClr val="07080A"/>
                </a:solidFill>
                <a:latin typeface="Verdana"/>
                <a:cs typeface="Verdana"/>
              </a:rPr>
              <a:t> </a:t>
            </a:r>
            <a:r>
              <a:rPr sz="1800" spc="20" dirty="0">
                <a:solidFill>
                  <a:srgbClr val="07080A"/>
                </a:solidFill>
                <a:latin typeface="Verdana"/>
                <a:cs typeface="Verdana"/>
              </a:rPr>
              <a:t>entidad</a:t>
            </a:r>
            <a:r>
              <a:rPr sz="1800" spc="25" dirty="0">
                <a:solidFill>
                  <a:srgbClr val="07080A"/>
                </a:solidFill>
                <a:latin typeface="Verdana"/>
                <a:cs typeface="Verdana"/>
              </a:rPr>
              <a:t> </a:t>
            </a:r>
            <a:r>
              <a:rPr sz="1800" spc="90" dirty="0">
                <a:solidFill>
                  <a:srgbClr val="07080A"/>
                </a:solidFill>
                <a:latin typeface="Verdana"/>
                <a:cs typeface="Verdana"/>
              </a:rPr>
              <a:t>con </a:t>
            </a:r>
            <a:r>
              <a:rPr sz="1800" spc="-25" dirty="0">
                <a:solidFill>
                  <a:srgbClr val="07080A"/>
                </a:solidFill>
                <a:latin typeface="Verdana"/>
                <a:cs typeface="Verdana"/>
              </a:rPr>
              <a:t>el</a:t>
            </a:r>
            <a:r>
              <a:rPr sz="1800" spc="-20" dirty="0">
                <a:solidFill>
                  <a:srgbClr val="07080A"/>
                </a:solidFill>
                <a:latin typeface="Verdana"/>
                <a:cs typeface="Verdana"/>
              </a:rPr>
              <a:t> </a:t>
            </a:r>
            <a:r>
              <a:rPr sz="1800" spc="55" dirty="0">
                <a:solidFill>
                  <a:srgbClr val="07080A"/>
                </a:solidFill>
                <a:latin typeface="Verdana"/>
                <a:cs typeface="Verdana"/>
              </a:rPr>
              <a:t>apoyo</a:t>
            </a:r>
            <a:r>
              <a:rPr sz="1800" spc="60" dirty="0">
                <a:solidFill>
                  <a:srgbClr val="07080A"/>
                </a:solidFill>
                <a:latin typeface="Verdana"/>
                <a:cs typeface="Verdana"/>
              </a:rPr>
              <a:t> </a:t>
            </a:r>
            <a:r>
              <a:rPr sz="1800" spc="100" dirty="0">
                <a:solidFill>
                  <a:srgbClr val="07080A"/>
                </a:solidFill>
                <a:latin typeface="Verdana"/>
                <a:cs typeface="Verdana"/>
              </a:rPr>
              <a:t>de </a:t>
            </a:r>
            <a:r>
              <a:rPr sz="1800" spc="-40" dirty="0">
                <a:solidFill>
                  <a:srgbClr val="07080A"/>
                </a:solidFill>
                <a:latin typeface="Verdana"/>
                <a:cs typeface="Verdana"/>
              </a:rPr>
              <a:t>Funcionarios</a:t>
            </a:r>
            <a:r>
              <a:rPr sz="1800" spc="-35" dirty="0">
                <a:solidFill>
                  <a:srgbClr val="07080A"/>
                </a:solidFill>
                <a:latin typeface="Verdana"/>
                <a:cs typeface="Verdana"/>
              </a:rPr>
              <a:t> </a:t>
            </a:r>
            <a:r>
              <a:rPr sz="1800" spc="100" dirty="0">
                <a:solidFill>
                  <a:srgbClr val="07080A"/>
                </a:solidFill>
                <a:latin typeface="Verdana"/>
                <a:cs typeface="Verdana"/>
              </a:rPr>
              <a:t>de </a:t>
            </a:r>
            <a:r>
              <a:rPr sz="1800" spc="-10" dirty="0">
                <a:solidFill>
                  <a:srgbClr val="07080A"/>
                </a:solidFill>
                <a:latin typeface="Verdana"/>
                <a:cs typeface="Verdana"/>
              </a:rPr>
              <a:t>La </a:t>
            </a:r>
            <a:r>
              <a:rPr sz="1800" spc="-5" dirty="0">
                <a:solidFill>
                  <a:srgbClr val="07080A"/>
                </a:solidFill>
                <a:latin typeface="Verdana"/>
                <a:cs typeface="Verdana"/>
              </a:rPr>
              <a:t> </a:t>
            </a:r>
            <a:r>
              <a:rPr sz="1800" spc="-25" dirty="0">
                <a:solidFill>
                  <a:srgbClr val="07080A"/>
                </a:solidFill>
                <a:latin typeface="Verdana"/>
                <a:cs typeface="Verdana"/>
              </a:rPr>
              <a:t>secretaria</a:t>
            </a:r>
            <a:r>
              <a:rPr sz="1800" spc="-130" dirty="0">
                <a:solidFill>
                  <a:srgbClr val="07080A"/>
                </a:solidFill>
                <a:latin typeface="Verdana"/>
                <a:cs typeface="Verdana"/>
              </a:rPr>
              <a:t> </a:t>
            </a:r>
            <a:r>
              <a:rPr sz="1800" spc="105" dirty="0">
                <a:solidFill>
                  <a:srgbClr val="07080A"/>
                </a:solidFill>
                <a:latin typeface="Verdana"/>
                <a:cs typeface="Verdana"/>
              </a:rPr>
              <a:t>de</a:t>
            </a:r>
            <a:r>
              <a:rPr sz="1800" spc="-140" dirty="0">
                <a:solidFill>
                  <a:srgbClr val="07080A"/>
                </a:solidFill>
                <a:latin typeface="Verdana"/>
                <a:cs typeface="Verdana"/>
              </a:rPr>
              <a:t> </a:t>
            </a:r>
            <a:r>
              <a:rPr sz="1800" spc="-80" dirty="0">
                <a:solidFill>
                  <a:srgbClr val="07080A"/>
                </a:solidFill>
                <a:latin typeface="Verdana"/>
                <a:cs typeface="Verdana"/>
              </a:rPr>
              <a:t>Infraestructura.</a:t>
            </a:r>
            <a:endParaRPr sz="1800">
              <a:latin typeface="Verdana"/>
              <a:cs typeface="Verdana"/>
            </a:endParaRPr>
          </a:p>
        </p:txBody>
      </p:sp>
      <p:pic>
        <p:nvPicPr>
          <p:cNvPr id="16" name="object 10">
            <a:extLst>
              <a:ext uri="{FF2B5EF4-FFF2-40B4-BE49-F238E27FC236}">
                <a16:creationId xmlns:a16="http://schemas.microsoft.com/office/drawing/2014/main" id="{5BABD498-AE89-447B-8E0F-5C91431FE001}"/>
              </a:ext>
            </a:extLst>
          </p:cNvPr>
          <p:cNvPicPr/>
          <p:nvPr/>
        </p:nvPicPr>
        <p:blipFill>
          <a:blip r:embed="rId3" cstate="print"/>
          <a:stretch>
            <a:fillRect/>
          </a:stretch>
        </p:blipFill>
        <p:spPr>
          <a:xfrm>
            <a:off x="11125200" y="5862403"/>
            <a:ext cx="902209" cy="919397"/>
          </a:xfrm>
          <a:prstGeom prst="rect">
            <a:avLst/>
          </a:prstGeom>
        </p:spPr>
      </p:pic>
      <p:pic>
        <p:nvPicPr>
          <p:cNvPr id="17" name="object 4">
            <a:extLst>
              <a:ext uri="{FF2B5EF4-FFF2-40B4-BE49-F238E27FC236}">
                <a16:creationId xmlns:a16="http://schemas.microsoft.com/office/drawing/2014/main" id="{2C823571-2432-4E96-9E49-A37D46D0DDED}"/>
              </a:ext>
            </a:extLst>
          </p:cNvPr>
          <p:cNvPicPr/>
          <p:nvPr/>
        </p:nvPicPr>
        <p:blipFill>
          <a:blip r:embed="rId4" cstate="print"/>
          <a:stretch>
            <a:fillRect/>
          </a:stretch>
        </p:blipFill>
        <p:spPr>
          <a:xfrm>
            <a:off x="228600" y="5594603"/>
            <a:ext cx="488618" cy="806197"/>
          </a:xfrm>
          <a:prstGeom prst="rect">
            <a:avLst/>
          </a:prstGeom>
        </p:spPr>
      </p:pic>
      <p:sp>
        <p:nvSpPr>
          <p:cNvPr id="18" name="object 5">
            <a:extLst>
              <a:ext uri="{FF2B5EF4-FFF2-40B4-BE49-F238E27FC236}">
                <a16:creationId xmlns:a16="http://schemas.microsoft.com/office/drawing/2014/main" id="{25187A78-FAD7-4A74-9115-192369277F70}"/>
              </a:ext>
            </a:extLst>
          </p:cNvPr>
          <p:cNvSpPr txBox="1"/>
          <p:nvPr/>
        </p:nvSpPr>
        <p:spPr>
          <a:xfrm>
            <a:off x="265277" y="6417265"/>
            <a:ext cx="496723" cy="135935"/>
          </a:xfrm>
          <a:prstGeom prst="rect">
            <a:avLst/>
          </a:prstGeom>
        </p:spPr>
        <p:txBody>
          <a:bodyPr vert="horz" wrap="square" lIns="0" tIns="12700" rIns="0" bIns="0" rtlCol="0">
            <a:spAutoFit/>
          </a:bodyPr>
          <a:lstStyle/>
          <a:p>
            <a:pPr marL="12700">
              <a:lnSpc>
                <a:spcPct val="100000"/>
              </a:lnSpc>
              <a:spcBef>
                <a:spcPts val="100"/>
              </a:spcBef>
            </a:pPr>
            <a:r>
              <a:rPr sz="800" spc="-95" dirty="0">
                <a:latin typeface="Arial MT"/>
                <a:cs typeface="Arial MT"/>
              </a:rPr>
              <a:t>S</a:t>
            </a:r>
            <a:r>
              <a:rPr sz="800" spc="-105" dirty="0">
                <a:latin typeface="Arial MT"/>
                <a:cs typeface="Arial MT"/>
              </a:rPr>
              <a:t>C</a:t>
            </a:r>
            <a:r>
              <a:rPr sz="800" spc="-55" dirty="0">
                <a:latin typeface="Arial MT"/>
                <a:cs typeface="Arial MT"/>
              </a:rPr>
              <a:t> </a:t>
            </a:r>
            <a:r>
              <a:rPr sz="800" spc="-80" dirty="0">
                <a:latin typeface="Arial MT"/>
                <a:cs typeface="Arial MT"/>
              </a:rPr>
              <a:t>410</a:t>
            </a:r>
            <a:r>
              <a:rPr sz="800" spc="-75" dirty="0">
                <a:latin typeface="Arial MT"/>
                <a:cs typeface="Arial MT"/>
              </a:rPr>
              <a:t>0</a:t>
            </a:r>
            <a:r>
              <a:rPr sz="800" spc="-55" dirty="0">
                <a:latin typeface="Arial MT"/>
                <a:cs typeface="Arial MT"/>
              </a:rPr>
              <a:t>-</a:t>
            </a:r>
            <a:r>
              <a:rPr sz="800" spc="-80" dirty="0">
                <a:latin typeface="Arial MT"/>
                <a:cs typeface="Arial MT"/>
              </a:rPr>
              <a:t>1</a:t>
            </a:r>
            <a:endParaRPr sz="800" dirty="0">
              <a:latin typeface="Arial MT"/>
              <a:cs typeface="Arial MT"/>
            </a:endParaRPr>
          </a:p>
        </p:txBody>
      </p:sp>
    </p:spTree>
    <p:extLst>
      <p:ext uri="{BB962C8B-B14F-4D97-AF65-F5344CB8AC3E}">
        <p14:creationId xmlns:p14="http://schemas.microsoft.com/office/powerpoint/2010/main" val="17215428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bg>
      <p:bgPr>
        <a:solidFill>
          <a:srgbClr val="FFFFEF"/>
        </a:solidFill>
        <a:effectLst/>
      </p:bgPr>
    </p:bg>
    <p:spTree>
      <p:nvGrpSpPr>
        <p:cNvPr id="1" name=""/>
        <p:cNvGrpSpPr/>
        <p:nvPr/>
      </p:nvGrpSpPr>
      <p:grpSpPr>
        <a:xfrm>
          <a:off x="0" y="0"/>
          <a:ext cx="0" cy="0"/>
          <a:chOff x="0" y="0"/>
          <a:chExt cx="0" cy="0"/>
        </a:xfrm>
      </p:grpSpPr>
      <p:sp>
        <p:nvSpPr>
          <p:cNvPr id="17" name="Pentágono 16"/>
          <p:cNvSpPr/>
          <p:nvPr/>
        </p:nvSpPr>
        <p:spPr>
          <a:xfrm rot="5400000">
            <a:off x="9162731" y="-166560"/>
            <a:ext cx="779780" cy="2448940"/>
          </a:xfrm>
          <a:prstGeom prst="homePlate">
            <a:avLst/>
          </a:prstGeom>
          <a:solidFill>
            <a:srgbClr val="FFE36D"/>
          </a:solidFill>
          <a:ln>
            <a:solidFill>
              <a:srgbClr val="FFD7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Pentágono 15"/>
          <p:cNvSpPr/>
          <p:nvPr/>
        </p:nvSpPr>
        <p:spPr>
          <a:xfrm rot="5400000">
            <a:off x="3665190" y="-166560"/>
            <a:ext cx="779780" cy="2448940"/>
          </a:xfrm>
          <a:prstGeom prst="homePlate">
            <a:avLst/>
          </a:prstGeom>
          <a:solidFill>
            <a:srgbClr val="FFE36D"/>
          </a:solidFill>
          <a:ln>
            <a:solidFill>
              <a:srgbClr val="FFD7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 name="object 2"/>
          <p:cNvPicPr/>
          <p:nvPr/>
        </p:nvPicPr>
        <p:blipFill>
          <a:blip r:embed="rId2" cstate="print"/>
          <a:stretch>
            <a:fillRect/>
          </a:stretch>
        </p:blipFill>
        <p:spPr>
          <a:xfrm>
            <a:off x="0" y="0"/>
            <a:ext cx="1106423" cy="6857995"/>
          </a:xfrm>
          <a:prstGeom prst="rect">
            <a:avLst/>
          </a:prstGeom>
        </p:spPr>
      </p:pic>
      <p:sp>
        <p:nvSpPr>
          <p:cNvPr id="9" name="object 9"/>
          <p:cNvSpPr txBox="1"/>
          <p:nvPr/>
        </p:nvSpPr>
        <p:spPr>
          <a:xfrm>
            <a:off x="7965694" y="667639"/>
            <a:ext cx="3556635" cy="566822"/>
          </a:xfrm>
          <a:prstGeom prst="rect">
            <a:avLst/>
          </a:prstGeom>
        </p:spPr>
        <p:txBody>
          <a:bodyPr vert="horz" wrap="square" lIns="0" tIns="12700" rIns="0" bIns="0" rtlCol="0">
            <a:spAutoFit/>
          </a:bodyPr>
          <a:lstStyle/>
          <a:p>
            <a:pPr marL="822325">
              <a:lnSpc>
                <a:spcPct val="100000"/>
              </a:lnSpc>
              <a:spcBef>
                <a:spcPts val="100"/>
              </a:spcBef>
            </a:pPr>
            <a:r>
              <a:rPr sz="3600" spc="-85" dirty="0">
                <a:latin typeface="Tahoma"/>
                <a:cs typeface="Tahoma"/>
              </a:rPr>
              <a:t>VISIÓN</a:t>
            </a:r>
            <a:endParaRPr sz="3600" dirty="0">
              <a:latin typeface="Tahoma"/>
              <a:cs typeface="Tahoma"/>
            </a:endParaRPr>
          </a:p>
        </p:txBody>
      </p:sp>
      <p:sp>
        <p:nvSpPr>
          <p:cNvPr id="10" name="object 10"/>
          <p:cNvSpPr txBox="1"/>
          <p:nvPr/>
        </p:nvSpPr>
        <p:spPr>
          <a:xfrm>
            <a:off x="1609695" y="1752600"/>
            <a:ext cx="4890770" cy="4698722"/>
          </a:xfrm>
          <a:prstGeom prst="rect">
            <a:avLst/>
          </a:prstGeom>
          <a:ln w="28575">
            <a:noFill/>
          </a:ln>
        </p:spPr>
        <p:txBody>
          <a:bodyPr vert="horz" wrap="square" lIns="0" tIns="43180" rIns="0" bIns="0" rtlCol="0">
            <a:spAutoFit/>
          </a:bodyPr>
          <a:lstStyle/>
          <a:p>
            <a:pPr marL="90170" marR="82550" algn="just">
              <a:lnSpc>
                <a:spcPct val="100000"/>
              </a:lnSpc>
              <a:spcBef>
                <a:spcPts val="340"/>
              </a:spcBef>
            </a:pPr>
            <a:r>
              <a:rPr sz="1600" spc="-10" dirty="0">
                <a:solidFill>
                  <a:srgbClr val="0D0D0D"/>
                </a:solidFill>
                <a:latin typeface="Verdana"/>
                <a:cs typeface="Verdana"/>
              </a:rPr>
              <a:t>La</a:t>
            </a:r>
            <a:r>
              <a:rPr sz="1600" spc="-5" dirty="0">
                <a:solidFill>
                  <a:srgbClr val="0D0D0D"/>
                </a:solidFill>
                <a:latin typeface="Verdana"/>
                <a:cs typeface="Verdana"/>
              </a:rPr>
              <a:t> </a:t>
            </a:r>
            <a:r>
              <a:rPr sz="1600" spc="-15" dirty="0">
                <a:solidFill>
                  <a:srgbClr val="0D0D0D"/>
                </a:solidFill>
                <a:latin typeface="Verdana"/>
                <a:cs typeface="Verdana"/>
              </a:rPr>
              <a:t>Contraloría</a:t>
            </a:r>
            <a:r>
              <a:rPr sz="1600" spc="-10" dirty="0">
                <a:solidFill>
                  <a:srgbClr val="0D0D0D"/>
                </a:solidFill>
                <a:latin typeface="Verdana"/>
                <a:cs typeface="Verdana"/>
              </a:rPr>
              <a:t> </a:t>
            </a:r>
            <a:r>
              <a:rPr sz="1600" spc="5" dirty="0">
                <a:solidFill>
                  <a:srgbClr val="0D0D0D"/>
                </a:solidFill>
                <a:latin typeface="Verdana"/>
                <a:cs typeface="Verdana"/>
              </a:rPr>
              <a:t>Municipal</a:t>
            </a:r>
            <a:r>
              <a:rPr sz="1600" spc="10" dirty="0">
                <a:solidFill>
                  <a:srgbClr val="0D0D0D"/>
                </a:solidFill>
                <a:latin typeface="Verdana"/>
                <a:cs typeface="Verdana"/>
              </a:rPr>
              <a:t> </a:t>
            </a:r>
            <a:r>
              <a:rPr sz="1600" spc="60" dirty="0">
                <a:solidFill>
                  <a:srgbClr val="0D0D0D"/>
                </a:solidFill>
                <a:latin typeface="Verdana"/>
                <a:cs typeface="Verdana"/>
              </a:rPr>
              <a:t>de </a:t>
            </a:r>
            <a:r>
              <a:rPr sz="1600" spc="-15" dirty="0">
                <a:solidFill>
                  <a:srgbClr val="0D0D0D"/>
                </a:solidFill>
                <a:latin typeface="Verdana"/>
                <a:cs typeface="Verdana"/>
              </a:rPr>
              <a:t>Barrancabermeja,</a:t>
            </a:r>
            <a:r>
              <a:rPr sz="1600" spc="-10" dirty="0">
                <a:solidFill>
                  <a:srgbClr val="0D0D0D"/>
                </a:solidFill>
                <a:latin typeface="Verdana"/>
                <a:cs typeface="Verdana"/>
              </a:rPr>
              <a:t> </a:t>
            </a:r>
            <a:r>
              <a:rPr sz="1600" dirty="0">
                <a:solidFill>
                  <a:srgbClr val="0D0D0D"/>
                </a:solidFill>
                <a:latin typeface="Verdana"/>
                <a:cs typeface="Verdana"/>
              </a:rPr>
              <a:t>ejerce</a:t>
            </a:r>
            <a:r>
              <a:rPr sz="1600" spc="420" dirty="0">
                <a:solidFill>
                  <a:srgbClr val="0D0D0D"/>
                </a:solidFill>
                <a:latin typeface="Verdana"/>
                <a:cs typeface="Verdana"/>
              </a:rPr>
              <a:t> </a:t>
            </a:r>
            <a:r>
              <a:rPr sz="1600" spc="-30" dirty="0">
                <a:solidFill>
                  <a:srgbClr val="0D0D0D"/>
                </a:solidFill>
                <a:latin typeface="Verdana"/>
                <a:cs typeface="Verdana"/>
              </a:rPr>
              <a:t>el </a:t>
            </a:r>
            <a:r>
              <a:rPr sz="1600" spc="-25" dirty="0">
                <a:solidFill>
                  <a:srgbClr val="0D0D0D"/>
                </a:solidFill>
                <a:latin typeface="Verdana"/>
                <a:cs typeface="Verdana"/>
              </a:rPr>
              <a:t> </a:t>
            </a:r>
            <a:r>
              <a:rPr sz="1600" spc="-15" dirty="0">
                <a:solidFill>
                  <a:srgbClr val="0D0D0D"/>
                </a:solidFill>
                <a:latin typeface="Verdana"/>
                <a:cs typeface="Verdana"/>
              </a:rPr>
              <a:t>control</a:t>
            </a:r>
            <a:r>
              <a:rPr sz="1600" spc="-10" dirty="0">
                <a:solidFill>
                  <a:srgbClr val="0D0D0D"/>
                </a:solidFill>
                <a:latin typeface="Verdana"/>
                <a:cs typeface="Verdana"/>
              </a:rPr>
              <a:t> </a:t>
            </a:r>
            <a:r>
              <a:rPr sz="1600" spc="-40" dirty="0">
                <a:solidFill>
                  <a:srgbClr val="0D0D0D"/>
                </a:solidFill>
                <a:latin typeface="Verdana"/>
                <a:cs typeface="Verdana"/>
              </a:rPr>
              <a:t>fiscal,</a:t>
            </a:r>
            <a:r>
              <a:rPr sz="1600" spc="-35" dirty="0">
                <a:solidFill>
                  <a:srgbClr val="0D0D0D"/>
                </a:solidFill>
                <a:latin typeface="Verdana"/>
                <a:cs typeface="Verdana"/>
              </a:rPr>
              <a:t> </a:t>
            </a:r>
            <a:r>
              <a:rPr sz="1600" spc="-45" dirty="0">
                <a:solidFill>
                  <a:srgbClr val="0D0D0D"/>
                </a:solidFill>
                <a:latin typeface="Verdana"/>
                <a:cs typeface="Verdana"/>
              </a:rPr>
              <a:t>posterior</a:t>
            </a:r>
            <a:r>
              <a:rPr sz="1600" spc="-40" dirty="0">
                <a:solidFill>
                  <a:srgbClr val="0D0D0D"/>
                </a:solidFill>
                <a:latin typeface="Verdana"/>
                <a:cs typeface="Verdana"/>
              </a:rPr>
              <a:t> </a:t>
            </a:r>
            <a:r>
              <a:rPr sz="1600" spc="-70" dirty="0">
                <a:solidFill>
                  <a:srgbClr val="0D0D0D"/>
                </a:solidFill>
                <a:latin typeface="Verdana"/>
                <a:cs typeface="Verdana"/>
              </a:rPr>
              <a:t>y</a:t>
            </a:r>
            <a:r>
              <a:rPr sz="1600" spc="-65" dirty="0">
                <a:solidFill>
                  <a:srgbClr val="0D0D0D"/>
                </a:solidFill>
                <a:latin typeface="Verdana"/>
                <a:cs typeface="Verdana"/>
              </a:rPr>
              <a:t> </a:t>
            </a:r>
            <a:r>
              <a:rPr sz="1600" spc="-20" dirty="0">
                <a:solidFill>
                  <a:srgbClr val="0D0D0D"/>
                </a:solidFill>
                <a:latin typeface="Verdana"/>
                <a:cs typeface="Verdana"/>
              </a:rPr>
              <a:t>selectivo</a:t>
            </a:r>
            <a:r>
              <a:rPr sz="1600" spc="-15" dirty="0">
                <a:solidFill>
                  <a:srgbClr val="0D0D0D"/>
                </a:solidFill>
                <a:latin typeface="Verdana"/>
                <a:cs typeface="Verdana"/>
              </a:rPr>
              <a:t> </a:t>
            </a:r>
            <a:r>
              <a:rPr sz="1600" spc="95" dirty="0">
                <a:solidFill>
                  <a:srgbClr val="0D0D0D"/>
                </a:solidFill>
                <a:latin typeface="Verdana"/>
                <a:cs typeface="Verdana"/>
              </a:rPr>
              <a:t>a </a:t>
            </a:r>
            <a:r>
              <a:rPr sz="1600" spc="-25" dirty="0">
                <a:solidFill>
                  <a:srgbClr val="0D0D0D"/>
                </a:solidFill>
                <a:latin typeface="Verdana"/>
                <a:cs typeface="Verdana"/>
              </a:rPr>
              <a:t>quienes</a:t>
            </a:r>
            <a:r>
              <a:rPr sz="1600" spc="-20" dirty="0">
                <a:solidFill>
                  <a:srgbClr val="0D0D0D"/>
                </a:solidFill>
                <a:latin typeface="Verdana"/>
                <a:cs typeface="Verdana"/>
              </a:rPr>
              <a:t> </a:t>
            </a:r>
            <a:r>
              <a:rPr sz="1600" spc="-5" dirty="0">
                <a:solidFill>
                  <a:srgbClr val="0D0D0D"/>
                </a:solidFill>
                <a:latin typeface="Verdana"/>
                <a:cs typeface="Verdana"/>
              </a:rPr>
              <a:t>manejen</a:t>
            </a:r>
            <a:r>
              <a:rPr sz="1600" dirty="0">
                <a:solidFill>
                  <a:srgbClr val="0D0D0D"/>
                </a:solidFill>
                <a:latin typeface="Verdana"/>
                <a:cs typeface="Verdana"/>
              </a:rPr>
              <a:t> </a:t>
            </a:r>
            <a:r>
              <a:rPr sz="1600" spc="55" dirty="0">
                <a:solidFill>
                  <a:srgbClr val="0D0D0D"/>
                </a:solidFill>
                <a:latin typeface="Verdana"/>
                <a:cs typeface="Verdana"/>
              </a:rPr>
              <a:t>o </a:t>
            </a:r>
            <a:r>
              <a:rPr sz="1600" spc="60" dirty="0">
                <a:solidFill>
                  <a:srgbClr val="0D0D0D"/>
                </a:solidFill>
                <a:latin typeface="Verdana"/>
                <a:cs typeface="Verdana"/>
              </a:rPr>
              <a:t> </a:t>
            </a:r>
            <a:r>
              <a:rPr sz="1600" spc="-45" dirty="0">
                <a:solidFill>
                  <a:srgbClr val="0D0D0D"/>
                </a:solidFill>
                <a:latin typeface="Verdana"/>
                <a:cs typeface="Verdana"/>
              </a:rPr>
              <a:t>administren</a:t>
            </a:r>
            <a:r>
              <a:rPr sz="1600" spc="-40" dirty="0">
                <a:solidFill>
                  <a:srgbClr val="0D0D0D"/>
                </a:solidFill>
                <a:latin typeface="Verdana"/>
                <a:cs typeface="Verdana"/>
              </a:rPr>
              <a:t> </a:t>
            </a:r>
            <a:r>
              <a:rPr sz="1600" spc="-50" dirty="0">
                <a:solidFill>
                  <a:srgbClr val="0D0D0D"/>
                </a:solidFill>
                <a:latin typeface="Verdana"/>
                <a:cs typeface="Verdana"/>
              </a:rPr>
              <a:t>recursos</a:t>
            </a:r>
            <a:r>
              <a:rPr sz="1600" spc="-45" dirty="0">
                <a:solidFill>
                  <a:srgbClr val="0D0D0D"/>
                </a:solidFill>
                <a:latin typeface="Verdana"/>
                <a:cs typeface="Verdana"/>
              </a:rPr>
              <a:t> </a:t>
            </a:r>
            <a:r>
              <a:rPr sz="1600" spc="55" dirty="0">
                <a:solidFill>
                  <a:srgbClr val="0D0D0D"/>
                </a:solidFill>
                <a:latin typeface="Verdana"/>
                <a:cs typeface="Verdana"/>
              </a:rPr>
              <a:t>o </a:t>
            </a:r>
            <a:r>
              <a:rPr sz="1600" spc="-20" dirty="0">
                <a:solidFill>
                  <a:srgbClr val="0D0D0D"/>
                </a:solidFill>
                <a:latin typeface="Verdana"/>
                <a:cs typeface="Verdana"/>
              </a:rPr>
              <a:t>bienes</a:t>
            </a:r>
            <a:r>
              <a:rPr sz="1600" spc="-15" dirty="0">
                <a:solidFill>
                  <a:srgbClr val="0D0D0D"/>
                </a:solidFill>
                <a:latin typeface="Verdana"/>
                <a:cs typeface="Verdana"/>
              </a:rPr>
              <a:t> </a:t>
            </a:r>
            <a:r>
              <a:rPr sz="1600" spc="-10" dirty="0">
                <a:solidFill>
                  <a:srgbClr val="0D0D0D"/>
                </a:solidFill>
                <a:latin typeface="Verdana"/>
                <a:cs typeface="Verdana"/>
              </a:rPr>
              <a:t>públicos </a:t>
            </a:r>
            <a:r>
              <a:rPr sz="1600" spc="10" dirty="0">
                <a:solidFill>
                  <a:srgbClr val="0D0D0D"/>
                </a:solidFill>
                <a:latin typeface="Verdana"/>
                <a:cs typeface="Verdana"/>
              </a:rPr>
              <a:t>del </a:t>
            </a:r>
            <a:r>
              <a:rPr sz="1600" spc="-35" dirty="0">
                <a:solidFill>
                  <a:srgbClr val="0D0D0D"/>
                </a:solidFill>
                <a:latin typeface="Verdana"/>
                <a:cs typeface="Verdana"/>
              </a:rPr>
              <a:t>municipio;</a:t>
            </a:r>
            <a:r>
              <a:rPr sz="1600" spc="-30" dirty="0">
                <a:solidFill>
                  <a:srgbClr val="0D0D0D"/>
                </a:solidFill>
                <a:latin typeface="Verdana"/>
                <a:cs typeface="Verdana"/>
              </a:rPr>
              <a:t> </a:t>
            </a:r>
            <a:r>
              <a:rPr sz="1600" spc="25" dirty="0">
                <a:solidFill>
                  <a:srgbClr val="0D0D0D"/>
                </a:solidFill>
                <a:latin typeface="Verdana"/>
                <a:cs typeface="Verdana"/>
              </a:rPr>
              <a:t>para </a:t>
            </a:r>
            <a:r>
              <a:rPr sz="1600" spc="30" dirty="0">
                <a:solidFill>
                  <a:srgbClr val="0D0D0D"/>
                </a:solidFill>
                <a:latin typeface="Verdana"/>
                <a:cs typeface="Verdana"/>
              </a:rPr>
              <a:t> </a:t>
            </a:r>
            <a:r>
              <a:rPr sz="1600" dirty="0">
                <a:solidFill>
                  <a:srgbClr val="0D0D0D"/>
                </a:solidFill>
                <a:latin typeface="Verdana"/>
                <a:cs typeface="Verdana"/>
              </a:rPr>
              <a:t>propender</a:t>
            </a:r>
            <a:r>
              <a:rPr sz="1600" spc="-50" dirty="0">
                <a:solidFill>
                  <a:srgbClr val="0D0D0D"/>
                </a:solidFill>
                <a:latin typeface="Verdana"/>
                <a:cs typeface="Verdana"/>
              </a:rPr>
              <a:t> </a:t>
            </a:r>
            <a:r>
              <a:rPr sz="1600" spc="-15" dirty="0">
                <a:solidFill>
                  <a:srgbClr val="0D0D0D"/>
                </a:solidFill>
                <a:latin typeface="Verdana"/>
                <a:cs typeface="Verdana"/>
              </a:rPr>
              <a:t>por</a:t>
            </a:r>
            <a:r>
              <a:rPr sz="1600" spc="-50" dirty="0">
                <a:solidFill>
                  <a:srgbClr val="0D0D0D"/>
                </a:solidFill>
                <a:latin typeface="Verdana"/>
                <a:cs typeface="Verdana"/>
              </a:rPr>
              <a:t> </a:t>
            </a:r>
            <a:r>
              <a:rPr sz="1600" spc="-20" dirty="0">
                <a:solidFill>
                  <a:srgbClr val="0D0D0D"/>
                </a:solidFill>
                <a:latin typeface="Verdana"/>
                <a:cs typeface="Verdana"/>
              </a:rPr>
              <a:t>el</a:t>
            </a:r>
            <a:r>
              <a:rPr sz="1600" spc="-40" dirty="0">
                <a:solidFill>
                  <a:srgbClr val="0D0D0D"/>
                </a:solidFill>
                <a:latin typeface="Verdana"/>
                <a:cs typeface="Verdana"/>
              </a:rPr>
              <a:t> </a:t>
            </a:r>
            <a:r>
              <a:rPr sz="1600" spc="10" dirty="0">
                <a:solidFill>
                  <a:srgbClr val="0D0D0D"/>
                </a:solidFill>
                <a:latin typeface="Verdana"/>
                <a:cs typeface="Verdana"/>
              </a:rPr>
              <a:t>buen</a:t>
            </a:r>
            <a:r>
              <a:rPr sz="1600" spc="-45" dirty="0">
                <a:solidFill>
                  <a:srgbClr val="0D0D0D"/>
                </a:solidFill>
                <a:latin typeface="Verdana"/>
                <a:cs typeface="Verdana"/>
              </a:rPr>
              <a:t> uso</a:t>
            </a:r>
            <a:r>
              <a:rPr sz="1600" spc="-55" dirty="0">
                <a:solidFill>
                  <a:srgbClr val="0D0D0D"/>
                </a:solidFill>
                <a:latin typeface="Verdana"/>
                <a:cs typeface="Verdana"/>
              </a:rPr>
              <a:t> </a:t>
            </a:r>
            <a:r>
              <a:rPr sz="1600" spc="70" dirty="0">
                <a:solidFill>
                  <a:srgbClr val="0D0D0D"/>
                </a:solidFill>
                <a:latin typeface="Verdana"/>
                <a:cs typeface="Verdana"/>
              </a:rPr>
              <a:t>de</a:t>
            </a:r>
            <a:r>
              <a:rPr sz="1600" spc="-65" dirty="0">
                <a:solidFill>
                  <a:srgbClr val="0D0D0D"/>
                </a:solidFill>
                <a:latin typeface="Verdana"/>
                <a:cs typeface="Verdana"/>
              </a:rPr>
              <a:t> </a:t>
            </a:r>
            <a:r>
              <a:rPr sz="1600" spc="-60" dirty="0">
                <a:solidFill>
                  <a:srgbClr val="0D0D0D"/>
                </a:solidFill>
                <a:latin typeface="Verdana"/>
                <a:cs typeface="Verdana"/>
              </a:rPr>
              <a:t>estos</a:t>
            </a:r>
            <a:r>
              <a:rPr sz="1600" spc="-50" dirty="0">
                <a:solidFill>
                  <a:srgbClr val="0D0D0D"/>
                </a:solidFill>
                <a:latin typeface="Verdana"/>
                <a:cs typeface="Verdana"/>
              </a:rPr>
              <a:t> </a:t>
            </a:r>
            <a:r>
              <a:rPr sz="1600" spc="-70" dirty="0">
                <a:solidFill>
                  <a:srgbClr val="0D0D0D"/>
                </a:solidFill>
                <a:latin typeface="Verdana"/>
                <a:cs typeface="Verdana"/>
              </a:rPr>
              <a:t>y</a:t>
            </a:r>
            <a:r>
              <a:rPr sz="1600" spc="-60" dirty="0">
                <a:solidFill>
                  <a:srgbClr val="0D0D0D"/>
                </a:solidFill>
                <a:latin typeface="Verdana"/>
                <a:cs typeface="Verdana"/>
              </a:rPr>
              <a:t> </a:t>
            </a:r>
            <a:r>
              <a:rPr sz="1600" spc="-45" dirty="0">
                <a:solidFill>
                  <a:srgbClr val="0D0D0D"/>
                </a:solidFill>
                <a:latin typeface="Verdana"/>
                <a:cs typeface="Verdana"/>
              </a:rPr>
              <a:t>mejorar</a:t>
            </a:r>
            <a:r>
              <a:rPr sz="1600" spc="-35" dirty="0">
                <a:solidFill>
                  <a:srgbClr val="0D0D0D"/>
                </a:solidFill>
                <a:latin typeface="Verdana"/>
                <a:cs typeface="Verdana"/>
              </a:rPr>
              <a:t> </a:t>
            </a:r>
            <a:r>
              <a:rPr sz="1600" spc="-55" dirty="0">
                <a:solidFill>
                  <a:srgbClr val="0D0D0D"/>
                </a:solidFill>
                <a:latin typeface="Verdana"/>
                <a:cs typeface="Verdana"/>
              </a:rPr>
              <a:t>así</a:t>
            </a:r>
            <a:r>
              <a:rPr sz="1600" spc="-40" dirty="0">
                <a:solidFill>
                  <a:srgbClr val="0D0D0D"/>
                </a:solidFill>
                <a:latin typeface="Verdana"/>
                <a:cs typeface="Verdana"/>
              </a:rPr>
              <a:t> </a:t>
            </a:r>
            <a:r>
              <a:rPr sz="1600" spc="15" dirty="0">
                <a:solidFill>
                  <a:srgbClr val="0D0D0D"/>
                </a:solidFill>
                <a:latin typeface="Verdana"/>
                <a:cs typeface="Verdana"/>
              </a:rPr>
              <a:t>la</a:t>
            </a:r>
            <a:r>
              <a:rPr sz="1600" spc="-65" dirty="0">
                <a:solidFill>
                  <a:srgbClr val="0D0D0D"/>
                </a:solidFill>
                <a:latin typeface="Verdana"/>
                <a:cs typeface="Verdana"/>
              </a:rPr>
              <a:t> </a:t>
            </a:r>
            <a:r>
              <a:rPr sz="1600" spc="40" dirty="0">
                <a:solidFill>
                  <a:srgbClr val="0D0D0D"/>
                </a:solidFill>
                <a:latin typeface="Verdana"/>
                <a:cs typeface="Verdana"/>
              </a:rPr>
              <a:t>calidad</a:t>
            </a:r>
            <a:r>
              <a:rPr sz="1600" spc="-40" dirty="0">
                <a:solidFill>
                  <a:srgbClr val="0D0D0D"/>
                </a:solidFill>
                <a:latin typeface="Verdana"/>
                <a:cs typeface="Verdana"/>
              </a:rPr>
              <a:t> </a:t>
            </a:r>
            <a:r>
              <a:rPr sz="1600" spc="70" dirty="0">
                <a:solidFill>
                  <a:srgbClr val="0D0D0D"/>
                </a:solidFill>
                <a:latin typeface="Verdana"/>
                <a:cs typeface="Verdana"/>
              </a:rPr>
              <a:t>de </a:t>
            </a:r>
            <a:r>
              <a:rPr sz="1600" spc="-409" dirty="0">
                <a:solidFill>
                  <a:srgbClr val="0D0D0D"/>
                </a:solidFill>
                <a:latin typeface="Verdana"/>
                <a:cs typeface="Verdana"/>
              </a:rPr>
              <a:t> </a:t>
            </a:r>
            <a:r>
              <a:rPr sz="1600" spc="5" dirty="0">
                <a:solidFill>
                  <a:srgbClr val="0D0D0D"/>
                </a:solidFill>
                <a:latin typeface="Verdana"/>
                <a:cs typeface="Verdana"/>
              </a:rPr>
              <a:t>vida </a:t>
            </a:r>
            <a:r>
              <a:rPr sz="1600" spc="70" dirty="0">
                <a:solidFill>
                  <a:srgbClr val="0D0D0D"/>
                </a:solidFill>
                <a:latin typeface="Verdana"/>
                <a:cs typeface="Verdana"/>
              </a:rPr>
              <a:t>de </a:t>
            </a:r>
            <a:r>
              <a:rPr sz="1600" spc="15" dirty="0">
                <a:solidFill>
                  <a:srgbClr val="0D0D0D"/>
                </a:solidFill>
                <a:latin typeface="Verdana"/>
                <a:cs typeface="Verdana"/>
              </a:rPr>
              <a:t>la </a:t>
            </a:r>
            <a:r>
              <a:rPr sz="1600" spc="10" dirty="0">
                <a:solidFill>
                  <a:srgbClr val="0D0D0D"/>
                </a:solidFill>
                <a:latin typeface="Verdana"/>
                <a:cs typeface="Verdana"/>
              </a:rPr>
              <a:t>comunidad, </a:t>
            </a:r>
            <a:r>
              <a:rPr sz="1600" spc="20" dirty="0">
                <a:solidFill>
                  <a:srgbClr val="0D0D0D"/>
                </a:solidFill>
                <a:latin typeface="Verdana"/>
                <a:cs typeface="Verdana"/>
              </a:rPr>
              <a:t>fundamentado </a:t>
            </a:r>
            <a:r>
              <a:rPr sz="1600" spc="15" dirty="0">
                <a:solidFill>
                  <a:srgbClr val="0D0D0D"/>
                </a:solidFill>
                <a:latin typeface="Verdana"/>
                <a:cs typeface="Verdana"/>
              </a:rPr>
              <a:t>en </a:t>
            </a:r>
            <a:r>
              <a:rPr sz="1600" spc="-65" dirty="0">
                <a:solidFill>
                  <a:srgbClr val="0D0D0D"/>
                </a:solidFill>
                <a:latin typeface="Verdana"/>
                <a:cs typeface="Verdana"/>
              </a:rPr>
              <a:t>los </a:t>
            </a:r>
            <a:r>
              <a:rPr sz="1600" spc="-35" dirty="0">
                <a:solidFill>
                  <a:srgbClr val="0D0D0D"/>
                </a:solidFill>
                <a:latin typeface="Verdana"/>
                <a:cs typeface="Verdana"/>
              </a:rPr>
              <a:t>principios </a:t>
            </a:r>
            <a:r>
              <a:rPr sz="1600" spc="-25" dirty="0">
                <a:solidFill>
                  <a:srgbClr val="0D0D0D"/>
                </a:solidFill>
                <a:latin typeface="Verdana"/>
                <a:cs typeface="Verdana"/>
              </a:rPr>
              <a:t>de: </a:t>
            </a:r>
            <a:r>
              <a:rPr sz="1600" spc="-20" dirty="0">
                <a:solidFill>
                  <a:srgbClr val="0D0D0D"/>
                </a:solidFill>
                <a:latin typeface="Verdana"/>
                <a:cs typeface="Verdana"/>
              </a:rPr>
              <a:t> </a:t>
            </a:r>
            <a:r>
              <a:rPr sz="1600" dirty="0">
                <a:solidFill>
                  <a:srgbClr val="0D0D0D"/>
                </a:solidFill>
                <a:latin typeface="Verdana"/>
                <a:cs typeface="Verdana"/>
              </a:rPr>
              <a:t>eficiencia, </a:t>
            </a:r>
            <a:r>
              <a:rPr sz="1600" spc="25" dirty="0">
                <a:solidFill>
                  <a:srgbClr val="0D0D0D"/>
                </a:solidFill>
                <a:latin typeface="Verdana"/>
                <a:cs typeface="Verdana"/>
              </a:rPr>
              <a:t>eficacia, </a:t>
            </a:r>
            <a:r>
              <a:rPr sz="1600" spc="15" dirty="0">
                <a:solidFill>
                  <a:srgbClr val="0D0D0D"/>
                </a:solidFill>
                <a:latin typeface="Verdana"/>
                <a:cs typeface="Verdana"/>
              </a:rPr>
              <a:t>economía, </a:t>
            </a:r>
            <a:r>
              <a:rPr sz="1600" spc="30" dirty="0">
                <a:solidFill>
                  <a:srgbClr val="0D0D0D"/>
                </a:solidFill>
                <a:latin typeface="Verdana"/>
                <a:cs typeface="Verdana"/>
              </a:rPr>
              <a:t>equidad </a:t>
            </a:r>
            <a:r>
              <a:rPr sz="1600" spc="-70" dirty="0">
                <a:solidFill>
                  <a:srgbClr val="0D0D0D"/>
                </a:solidFill>
                <a:latin typeface="Verdana"/>
                <a:cs typeface="Verdana"/>
              </a:rPr>
              <a:t>y </a:t>
            </a:r>
            <a:r>
              <a:rPr sz="1600" dirty="0">
                <a:solidFill>
                  <a:srgbClr val="0D0D0D"/>
                </a:solidFill>
                <a:latin typeface="Verdana"/>
                <a:cs typeface="Verdana"/>
              </a:rPr>
              <a:t>valoración </a:t>
            </a:r>
            <a:r>
              <a:rPr sz="1600" spc="70" dirty="0">
                <a:solidFill>
                  <a:srgbClr val="0D0D0D"/>
                </a:solidFill>
                <a:latin typeface="Verdana"/>
                <a:cs typeface="Verdana"/>
              </a:rPr>
              <a:t>de </a:t>
            </a:r>
            <a:r>
              <a:rPr sz="1600" spc="-65" dirty="0">
                <a:solidFill>
                  <a:srgbClr val="0D0D0D"/>
                </a:solidFill>
                <a:latin typeface="Verdana"/>
                <a:cs typeface="Verdana"/>
              </a:rPr>
              <a:t>los </a:t>
            </a:r>
            <a:r>
              <a:rPr sz="1600" spc="-60" dirty="0">
                <a:solidFill>
                  <a:srgbClr val="0D0D0D"/>
                </a:solidFill>
                <a:latin typeface="Verdana"/>
                <a:cs typeface="Verdana"/>
              </a:rPr>
              <a:t> </a:t>
            </a:r>
            <a:r>
              <a:rPr sz="1600" spc="-25" dirty="0">
                <a:solidFill>
                  <a:srgbClr val="0D0D0D"/>
                </a:solidFill>
                <a:latin typeface="Verdana"/>
                <a:cs typeface="Verdana"/>
              </a:rPr>
              <a:t>costos </a:t>
            </a:r>
            <a:r>
              <a:rPr sz="1600" spc="-20" dirty="0">
                <a:solidFill>
                  <a:srgbClr val="0D0D0D"/>
                </a:solidFill>
                <a:latin typeface="Verdana"/>
                <a:cs typeface="Verdana"/>
              </a:rPr>
              <a:t>ambientales, </a:t>
            </a:r>
            <a:r>
              <a:rPr sz="1600" spc="55" dirty="0">
                <a:solidFill>
                  <a:srgbClr val="0D0D0D"/>
                </a:solidFill>
                <a:latin typeface="Verdana"/>
                <a:cs typeface="Verdana"/>
              </a:rPr>
              <a:t>con </a:t>
            </a:r>
            <a:r>
              <a:rPr sz="1600" spc="-5" dirty="0">
                <a:solidFill>
                  <a:srgbClr val="0D0D0D"/>
                </a:solidFill>
                <a:latin typeface="Verdana"/>
                <a:cs typeface="Verdana"/>
              </a:rPr>
              <a:t>talento </a:t>
            </a:r>
            <a:r>
              <a:rPr sz="1600" spc="5" dirty="0">
                <a:solidFill>
                  <a:srgbClr val="0D0D0D"/>
                </a:solidFill>
                <a:latin typeface="Verdana"/>
                <a:cs typeface="Verdana"/>
              </a:rPr>
              <a:t>humano </a:t>
            </a:r>
            <a:r>
              <a:rPr sz="1600" dirty="0">
                <a:solidFill>
                  <a:srgbClr val="0D0D0D"/>
                </a:solidFill>
                <a:latin typeface="Verdana"/>
                <a:cs typeface="Verdana"/>
              </a:rPr>
              <a:t>ético, </a:t>
            </a:r>
            <a:r>
              <a:rPr sz="1600" spc="25" dirty="0">
                <a:solidFill>
                  <a:srgbClr val="0D0D0D"/>
                </a:solidFill>
                <a:latin typeface="Verdana"/>
                <a:cs typeface="Verdana"/>
              </a:rPr>
              <a:t>competente </a:t>
            </a:r>
            <a:r>
              <a:rPr sz="1600" spc="-70" dirty="0">
                <a:solidFill>
                  <a:srgbClr val="0D0D0D"/>
                </a:solidFill>
                <a:latin typeface="Verdana"/>
                <a:cs typeface="Verdana"/>
              </a:rPr>
              <a:t>y </a:t>
            </a:r>
            <a:r>
              <a:rPr sz="1600" spc="-409" dirty="0">
                <a:solidFill>
                  <a:srgbClr val="0D0D0D"/>
                </a:solidFill>
                <a:latin typeface="Verdana"/>
                <a:cs typeface="Verdana"/>
              </a:rPr>
              <a:t> </a:t>
            </a:r>
            <a:r>
              <a:rPr sz="1600" spc="-5" dirty="0">
                <a:solidFill>
                  <a:srgbClr val="0D0D0D"/>
                </a:solidFill>
                <a:latin typeface="Verdana"/>
                <a:cs typeface="Verdana"/>
              </a:rPr>
              <a:t>comprometido, </a:t>
            </a:r>
            <a:r>
              <a:rPr sz="1600" dirty="0">
                <a:solidFill>
                  <a:srgbClr val="0D0D0D"/>
                </a:solidFill>
                <a:latin typeface="Verdana"/>
                <a:cs typeface="Verdana"/>
              </a:rPr>
              <a:t>promoviendo </a:t>
            </a:r>
            <a:r>
              <a:rPr sz="1600" spc="-30" dirty="0">
                <a:solidFill>
                  <a:srgbClr val="0D0D0D"/>
                </a:solidFill>
                <a:latin typeface="Verdana"/>
                <a:cs typeface="Verdana"/>
              </a:rPr>
              <a:t>un </a:t>
            </a:r>
            <a:r>
              <a:rPr sz="1600" spc="5" dirty="0">
                <a:solidFill>
                  <a:srgbClr val="0D0D0D"/>
                </a:solidFill>
                <a:latin typeface="Verdana"/>
                <a:cs typeface="Verdana"/>
              </a:rPr>
              <a:t>ambiente </a:t>
            </a:r>
            <a:r>
              <a:rPr sz="1600" spc="-30" dirty="0">
                <a:solidFill>
                  <a:srgbClr val="0D0D0D"/>
                </a:solidFill>
                <a:latin typeface="Verdana"/>
                <a:cs typeface="Verdana"/>
              </a:rPr>
              <a:t>un </a:t>
            </a:r>
            <a:r>
              <a:rPr sz="1600" spc="-15" dirty="0">
                <a:solidFill>
                  <a:srgbClr val="0D0D0D"/>
                </a:solidFill>
                <a:latin typeface="Verdana"/>
                <a:cs typeface="Verdana"/>
              </a:rPr>
              <a:t>control </a:t>
            </a:r>
            <a:r>
              <a:rPr sz="1600" spc="-35" dirty="0">
                <a:solidFill>
                  <a:srgbClr val="0D0D0D"/>
                </a:solidFill>
                <a:latin typeface="Verdana"/>
                <a:cs typeface="Verdana"/>
              </a:rPr>
              <a:t>fiscal </a:t>
            </a:r>
            <a:r>
              <a:rPr sz="1600" spc="-30" dirty="0">
                <a:solidFill>
                  <a:srgbClr val="0D0D0D"/>
                </a:solidFill>
                <a:latin typeface="Verdana"/>
                <a:cs typeface="Verdana"/>
              </a:rPr>
              <a:t> </a:t>
            </a:r>
            <a:r>
              <a:rPr sz="1600" spc="-40" dirty="0">
                <a:solidFill>
                  <a:srgbClr val="0D0D0D"/>
                </a:solidFill>
                <a:latin typeface="Verdana"/>
                <a:cs typeface="Verdana"/>
              </a:rPr>
              <a:t>sostenible</a:t>
            </a:r>
            <a:r>
              <a:rPr sz="1600" spc="-35" dirty="0">
                <a:solidFill>
                  <a:srgbClr val="0D0D0D"/>
                </a:solidFill>
                <a:latin typeface="Verdana"/>
                <a:cs typeface="Verdana"/>
              </a:rPr>
              <a:t> </a:t>
            </a:r>
            <a:r>
              <a:rPr sz="1600" spc="95" dirty="0">
                <a:solidFill>
                  <a:srgbClr val="0D0D0D"/>
                </a:solidFill>
                <a:latin typeface="Verdana"/>
                <a:cs typeface="Verdana"/>
              </a:rPr>
              <a:t>a </a:t>
            </a:r>
            <a:r>
              <a:rPr sz="1600" spc="-50" dirty="0">
                <a:solidFill>
                  <a:srgbClr val="0D0D0D"/>
                </a:solidFill>
                <a:latin typeface="Verdana"/>
                <a:cs typeface="Verdana"/>
              </a:rPr>
              <a:t>través</a:t>
            </a:r>
            <a:r>
              <a:rPr sz="1600" spc="-45" dirty="0">
                <a:solidFill>
                  <a:srgbClr val="0D0D0D"/>
                </a:solidFill>
                <a:latin typeface="Verdana"/>
                <a:cs typeface="Verdana"/>
              </a:rPr>
              <a:t> </a:t>
            </a:r>
            <a:r>
              <a:rPr sz="1600" spc="70" dirty="0">
                <a:solidFill>
                  <a:srgbClr val="0D0D0D"/>
                </a:solidFill>
                <a:latin typeface="Verdana"/>
                <a:cs typeface="Verdana"/>
              </a:rPr>
              <a:t>de </a:t>
            </a:r>
            <a:r>
              <a:rPr sz="1600" spc="15" dirty="0">
                <a:solidFill>
                  <a:srgbClr val="0D0D0D"/>
                </a:solidFill>
                <a:latin typeface="Verdana"/>
                <a:cs typeface="Verdana"/>
              </a:rPr>
              <a:t>la </a:t>
            </a:r>
            <a:r>
              <a:rPr sz="1600" spc="-5" dirty="0">
                <a:solidFill>
                  <a:srgbClr val="0D0D0D"/>
                </a:solidFill>
                <a:latin typeface="Verdana"/>
                <a:cs typeface="Verdana"/>
              </a:rPr>
              <a:t>vigilancia </a:t>
            </a:r>
            <a:r>
              <a:rPr sz="1600" spc="-70" dirty="0">
                <a:solidFill>
                  <a:srgbClr val="0D0D0D"/>
                </a:solidFill>
                <a:latin typeface="Verdana"/>
                <a:cs typeface="Verdana"/>
              </a:rPr>
              <a:t>y</a:t>
            </a:r>
            <a:r>
              <a:rPr sz="1600" spc="-65" dirty="0">
                <a:solidFill>
                  <a:srgbClr val="0D0D0D"/>
                </a:solidFill>
                <a:latin typeface="Verdana"/>
                <a:cs typeface="Verdana"/>
              </a:rPr>
              <a:t> </a:t>
            </a:r>
            <a:r>
              <a:rPr sz="1600" spc="-15" dirty="0">
                <a:solidFill>
                  <a:srgbClr val="0D0D0D"/>
                </a:solidFill>
                <a:latin typeface="Verdana"/>
                <a:cs typeface="Verdana"/>
              </a:rPr>
              <a:t>control</a:t>
            </a:r>
            <a:r>
              <a:rPr sz="1600" spc="-10" dirty="0">
                <a:solidFill>
                  <a:srgbClr val="0D0D0D"/>
                </a:solidFill>
                <a:latin typeface="Verdana"/>
                <a:cs typeface="Verdana"/>
              </a:rPr>
              <a:t> </a:t>
            </a:r>
            <a:r>
              <a:rPr sz="1600" spc="-35" dirty="0">
                <a:solidFill>
                  <a:srgbClr val="0D0D0D"/>
                </a:solidFill>
                <a:latin typeface="Verdana"/>
                <a:cs typeface="Verdana"/>
              </a:rPr>
              <a:t>integral,</a:t>
            </a:r>
            <a:r>
              <a:rPr sz="1600" spc="-30" dirty="0">
                <a:solidFill>
                  <a:srgbClr val="0D0D0D"/>
                </a:solidFill>
                <a:latin typeface="Verdana"/>
                <a:cs typeface="Verdana"/>
              </a:rPr>
              <a:t> </a:t>
            </a:r>
            <a:r>
              <a:rPr sz="1600" spc="30" dirty="0">
                <a:solidFill>
                  <a:srgbClr val="0D0D0D"/>
                </a:solidFill>
                <a:latin typeface="Verdana"/>
                <a:cs typeface="Verdana"/>
              </a:rPr>
              <a:t>que </a:t>
            </a:r>
            <a:r>
              <a:rPr sz="1600" spc="35" dirty="0">
                <a:solidFill>
                  <a:srgbClr val="0D0D0D"/>
                </a:solidFill>
                <a:latin typeface="Verdana"/>
                <a:cs typeface="Verdana"/>
              </a:rPr>
              <a:t> </a:t>
            </a:r>
            <a:r>
              <a:rPr sz="1600" spc="10" dirty="0">
                <a:solidFill>
                  <a:srgbClr val="0D0D0D"/>
                </a:solidFill>
                <a:latin typeface="Verdana"/>
                <a:cs typeface="Verdana"/>
              </a:rPr>
              <a:t>genere</a:t>
            </a:r>
            <a:r>
              <a:rPr sz="1600" spc="15" dirty="0">
                <a:solidFill>
                  <a:srgbClr val="0D0D0D"/>
                </a:solidFill>
                <a:latin typeface="Verdana"/>
                <a:cs typeface="Verdana"/>
              </a:rPr>
              <a:t> </a:t>
            </a:r>
            <a:r>
              <a:rPr sz="1600" spc="-30" dirty="0">
                <a:solidFill>
                  <a:srgbClr val="0D0D0D"/>
                </a:solidFill>
                <a:latin typeface="Verdana"/>
                <a:cs typeface="Verdana"/>
              </a:rPr>
              <a:t>resarcimiento</a:t>
            </a:r>
            <a:r>
              <a:rPr sz="1600" spc="-25" dirty="0">
                <a:solidFill>
                  <a:srgbClr val="0D0D0D"/>
                </a:solidFill>
                <a:latin typeface="Verdana"/>
                <a:cs typeface="Verdana"/>
              </a:rPr>
              <a:t> </a:t>
            </a:r>
            <a:r>
              <a:rPr sz="1600" spc="10" dirty="0">
                <a:solidFill>
                  <a:srgbClr val="0D0D0D"/>
                </a:solidFill>
                <a:latin typeface="Verdana"/>
                <a:cs typeface="Verdana"/>
              </a:rPr>
              <a:t>del</a:t>
            </a:r>
            <a:r>
              <a:rPr sz="1600" spc="15" dirty="0">
                <a:solidFill>
                  <a:srgbClr val="0D0D0D"/>
                </a:solidFill>
                <a:latin typeface="Verdana"/>
                <a:cs typeface="Verdana"/>
              </a:rPr>
              <a:t> </a:t>
            </a:r>
            <a:r>
              <a:rPr sz="1600" spc="45" dirty="0">
                <a:solidFill>
                  <a:srgbClr val="0D0D0D"/>
                </a:solidFill>
                <a:latin typeface="Verdana"/>
                <a:cs typeface="Verdana"/>
              </a:rPr>
              <a:t>daño</a:t>
            </a:r>
            <a:r>
              <a:rPr sz="1600" spc="50" dirty="0">
                <a:solidFill>
                  <a:srgbClr val="0D0D0D"/>
                </a:solidFill>
                <a:latin typeface="Verdana"/>
                <a:cs typeface="Verdana"/>
              </a:rPr>
              <a:t> </a:t>
            </a:r>
            <a:r>
              <a:rPr sz="1600" spc="-30" dirty="0">
                <a:solidFill>
                  <a:srgbClr val="0D0D0D"/>
                </a:solidFill>
                <a:latin typeface="Verdana"/>
                <a:cs typeface="Verdana"/>
              </a:rPr>
              <a:t>fiscal</a:t>
            </a:r>
            <a:r>
              <a:rPr sz="1600" spc="-25" dirty="0">
                <a:solidFill>
                  <a:srgbClr val="0D0D0D"/>
                </a:solidFill>
                <a:latin typeface="Verdana"/>
                <a:cs typeface="Verdana"/>
              </a:rPr>
              <a:t> </a:t>
            </a:r>
            <a:r>
              <a:rPr sz="1600" spc="-70" dirty="0">
                <a:solidFill>
                  <a:srgbClr val="0D0D0D"/>
                </a:solidFill>
                <a:latin typeface="Verdana"/>
                <a:cs typeface="Verdana"/>
              </a:rPr>
              <a:t>y</a:t>
            </a:r>
            <a:r>
              <a:rPr sz="1600" spc="285" dirty="0">
                <a:solidFill>
                  <a:srgbClr val="0D0D0D"/>
                </a:solidFill>
                <a:latin typeface="Verdana"/>
                <a:cs typeface="Verdana"/>
              </a:rPr>
              <a:t> </a:t>
            </a:r>
            <a:r>
              <a:rPr sz="1600" spc="-35" dirty="0">
                <a:solidFill>
                  <a:srgbClr val="0D0D0D"/>
                </a:solidFill>
                <a:latin typeface="Verdana"/>
                <a:cs typeface="Verdana"/>
              </a:rPr>
              <a:t>mejoramientos </a:t>
            </a:r>
            <a:r>
              <a:rPr sz="1600" spc="-30" dirty="0">
                <a:solidFill>
                  <a:srgbClr val="0D0D0D"/>
                </a:solidFill>
                <a:latin typeface="Verdana"/>
                <a:cs typeface="Verdana"/>
              </a:rPr>
              <a:t> </a:t>
            </a:r>
            <a:r>
              <a:rPr sz="1600" spc="-20" dirty="0">
                <a:solidFill>
                  <a:srgbClr val="0D0D0D"/>
                </a:solidFill>
                <a:latin typeface="Verdana"/>
                <a:cs typeface="Verdana"/>
              </a:rPr>
              <a:t>evidentes </a:t>
            </a:r>
            <a:r>
              <a:rPr sz="1600" spc="70" dirty="0">
                <a:solidFill>
                  <a:srgbClr val="0D0D0D"/>
                </a:solidFill>
                <a:latin typeface="Verdana"/>
                <a:cs typeface="Verdana"/>
              </a:rPr>
              <a:t>de </a:t>
            </a:r>
            <a:r>
              <a:rPr sz="1600" spc="15" dirty="0">
                <a:solidFill>
                  <a:srgbClr val="0D0D0D"/>
                </a:solidFill>
                <a:latin typeface="Verdana"/>
                <a:cs typeface="Verdana"/>
              </a:rPr>
              <a:t>la </a:t>
            </a:r>
            <a:r>
              <a:rPr sz="1600" spc="-55" dirty="0">
                <a:solidFill>
                  <a:srgbClr val="0D0D0D"/>
                </a:solidFill>
                <a:latin typeface="Verdana"/>
                <a:cs typeface="Verdana"/>
              </a:rPr>
              <a:t>inversión </a:t>
            </a:r>
            <a:r>
              <a:rPr sz="1600" spc="20" dirty="0">
                <a:solidFill>
                  <a:srgbClr val="0D0D0D"/>
                </a:solidFill>
                <a:latin typeface="Verdana"/>
                <a:cs typeface="Verdana"/>
              </a:rPr>
              <a:t>pública </a:t>
            </a:r>
            <a:r>
              <a:rPr sz="1600" spc="70" dirty="0">
                <a:solidFill>
                  <a:srgbClr val="0D0D0D"/>
                </a:solidFill>
                <a:latin typeface="Verdana"/>
                <a:cs typeface="Verdana"/>
              </a:rPr>
              <a:t>de </a:t>
            </a:r>
            <a:r>
              <a:rPr sz="1600" spc="5" dirty="0">
                <a:solidFill>
                  <a:srgbClr val="0D0D0D"/>
                </a:solidFill>
                <a:latin typeface="Verdana"/>
                <a:cs typeface="Verdana"/>
              </a:rPr>
              <a:t>manera </a:t>
            </a:r>
            <a:r>
              <a:rPr sz="1600" spc="-5" dirty="0">
                <a:solidFill>
                  <a:srgbClr val="0D0D0D"/>
                </a:solidFill>
                <a:latin typeface="Verdana"/>
                <a:cs typeface="Verdana"/>
              </a:rPr>
              <a:t>eficiente </a:t>
            </a:r>
            <a:r>
              <a:rPr sz="1600" spc="-70" dirty="0">
                <a:solidFill>
                  <a:srgbClr val="0D0D0D"/>
                </a:solidFill>
                <a:latin typeface="Verdana"/>
                <a:cs typeface="Verdana"/>
              </a:rPr>
              <a:t>y </a:t>
            </a:r>
            <a:r>
              <a:rPr sz="1600" spc="5" dirty="0">
                <a:solidFill>
                  <a:srgbClr val="0D0D0D"/>
                </a:solidFill>
                <a:latin typeface="Verdana"/>
                <a:cs typeface="Verdana"/>
              </a:rPr>
              <a:t>eficaz </a:t>
            </a:r>
            <a:r>
              <a:rPr sz="1600" spc="-409" dirty="0">
                <a:solidFill>
                  <a:srgbClr val="0D0D0D"/>
                </a:solidFill>
                <a:latin typeface="Verdana"/>
                <a:cs typeface="Verdana"/>
              </a:rPr>
              <a:t> </a:t>
            </a:r>
            <a:r>
              <a:rPr sz="1600" spc="15" dirty="0">
                <a:solidFill>
                  <a:srgbClr val="0D0D0D"/>
                </a:solidFill>
                <a:latin typeface="Verdana"/>
                <a:cs typeface="Verdana"/>
              </a:rPr>
              <a:t>en </a:t>
            </a:r>
            <a:r>
              <a:rPr sz="1600" spc="-15" dirty="0">
                <a:solidFill>
                  <a:srgbClr val="0D0D0D"/>
                </a:solidFill>
                <a:latin typeface="Verdana"/>
                <a:cs typeface="Verdana"/>
              </a:rPr>
              <a:t>pro </a:t>
            </a:r>
            <a:r>
              <a:rPr sz="1600" spc="10" dirty="0">
                <a:solidFill>
                  <a:srgbClr val="0D0D0D"/>
                </a:solidFill>
                <a:latin typeface="Verdana"/>
                <a:cs typeface="Verdana"/>
              </a:rPr>
              <a:t>del </a:t>
            </a:r>
            <a:r>
              <a:rPr sz="1600" spc="-55" dirty="0">
                <a:solidFill>
                  <a:srgbClr val="0D0D0D"/>
                </a:solidFill>
                <a:latin typeface="Verdana"/>
                <a:cs typeface="Verdana"/>
              </a:rPr>
              <a:t>interés</a:t>
            </a:r>
            <a:r>
              <a:rPr sz="1600" spc="-50" dirty="0">
                <a:solidFill>
                  <a:srgbClr val="0D0D0D"/>
                </a:solidFill>
                <a:latin typeface="Verdana"/>
                <a:cs typeface="Verdana"/>
              </a:rPr>
              <a:t> </a:t>
            </a:r>
            <a:r>
              <a:rPr sz="1600" spc="-10" dirty="0">
                <a:solidFill>
                  <a:srgbClr val="0D0D0D"/>
                </a:solidFill>
                <a:latin typeface="Verdana"/>
                <a:cs typeface="Verdana"/>
              </a:rPr>
              <a:t>general,</a:t>
            </a:r>
            <a:r>
              <a:rPr sz="1600" spc="-5" dirty="0">
                <a:solidFill>
                  <a:srgbClr val="0D0D0D"/>
                </a:solidFill>
                <a:latin typeface="Verdana"/>
                <a:cs typeface="Verdana"/>
              </a:rPr>
              <a:t> </a:t>
            </a:r>
            <a:r>
              <a:rPr sz="1600" spc="30" dirty="0">
                <a:solidFill>
                  <a:srgbClr val="0D0D0D"/>
                </a:solidFill>
                <a:latin typeface="Verdana"/>
                <a:cs typeface="Verdana"/>
              </a:rPr>
              <a:t>que </a:t>
            </a:r>
            <a:r>
              <a:rPr sz="1600" spc="-10" dirty="0">
                <a:solidFill>
                  <a:srgbClr val="0D0D0D"/>
                </a:solidFill>
                <a:latin typeface="Verdana"/>
                <a:cs typeface="Verdana"/>
              </a:rPr>
              <a:t>asegure </a:t>
            </a:r>
            <a:r>
              <a:rPr sz="1600" spc="15" dirty="0">
                <a:solidFill>
                  <a:srgbClr val="0D0D0D"/>
                </a:solidFill>
                <a:latin typeface="Verdana"/>
                <a:cs typeface="Verdana"/>
              </a:rPr>
              <a:t>la </a:t>
            </a:r>
            <a:r>
              <a:rPr sz="1600" spc="5" dirty="0">
                <a:solidFill>
                  <a:srgbClr val="0D0D0D"/>
                </a:solidFill>
                <a:latin typeface="Verdana"/>
                <a:cs typeface="Verdana"/>
              </a:rPr>
              <a:t>confianza </a:t>
            </a:r>
            <a:r>
              <a:rPr sz="1600" spc="10" dirty="0">
                <a:solidFill>
                  <a:srgbClr val="0D0D0D"/>
                </a:solidFill>
                <a:latin typeface="Verdana"/>
                <a:cs typeface="Verdana"/>
              </a:rPr>
              <a:t>del </a:t>
            </a:r>
            <a:r>
              <a:rPr sz="1600" spc="15" dirty="0">
                <a:solidFill>
                  <a:srgbClr val="0D0D0D"/>
                </a:solidFill>
                <a:latin typeface="Verdana"/>
                <a:cs typeface="Verdana"/>
              </a:rPr>
              <a:t> </a:t>
            </a:r>
            <a:r>
              <a:rPr sz="1600" spc="25" dirty="0">
                <a:solidFill>
                  <a:srgbClr val="0D0D0D"/>
                </a:solidFill>
                <a:latin typeface="Verdana"/>
                <a:cs typeface="Verdana"/>
              </a:rPr>
              <a:t>ciu</a:t>
            </a:r>
            <a:r>
              <a:rPr sz="1600" spc="35" dirty="0">
                <a:solidFill>
                  <a:srgbClr val="0D0D0D"/>
                </a:solidFill>
                <a:latin typeface="Verdana"/>
                <a:cs typeface="Verdana"/>
              </a:rPr>
              <a:t>d</a:t>
            </a:r>
            <a:r>
              <a:rPr sz="1600" spc="95" dirty="0">
                <a:solidFill>
                  <a:srgbClr val="0D0D0D"/>
                </a:solidFill>
                <a:latin typeface="Verdana"/>
                <a:cs typeface="Verdana"/>
              </a:rPr>
              <a:t>a</a:t>
            </a:r>
            <a:r>
              <a:rPr sz="1600" spc="75" dirty="0">
                <a:solidFill>
                  <a:srgbClr val="0D0D0D"/>
                </a:solidFill>
                <a:latin typeface="Verdana"/>
                <a:cs typeface="Verdana"/>
              </a:rPr>
              <a:t>d</a:t>
            </a:r>
            <a:r>
              <a:rPr sz="1600" spc="95" dirty="0">
                <a:solidFill>
                  <a:srgbClr val="0D0D0D"/>
                </a:solidFill>
                <a:latin typeface="Verdana"/>
                <a:cs typeface="Verdana"/>
              </a:rPr>
              <a:t>a</a:t>
            </a:r>
            <a:r>
              <a:rPr sz="1600" spc="15" dirty="0">
                <a:solidFill>
                  <a:srgbClr val="0D0D0D"/>
                </a:solidFill>
                <a:latin typeface="Verdana"/>
                <a:cs typeface="Verdana"/>
              </a:rPr>
              <a:t>no</a:t>
            </a:r>
            <a:r>
              <a:rPr sz="1600" spc="-85" dirty="0">
                <a:solidFill>
                  <a:srgbClr val="0D0D0D"/>
                </a:solidFill>
                <a:latin typeface="Verdana"/>
                <a:cs typeface="Verdana"/>
              </a:rPr>
              <a:t> </a:t>
            </a:r>
            <a:r>
              <a:rPr sz="1600" spc="10" dirty="0">
                <a:solidFill>
                  <a:srgbClr val="0D0D0D"/>
                </a:solidFill>
                <a:latin typeface="Verdana"/>
                <a:cs typeface="Verdana"/>
              </a:rPr>
              <a:t>e</a:t>
            </a:r>
            <a:r>
              <a:rPr sz="1600" spc="20" dirty="0">
                <a:solidFill>
                  <a:srgbClr val="0D0D0D"/>
                </a:solidFill>
                <a:latin typeface="Verdana"/>
                <a:cs typeface="Verdana"/>
              </a:rPr>
              <a:t>n</a:t>
            </a:r>
            <a:r>
              <a:rPr sz="1600" spc="-90" dirty="0">
                <a:solidFill>
                  <a:srgbClr val="0D0D0D"/>
                </a:solidFill>
                <a:latin typeface="Verdana"/>
                <a:cs typeface="Verdana"/>
              </a:rPr>
              <a:t> </a:t>
            </a:r>
            <a:r>
              <a:rPr sz="1600" spc="-20" dirty="0">
                <a:solidFill>
                  <a:srgbClr val="0D0D0D"/>
                </a:solidFill>
                <a:latin typeface="Verdana"/>
                <a:cs typeface="Verdana"/>
              </a:rPr>
              <a:t>e</a:t>
            </a:r>
            <a:r>
              <a:rPr sz="1600" spc="-10" dirty="0">
                <a:solidFill>
                  <a:srgbClr val="0D0D0D"/>
                </a:solidFill>
                <a:latin typeface="Verdana"/>
                <a:cs typeface="Verdana"/>
              </a:rPr>
              <a:t>l</a:t>
            </a:r>
            <a:r>
              <a:rPr sz="1600" spc="-90" dirty="0">
                <a:solidFill>
                  <a:srgbClr val="0D0D0D"/>
                </a:solidFill>
                <a:latin typeface="Verdana"/>
                <a:cs typeface="Verdana"/>
              </a:rPr>
              <a:t> </a:t>
            </a:r>
            <a:r>
              <a:rPr sz="1600" spc="45" dirty="0">
                <a:solidFill>
                  <a:srgbClr val="0D0D0D"/>
                </a:solidFill>
                <a:latin typeface="Verdana"/>
                <a:cs typeface="Verdana"/>
              </a:rPr>
              <a:t>ó</a:t>
            </a:r>
            <a:r>
              <a:rPr sz="1600" spc="-40" dirty="0">
                <a:solidFill>
                  <a:srgbClr val="0D0D0D"/>
                </a:solidFill>
                <a:latin typeface="Verdana"/>
                <a:cs typeface="Verdana"/>
              </a:rPr>
              <a:t>r</a:t>
            </a:r>
            <a:r>
              <a:rPr sz="1600" spc="-65" dirty="0">
                <a:solidFill>
                  <a:srgbClr val="0D0D0D"/>
                </a:solidFill>
                <a:latin typeface="Verdana"/>
                <a:cs typeface="Verdana"/>
              </a:rPr>
              <a:t>g</a:t>
            </a:r>
            <a:r>
              <a:rPr sz="1600" spc="95" dirty="0">
                <a:solidFill>
                  <a:srgbClr val="0D0D0D"/>
                </a:solidFill>
                <a:latin typeface="Verdana"/>
                <a:cs typeface="Verdana"/>
              </a:rPr>
              <a:t>a</a:t>
            </a:r>
            <a:r>
              <a:rPr sz="1600" spc="15" dirty="0">
                <a:solidFill>
                  <a:srgbClr val="0D0D0D"/>
                </a:solidFill>
                <a:latin typeface="Verdana"/>
                <a:cs typeface="Verdana"/>
              </a:rPr>
              <a:t>no</a:t>
            </a:r>
            <a:r>
              <a:rPr sz="1600" spc="-60" dirty="0">
                <a:solidFill>
                  <a:srgbClr val="0D0D0D"/>
                </a:solidFill>
                <a:latin typeface="Verdana"/>
                <a:cs typeface="Verdana"/>
              </a:rPr>
              <a:t> </a:t>
            </a:r>
            <a:r>
              <a:rPr sz="1600" spc="-30" dirty="0">
                <a:solidFill>
                  <a:srgbClr val="0D0D0D"/>
                </a:solidFill>
                <a:latin typeface="Verdana"/>
                <a:cs typeface="Verdana"/>
              </a:rPr>
              <a:t>m</a:t>
            </a:r>
            <a:r>
              <a:rPr sz="1600" spc="10" dirty="0">
                <a:solidFill>
                  <a:srgbClr val="0D0D0D"/>
                </a:solidFill>
                <a:latin typeface="Verdana"/>
                <a:cs typeface="Verdana"/>
              </a:rPr>
              <a:t>unicip</a:t>
            </a:r>
            <a:r>
              <a:rPr sz="1600" spc="5" dirty="0">
                <a:solidFill>
                  <a:srgbClr val="0D0D0D"/>
                </a:solidFill>
                <a:latin typeface="Verdana"/>
                <a:cs typeface="Verdana"/>
              </a:rPr>
              <a:t>a</a:t>
            </a:r>
            <a:r>
              <a:rPr sz="1600" spc="-90" dirty="0">
                <a:solidFill>
                  <a:srgbClr val="0D0D0D"/>
                </a:solidFill>
                <a:latin typeface="Verdana"/>
                <a:cs typeface="Verdana"/>
              </a:rPr>
              <a:t>l</a:t>
            </a:r>
            <a:r>
              <a:rPr sz="1600" spc="-110" dirty="0">
                <a:solidFill>
                  <a:srgbClr val="0D0D0D"/>
                </a:solidFill>
                <a:latin typeface="Verdana"/>
                <a:cs typeface="Verdana"/>
              </a:rPr>
              <a:t> </a:t>
            </a:r>
            <a:r>
              <a:rPr sz="1600" spc="70" dirty="0">
                <a:solidFill>
                  <a:srgbClr val="0D0D0D"/>
                </a:solidFill>
                <a:latin typeface="Verdana"/>
                <a:cs typeface="Verdana"/>
              </a:rPr>
              <a:t>de</a:t>
            </a:r>
            <a:r>
              <a:rPr sz="1600" spc="-90" dirty="0">
                <a:solidFill>
                  <a:srgbClr val="0D0D0D"/>
                </a:solidFill>
                <a:latin typeface="Verdana"/>
                <a:cs typeface="Verdana"/>
              </a:rPr>
              <a:t> </a:t>
            </a:r>
            <a:r>
              <a:rPr sz="1600" spc="95" dirty="0">
                <a:solidFill>
                  <a:srgbClr val="0D0D0D"/>
                </a:solidFill>
                <a:latin typeface="Verdana"/>
                <a:cs typeface="Verdana"/>
              </a:rPr>
              <a:t>c</a:t>
            </a:r>
            <a:r>
              <a:rPr sz="1600" spc="100" dirty="0">
                <a:solidFill>
                  <a:srgbClr val="0D0D0D"/>
                </a:solidFill>
                <a:latin typeface="Verdana"/>
                <a:cs typeface="Verdana"/>
              </a:rPr>
              <a:t>o</a:t>
            </a:r>
            <a:r>
              <a:rPr sz="1600" spc="-60" dirty="0">
                <a:solidFill>
                  <a:srgbClr val="0D0D0D"/>
                </a:solidFill>
                <a:latin typeface="Verdana"/>
                <a:cs typeface="Verdana"/>
              </a:rPr>
              <a:t>n</a:t>
            </a:r>
            <a:r>
              <a:rPr sz="1600" spc="-70" dirty="0">
                <a:solidFill>
                  <a:srgbClr val="0D0D0D"/>
                </a:solidFill>
                <a:latin typeface="Verdana"/>
                <a:cs typeface="Verdana"/>
              </a:rPr>
              <a:t>t</a:t>
            </a:r>
            <a:r>
              <a:rPr sz="1600" spc="-40" dirty="0">
                <a:solidFill>
                  <a:srgbClr val="0D0D0D"/>
                </a:solidFill>
                <a:latin typeface="Verdana"/>
                <a:cs typeface="Verdana"/>
              </a:rPr>
              <a:t>r</a:t>
            </a:r>
            <a:r>
              <a:rPr sz="1600" spc="-65" dirty="0">
                <a:solidFill>
                  <a:srgbClr val="0D0D0D"/>
                </a:solidFill>
                <a:latin typeface="Verdana"/>
                <a:cs typeface="Verdana"/>
              </a:rPr>
              <a:t>o</a:t>
            </a:r>
            <a:r>
              <a:rPr sz="1600" spc="-90" dirty="0">
                <a:solidFill>
                  <a:srgbClr val="0D0D0D"/>
                </a:solidFill>
                <a:latin typeface="Verdana"/>
                <a:cs typeface="Verdana"/>
              </a:rPr>
              <a:t>l</a:t>
            </a:r>
            <a:r>
              <a:rPr sz="1600" spc="-40" dirty="0">
                <a:solidFill>
                  <a:srgbClr val="0D0D0D"/>
                </a:solidFill>
                <a:latin typeface="Verdana"/>
                <a:cs typeface="Verdana"/>
              </a:rPr>
              <a:t> </a:t>
            </a:r>
            <a:r>
              <a:rPr sz="1600" spc="-55" dirty="0">
                <a:solidFill>
                  <a:srgbClr val="0D0D0D"/>
                </a:solidFill>
                <a:latin typeface="Verdana"/>
                <a:cs typeface="Verdana"/>
              </a:rPr>
              <a:t>f</a:t>
            </a:r>
            <a:r>
              <a:rPr sz="1600" spc="-25" dirty="0">
                <a:solidFill>
                  <a:srgbClr val="0D0D0D"/>
                </a:solidFill>
                <a:latin typeface="Verdana"/>
                <a:cs typeface="Verdana"/>
              </a:rPr>
              <a:t>isca</a:t>
            </a:r>
            <a:r>
              <a:rPr sz="1600" spc="5" dirty="0">
                <a:solidFill>
                  <a:srgbClr val="0D0D0D"/>
                </a:solidFill>
                <a:latin typeface="Verdana"/>
                <a:cs typeface="Verdana"/>
              </a:rPr>
              <a:t>l</a:t>
            </a:r>
            <a:r>
              <a:rPr lang="es-ES" sz="1400" spc="-105" dirty="0">
                <a:solidFill>
                  <a:srgbClr val="0D0D0D"/>
                </a:solidFill>
                <a:latin typeface="Verdana"/>
                <a:cs typeface="Verdana"/>
              </a:rPr>
              <a:t>.</a:t>
            </a:r>
          </a:p>
          <a:p>
            <a:pPr marL="90170" marR="82550" algn="just">
              <a:lnSpc>
                <a:spcPct val="100000"/>
              </a:lnSpc>
              <a:spcBef>
                <a:spcPts val="340"/>
              </a:spcBef>
            </a:pPr>
            <a:endParaRPr sz="1200" dirty="0">
              <a:latin typeface="Verdana"/>
              <a:cs typeface="Verdana"/>
            </a:endParaRPr>
          </a:p>
        </p:txBody>
      </p:sp>
      <p:sp>
        <p:nvSpPr>
          <p:cNvPr id="11" name="object 11"/>
          <p:cNvSpPr txBox="1">
            <a:spLocks noGrp="1"/>
          </p:cNvSpPr>
          <p:nvPr>
            <p:ph type="title"/>
          </p:nvPr>
        </p:nvSpPr>
        <p:spPr>
          <a:xfrm>
            <a:off x="3265775" y="668020"/>
            <a:ext cx="1578610" cy="574040"/>
          </a:xfrm>
          <a:prstGeom prst="rect">
            <a:avLst/>
          </a:prstGeom>
        </p:spPr>
        <p:txBody>
          <a:bodyPr vert="horz" wrap="square" lIns="0" tIns="12700" rIns="0" bIns="0" rtlCol="0">
            <a:spAutoFit/>
          </a:bodyPr>
          <a:lstStyle/>
          <a:p>
            <a:pPr marL="12700">
              <a:lnSpc>
                <a:spcPct val="100000"/>
              </a:lnSpc>
              <a:spcBef>
                <a:spcPts val="100"/>
              </a:spcBef>
            </a:pPr>
            <a:r>
              <a:rPr spc="390" dirty="0">
                <a:latin typeface="Tahoma"/>
                <a:cs typeface="Tahoma"/>
              </a:rPr>
              <a:t>M</a:t>
            </a:r>
            <a:r>
              <a:rPr spc="-229" dirty="0">
                <a:latin typeface="Tahoma"/>
                <a:cs typeface="Tahoma"/>
              </a:rPr>
              <a:t>I</a:t>
            </a:r>
            <a:r>
              <a:rPr spc="-380" dirty="0">
                <a:latin typeface="Tahoma"/>
                <a:cs typeface="Tahoma"/>
              </a:rPr>
              <a:t>S</a:t>
            </a:r>
            <a:r>
              <a:rPr spc="-495" dirty="0">
                <a:latin typeface="Tahoma"/>
                <a:cs typeface="Tahoma"/>
              </a:rPr>
              <a:t>I</a:t>
            </a:r>
            <a:r>
              <a:rPr spc="210" dirty="0">
                <a:latin typeface="Tahoma"/>
                <a:cs typeface="Tahoma"/>
              </a:rPr>
              <a:t>Ó</a:t>
            </a:r>
            <a:r>
              <a:rPr spc="285" dirty="0">
                <a:latin typeface="Tahoma"/>
                <a:cs typeface="Tahoma"/>
              </a:rPr>
              <a:t>N</a:t>
            </a:r>
          </a:p>
        </p:txBody>
      </p:sp>
      <p:pic>
        <p:nvPicPr>
          <p:cNvPr id="12" name="object 12"/>
          <p:cNvPicPr/>
          <p:nvPr/>
        </p:nvPicPr>
        <p:blipFill>
          <a:blip r:embed="rId3" cstate="print"/>
          <a:stretch>
            <a:fillRect/>
          </a:stretch>
        </p:blipFill>
        <p:spPr>
          <a:xfrm>
            <a:off x="339715" y="5547919"/>
            <a:ext cx="498485" cy="772870"/>
          </a:xfrm>
          <a:prstGeom prst="rect">
            <a:avLst/>
          </a:prstGeom>
        </p:spPr>
      </p:pic>
      <p:sp>
        <p:nvSpPr>
          <p:cNvPr id="13" name="object 13"/>
          <p:cNvSpPr txBox="1"/>
          <p:nvPr/>
        </p:nvSpPr>
        <p:spPr>
          <a:xfrm>
            <a:off x="356412" y="6400800"/>
            <a:ext cx="427355" cy="147955"/>
          </a:xfrm>
          <a:prstGeom prst="rect">
            <a:avLst/>
          </a:prstGeom>
        </p:spPr>
        <p:txBody>
          <a:bodyPr vert="horz" wrap="square" lIns="0" tIns="12700" rIns="0" bIns="0" rtlCol="0">
            <a:spAutoFit/>
          </a:bodyPr>
          <a:lstStyle/>
          <a:p>
            <a:pPr marL="12700">
              <a:lnSpc>
                <a:spcPct val="100000"/>
              </a:lnSpc>
              <a:spcBef>
                <a:spcPts val="100"/>
              </a:spcBef>
            </a:pPr>
            <a:r>
              <a:rPr sz="800" spc="-95" dirty="0">
                <a:latin typeface="Arial MT"/>
                <a:cs typeface="Arial MT"/>
              </a:rPr>
              <a:t>S</a:t>
            </a:r>
            <a:r>
              <a:rPr sz="800" spc="-105" dirty="0">
                <a:latin typeface="Arial MT"/>
                <a:cs typeface="Arial MT"/>
              </a:rPr>
              <a:t>C</a:t>
            </a:r>
            <a:r>
              <a:rPr sz="800" spc="-55" dirty="0">
                <a:latin typeface="Arial MT"/>
                <a:cs typeface="Arial MT"/>
              </a:rPr>
              <a:t> </a:t>
            </a:r>
            <a:r>
              <a:rPr sz="800" spc="-80" dirty="0">
                <a:latin typeface="Arial MT"/>
                <a:cs typeface="Arial MT"/>
              </a:rPr>
              <a:t>410</a:t>
            </a:r>
            <a:r>
              <a:rPr sz="800" spc="-75" dirty="0">
                <a:latin typeface="Arial MT"/>
                <a:cs typeface="Arial MT"/>
              </a:rPr>
              <a:t>0</a:t>
            </a:r>
            <a:r>
              <a:rPr sz="800" spc="-55" dirty="0">
                <a:latin typeface="Arial MT"/>
                <a:cs typeface="Arial MT"/>
              </a:rPr>
              <a:t>-</a:t>
            </a:r>
            <a:r>
              <a:rPr sz="800" spc="-80" dirty="0">
                <a:latin typeface="Arial MT"/>
                <a:cs typeface="Arial MT"/>
              </a:rPr>
              <a:t>1</a:t>
            </a:r>
            <a:endParaRPr sz="800">
              <a:latin typeface="Arial MT"/>
              <a:cs typeface="Arial MT"/>
            </a:endParaRPr>
          </a:p>
        </p:txBody>
      </p:sp>
      <p:pic>
        <p:nvPicPr>
          <p:cNvPr id="14" name="object 14"/>
          <p:cNvPicPr/>
          <p:nvPr/>
        </p:nvPicPr>
        <p:blipFill>
          <a:blip r:embed="rId4" cstate="print"/>
          <a:stretch>
            <a:fillRect/>
          </a:stretch>
        </p:blipFill>
        <p:spPr>
          <a:xfrm>
            <a:off x="10777091" y="5547918"/>
            <a:ext cx="1085244" cy="966992"/>
          </a:xfrm>
          <a:prstGeom prst="rect">
            <a:avLst/>
          </a:prstGeom>
        </p:spPr>
      </p:pic>
      <p:sp>
        <p:nvSpPr>
          <p:cNvPr id="18" name="CuadroTexto 17"/>
          <p:cNvSpPr txBox="1"/>
          <p:nvPr/>
        </p:nvSpPr>
        <p:spPr>
          <a:xfrm>
            <a:off x="7487157" y="1690468"/>
            <a:ext cx="4130929" cy="2582758"/>
          </a:xfrm>
          <a:prstGeom prst="rect">
            <a:avLst/>
          </a:prstGeom>
          <a:noFill/>
        </p:spPr>
        <p:txBody>
          <a:bodyPr wrap="square" rtlCol="0">
            <a:spAutoFit/>
          </a:bodyPr>
          <a:lstStyle/>
          <a:p>
            <a:pPr marR="5080" algn="just">
              <a:lnSpc>
                <a:spcPct val="100000"/>
              </a:lnSpc>
              <a:spcBef>
                <a:spcPts val="2735"/>
              </a:spcBef>
            </a:pPr>
            <a:r>
              <a:rPr lang="es-ES" sz="1600" spc="-20" dirty="0">
                <a:solidFill>
                  <a:srgbClr val="0D0D0D"/>
                </a:solidFill>
                <a:latin typeface="Verdana"/>
                <a:cs typeface="Verdana"/>
              </a:rPr>
              <a:t>La</a:t>
            </a:r>
            <a:r>
              <a:rPr lang="es-ES" sz="1600" spc="-15" dirty="0">
                <a:solidFill>
                  <a:srgbClr val="0D0D0D"/>
                </a:solidFill>
                <a:latin typeface="Verdana"/>
                <a:cs typeface="Verdana"/>
              </a:rPr>
              <a:t> </a:t>
            </a:r>
            <a:r>
              <a:rPr lang="es-ES" sz="1600" spc="-20" dirty="0">
                <a:solidFill>
                  <a:srgbClr val="0D0D0D"/>
                </a:solidFill>
                <a:latin typeface="Verdana"/>
                <a:cs typeface="Verdana"/>
              </a:rPr>
              <a:t>Contraloría</a:t>
            </a:r>
            <a:r>
              <a:rPr lang="es-ES" sz="1600" spc="-15" dirty="0">
                <a:solidFill>
                  <a:srgbClr val="0D0D0D"/>
                </a:solidFill>
                <a:latin typeface="Verdana"/>
                <a:cs typeface="Verdana"/>
              </a:rPr>
              <a:t> </a:t>
            </a:r>
            <a:r>
              <a:rPr lang="es-ES" sz="1600" spc="10" dirty="0">
                <a:solidFill>
                  <a:srgbClr val="0D0D0D"/>
                </a:solidFill>
                <a:latin typeface="Verdana"/>
                <a:cs typeface="Verdana"/>
              </a:rPr>
              <a:t>Municipal</a:t>
            </a:r>
            <a:r>
              <a:rPr lang="es-ES" sz="1600" spc="15" dirty="0">
                <a:solidFill>
                  <a:srgbClr val="0D0D0D"/>
                </a:solidFill>
                <a:latin typeface="Verdana"/>
                <a:cs typeface="Verdana"/>
              </a:rPr>
              <a:t> </a:t>
            </a:r>
            <a:r>
              <a:rPr lang="es-ES" sz="1600" spc="85" dirty="0">
                <a:solidFill>
                  <a:srgbClr val="0D0D0D"/>
                </a:solidFill>
                <a:latin typeface="Verdana"/>
                <a:cs typeface="Verdana"/>
              </a:rPr>
              <a:t>de </a:t>
            </a:r>
            <a:r>
              <a:rPr lang="es-ES" sz="1600" spc="90" dirty="0">
                <a:solidFill>
                  <a:srgbClr val="0D0D0D"/>
                </a:solidFill>
                <a:latin typeface="Verdana"/>
                <a:cs typeface="Verdana"/>
              </a:rPr>
              <a:t> </a:t>
            </a:r>
            <a:r>
              <a:rPr lang="es-ES" sz="1600" spc="-105" dirty="0">
                <a:solidFill>
                  <a:srgbClr val="0D0D0D"/>
                </a:solidFill>
                <a:latin typeface="Verdana"/>
                <a:cs typeface="Verdana"/>
              </a:rPr>
              <a:t>Ba</a:t>
            </a:r>
            <a:r>
              <a:rPr lang="es-ES" sz="1600" spc="-60" dirty="0">
                <a:solidFill>
                  <a:srgbClr val="0D0D0D"/>
                </a:solidFill>
                <a:latin typeface="Verdana"/>
                <a:cs typeface="Verdana"/>
              </a:rPr>
              <a:t>r</a:t>
            </a:r>
            <a:r>
              <a:rPr lang="es-ES" sz="1600" spc="50" dirty="0">
                <a:solidFill>
                  <a:srgbClr val="0D0D0D"/>
                </a:solidFill>
                <a:latin typeface="Verdana"/>
                <a:cs typeface="Verdana"/>
              </a:rPr>
              <a:t>rancab</a:t>
            </a:r>
            <a:r>
              <a:rPr lang="es-ES" sz="1600" spc="80" dirty="0">
                <a:solidFill>
                  <a:srgbClr val="0D0D0D"/>
                </a:solidFill>
                <a:latin typeface="Verdana"/>
                <a:cs typeface="Verdana"/>
              </a:rPr>
              <a:t>e</a:t>
            </a:r>
            <a:r>
              <a:rPr lang="es-ES" sz="1600" spc="-80" dirty="0">
                <a:solidFill>
                  <a:srgbClr val="0D0D0D"/>
                </a:solidFill>
                <a:latin typeface="Verdana"/>
                <a:cs typeface="Verdana"/>
              </a:rPr>
              <a:t>r</a:t>
            </a:r>
            <a:r>
              <a:rPr lang="es-ES" sz="1600" spc="-175" dirty="0">
                <a:solidFill>
                  <a:srgbClr val="0D0D0D"/>
                </a:solidFill>
                <a:latin typeface="Verdana"/>
                <a:cs typeface="Verdana"/>
              </a:rPr>
              <a:t>m</a:t>
            </a:r>
            <a:r>
              <a:rPr lang="es-ES" sz="1600" spc="75" dirty="0">
                <a:solidFill>
                  <a:srgbClr val="0D0D0D"/>
                </a:solidFill>
                <a:latin typeface="Verdana"/>
                <a:cs typeface="Verdana"/>
              </a:rPr>
              <a:t>e</a:t>
            </a:r>
            <a:r>
              <a:rPr lang="es-ES" sz="1600" spc="-45" dirty="0">
                <a:solidFill>
                  <a:srgbClr val="0D0D0D"/>
                </a:solidFill>
                <a:latin typeface="Verdana"/>
                <a:cs typeface="Verdana"/>
              </a:rPr>
              <a:t>j</a:t>
            </a:r>
            <a:r>
              <a:rPr lang="es-ES" sz="1600" spc="-65" dirty="0">
                <a:solidFill>
                  <a:srgbClr val="0D0D0D"/>
                </a:solidFill>
                <a:latin typeface="Verdana"/>
                <a:cs typeface="Verdana"/>
              </a:rPr>
              <a:t>a</a:t>
            </a:r>
            <a:r>
              <a:rPr lang="es-ES" sz="1600" spc="-45" dirty="0">
                <a:solidFill>
                  <a:srgbClr val="0D0D0D"/>
                </a:solidFill>
                <a:latin typeface="Verdana"/>
                <a:cs typeface="Verdana"/>
              </a:rPr>
              <a:t> </a:t>
            </a:r>
            <a:r>
              <a:rPr lang="es-ES" sz="1600" spc="10" dirty="0">
                <a:solidFill>
                  <a:srgbClr val="0D0D0D"/>
                </a:solidFill>
                <a:latin typeface="Verdana"/>
                <a:cs typeface="Verdana"/>
              </a:rPr>
              <a:t>e</a:t>
            </a:r>
            <a:r>
              <a:rPr lang="es-ES" sz="1600" spc="20" dirty="0">
                <a:solidFill>
                  <a:srgbClr val="0D0D0D"/>
                </a:solidFill>
                <a:latin typeface="Verdana"/>
                <a:cs typeface="Verdana"/>
              </a:rPr>
              <a:t>n</a:t>
            </a:r>
            <a:r>
              <a:rPr lang="es-ES" sz="1600" spc="-50" dirty="0">
                <a:solidFill>
                  <a:srgbClr val="0D0D0D"/>
                </a:solidFill>
                <a:latin typeface="Verdana"/>
                <a:cs typeface="Verdana"/>
              </a:rPr>
              <a:t> </a:t>
            </a:r>
            <a:r>
              <a:rPr lang="es-ES" sz="1600" spc="-35" dirty="0">
                <a:solidFill>
                  <a:srgbClr val="0D0D0D"/>
                </a:solidFill>
                <a:latin typeface="Verdana"/>
                <a:cs typeface="Verdana"/>
              </a:rPr>
              <a:t>e</a:t>
            </a:r>
            <a:r>
              <a:rPr lang="es-ES" sz="1600" spc="-15" dirty="0">
                <a:solidFill>
                  <a:srgbClr val="0D0D0D"/>
                </a:solidFill>
                <a:latin typeface="Verdana"/>
                <a:cs typeface="Verdana"/>
              </a:rPr>
              <a:t>l</a:t>
            </a:r>
            <a:r>
              <a:rPr lang="es-ES" sz="1600" spc="-30" dirty="0">
                <a:solidFill>
                  <a:srgbClr val="0D0D0D"/>
                </a:solidFill>
                <a:latin typeface="Verdana"/>
                <a:cs typeface="Verdana"/>
              </a:rPr>
              <a:t> </a:t>
            </a:r>
            <a:r>
              <a:rPr lang="es-ES" sz="1600" spc="-135" dirty="0">
                <a:solidFill>
                  <a:srgbClr val="0D0D0D"/>
                </a:solidFill>
                <a:latin typeface="Verdana"/>
                <a:cs typeface="Verdana"/>
              </a:rPr>
              <a:t>2025</a:t>
            </a:r>
            <a:r>
              <a:rPr lang="es-ES" sz="1600" spc="-45" dirty="0">
                <a:solidFill>
                  <a:srgbClr val="0D0D0D"/>
                </a:solidFill>
                <a:latin typeface="Verdana"/>
                <a:cs typeface="Verdana"/>
              </a:rPr>
              <a:t> </a:t>
            </a:r>
            <a:r>
              <a:rPr lang="es-ES" sz="1600" spc="-225" dirty="0">
                <a:solidFill>
                  <a:srgbClr val="0D0D0D"/>
                </a:solidFill>
                <a:latin typeface="Verdana"/>
                <a:cs typeface="Verdana"/>
              </a:rPr>
              <a:t>s</a:t>
            </a:r>
            <a:r>
              <a:rPr lang="es-ES" sz="1600" spc="75" dirty="0">
                <a:solidFill>
                  <a:srgbClr val="0D0D0D"/>
                </a:solidFill>
                <a:latin typeface="Verdana"/>
                <a:cs typeface="Verdana"/>
              </a:rPr>
              <a:t>e</a:t>
            </a:r>
            <a:r>
              <a:rPr lang="es-ES" sz="1600" spc="-40" dirty="0">
                <a:solidFill>
                  <a:srgbClr val="0D0D0D"/>
                </a:solidFill>
                <a:latin typeface="Verdana"/>
                <a:cs typeface="Verdana"/>
              </a:rPr>
              <a:t>rá</a:t>
            </a:r>
            <a:r>
              <a:rPr lang="es-ES" sz="1600" spc="-45" dirty="0">
                <a:solidFill>
                  <a:srgbClr val="0D0D0D"/>
                </a:solidFill>
                <a:latin typeface="Verdana"/>
                <a:cs typeface="Verdana"/>
              </a:rPr>
              <a:t> </a:t>
            </a:r>
            <a:r>
              <a:rPr lang="es-ES" sz="1600" spc="15" dirty="0">
                <a:solidFill>
                  <a:srgbClr val="0D0D0D"/>
                </a:solidFill>
                <a:latin typeface="Verdana"/>
                <a:cs typeface="Verdana"/>
              </a:rPr>
              <a:t>la  </a:t>
            </a:r>
            <a:r>
              <a:rPr lang="es-ES" sz="1600" spc="20" dirty="0">
                <a:solidFill>
                  <a:srgbClr val="0D0D0D"/>
                </a:solidFill>
                <a:latin typeface="Verdana"/>
                <a:cs typeface="Verdana"/>
              </a:rPr>
              <a:t>entidad</a:t>
            </a:r>
            <a:r>
              <a:rPr lang="es-ES" sz="1600" spc="25" dirty="0">
                <a:solidFill>
                  <a:srgbClr val="0D0D0D"/>
                </a:solidFill>
                <a:latin typeface="Verdana"/>
                <a:cs typeface="Verdana"/>
              </a:rPr>
              <a:t> </a:t>
            </a:r>
            <a:r>
              <a:rPr lang="es-ES" sz="1600" spc="40" dirty="0">
                <a:solidFill>
                  <a:srgbClr val="0D0D0D"/>
                </a:solidFill>
                <a:latin typeface="Verdana"/>
                <a:cs typeface="Verdana"/>
              </a:rPr>
              <a:t>que</a:t>
            </a:r>
            <a:r>
              <a:rPr lang="es-ES" sz="1600" spc="45" dirty="0">
                <a:solidFill>
                  <a:srgbClr val="0D0D0D"/>
                </a:solidFill>
                <a:latin typeface="Verdana"/>
                <a:cs typeface="Verdana"/>
              </a:rPr>
              <a:t> </a:t>
            </a:r>
            <a:r>
              <a:rPr lang="es-ES" sz="1600" spc="15" dirty="0">
                <a:solidFill>
                  <a:srgbClr val="0D0D0D"/>
                </a:solidFill>
                <a:latin typeface="Verdana"/>
                <a:cs typeface="Verdana"/>
              </a:rPr>
              <a:t>genera  </a:t>
            </a:r>
            <a:r>
              <a:rPr lang="es-ES" sz="1600" spc="5" dirty="0">
                <a:solidFill>
                  <a:srgbClr val="0D0D0D"/>
                </a:solidFill>
                <a:latin typeface="Verdana"/>
                <a:cs typeface="Verdana"/>
              </a:rPr>
              <a:t>credibilidad </a:t>
            </a:r>
            <a:r>
              <a:rPr lang="es-ES" sz="1600" spc="-550" dirty="0">
                <a:solidFill>
                  <a:srgbClr val="0D0D0D"/>
                </a:solidFill>
                <a:latin typeface="Verdana"/>
                <a:cs typeface="Verdana"/>
              </a:rPr>
              <a:t> </a:t>
            </a:r>
            <a:r>
              <a:rPr lang="es-ES" sz="1600" spc="15" dirty="0">
                <a:solidFill>
                  <a:srgbClr val="0D0D0D"/>
                </a:solidFill>
                <a:latin typeface="Verdana"/>
                <a:cs typeface="Verdana"/>
              </a:rPr>
              <a:t>en</a:t>
            </a:r>
            <a:r>
              <a:rPr lang="es-ES" sz="1600" spc="-50" dirty="0">
                <a:solidFill>
                  <a:srgbClr val="0D0D0D"/>
                </a:solidFill>
                <a:latin typeface="Verdana"/>
                <a:cs typeface="Verdana"/>
              </a:rPr>
              <a:t> </a:t>
            </a:r>
            <a:r>
              <a:rPr lang="es-ES" sz="1600" spc="-25" dirty="0">
                <a:solidFill>
                  <a:srgbClr val="0D0D0D"/>
                </a:solidFill>
                <a:latin typeface="Verdana"/>
                <a:cs typeface="Verdana"/>
              </a:rPr>
              <a:t>el</a:t>
            </a:r>
            <a:r>
              <a:rPr lang="es-ES" sz="1600" spc="-35" dirty="0">
                <a:solidFill>
                  <a:srgbClr val="0D0D0D"/>
                </a:solidFill>
                <a:latin typeface="Verdana"/>
                <a:cs typeface="Verdana"/>
              </a:rPr>
              <a:t> </a:t>
            </a:r>
            <a:r>
              <a:rPr lang="es-ES" sz="1600" spc="-20" dirty="0">
                <a:solidFill>
                  <a:srgbClr val="0D0D0D"/>
                </a:solidFill>
                <a:latin typeface="Verdana"/>
                <a:cs typeface="Verdana"/>
              </a:rPr>
              <a:t>control</a:t>
            </a:r>
            <a:r>
              <a:rPr lang="es-ES" sz="1600" spc="-25" dirty="0">
                <a:solidFill>
                  <a:srgbClr val="0D0D0D"/>
                </a:solidFill>
                <a:latin typeface="Verdana"/>
                <a:cs typeface="Verdana"/>
              </a:rPr>
              <a:t> </a:t>
            </a:r>
            <a:r>
              <a:rPr lang="es-ES" sz="1600" spc="-35" dirty="0">
                <a:solidFill>
                  <a:srgbClr val="0D0D0D"/>
                </a:solidFill>
                <a:latin typeface="Verdana"/>
                <a:cs typeface="Verdana"/>
              </a:rPr>
              <a:t>fiscal </a:t>
            </a:r>
            <a:r>
              <a:rPr lang="es-ES" sz="1600" spc="125" dirty="0">
                <a:solidFill>
                  <a:srgbClr val="0D0D0D"/>
                </a:solidFill>
                <a:latin typeface="Verdana"/>
                <a:cs typeface="Verdana"/>
              </a:rPr>
              <a:t>a</a:t>
            </a:r>
            <a:r>
              <a:rPr lang="es-ES" sz="1600" spc="-70" dirty="0">
                <a:solidFill>
                  <a:srgbClr val="0D0D0D"/>
                </a:solidFill>
                <a:latin typeface="Verdana"/>
                <a:cs typeface="Verdana"/>
              </a:rPr>
              <a:t> </a:t>
            </a:r>
            <a:r>
              <a:rPr lang="es-ES" sz="1600" spc="10" dirty="0">
                <a:solidFill>
                  <a:srgbClr val="0D0D0D"/>
                </a:solidFill>
                <a:latin typeface="Verdana"/>
                <a:cs typeface="Verdana"/>
              </a:rPr>
              <a:t>la</a:t>
            </a:r>
            <a:r>
              <a:rPr lang="es-ES" sz="1600" spc="-50" dirty="0">
                <a:solidFill>
                  <a:srgbClr val="0D0D0D"/>
                </a:solidFill>
                <a:latin typeface="Verdana"/>
                <a:cs typeface="Verdana"/>
              </a:rPr>
              <a:t> </a:t>
            </a:r>
            <a:r>
              <a:rPr lang="es-ES" sz="1600" spc="25" dirty="0">
                <a:solidFill>
                  <a:srgbClr val="0D0D0D"/>
                </a:solidFill>
                <a:latin typeface="Verdana"/>
                <a:cs typeface="Verdana"/>
              </a:rPr>
              <a:t>ciudadanía, </a:t>
            </a:r>
            <a:r>
              <a:rPr lang="es-ES" sz="1600" spc="-550" dirty="0">
                <a:solidFill>
                  <a:srgbClr val="0D0D0D"/>
                </a:solidFill>
                <a:latin typeface="Verdana"/>
                <a:cs typeface="Verdana"/>
              </a:rPr>
              <a:t> </a:t>
            </a:r>
            <a:r>
              <a:rPr lang="es-ES" sz="1600" spc="-20" dirty="0">
                <a:solidFill>
                  <a:srgbClr val="0D0D0D"/>
                </a:solidFill>
                <a:latin typeface="Verdana"/>
                <a:cs typeface="Verdana"/>
              </a:rPr>
              <a:t>realizando</a:t>
            </a:r>
            <a:r>
              <a:rPr lang="es-ES" sz="1600" spc="-15" dirty="0">
                <a:solidFill>
                  <a:srgbClr val="0D0D0D"/>
                </a:solidFill>
                <a:latin typeface="Verdana"/>
                <a:cs typeface="Verdana"/>
              </a:rPr>
              <a:t> procesos</a:t>
            </a:r>
            <a:r>
              <a:rPr lang="es-ES" sz="1600" spc="535" dirty="0">
                <a:solidFill>
                  <a:srgbClr val="0D0D0D"/>
                </a:solidFill>
                <a:latin typeface="Verdana"/>
                <a:cs typeface="Verdana"/>
              </a:rPr>
              <a:t> </a:t>
            </a:r>
            <a:r>
              <a:rPr lang="es-ES" sz="1600" spc="-70" dirty="0">
                <a:solidFill>
                  <a:srgbClr val="0D0D0D"/>
                </a:solidFill>
                <a:latin typeface="Verdana"/>
                <a:cs typeface="Verdana"/>
              </a:rPr>
              <a:t>sostenibles, </a:t>
            </a:r>
            <a:r>
              <a:rPr lang="es-ES" sz="1600" spc="-65" dirty="0">
                <a:solidFill>
                  <a:srgbClr val="0D0D0D"/>
                </a:solidFill>
                <a:latin typeface="Verdana"/>
                <a:cs typeface="Verdana"/>
              </a:rPr>
              <a:t> </a:t>
            </a:r>
            <a:r>
              <a:rPr lang="es-ES" sz="1600" spc="40" dirty="0">
                <a:solidFill>
                  <a:srgbClr val="0D0D0D"/>
                </a:solidFill>
                <a:latin typeface="Verdana"/>
                <a:cs typeface="Verdana"/>
              </a:rPr>
              <a:t>que</a:t>
            </a:r>
            <a:r>
              <a:rPr lang="es-ES" sz="1600" spc="45" dirty="0">
                <a:solidFill>
                  <a:srgbClr val="0D0D0D"/>
                </a:solidFill>
                <a:latin typeface="Verdana"/>
                <a:cs typeface="Verdana"/>
              </a:rPr>
              <a:t> </a:t>
            </a:r>
            <a:r>
              <a:rPr lang="es-ES" sz="1600" dirty="0">
                <a:solidFill>
                  <a:srgbClr val="0D0D0D"/>
                </a:solidFill>
                <a:latin typeface="Verdana"/>
                <a:cs typeface="Verdana"/>
              </a:rPr>
              <a:t>redunden</a:t>
            </a:r>
            <a:r>
              <a:rPr lang="es-ES" sz="1600" spc="5" dirty="0">
                <a:solidFill>
                  <a:srgbClr val="0D0D0D"/>
                </a:solidFill>
                <a:latin typeface="Verdana"/>
                <a:cs typeface="Verdana"/>
              </a:rPr>
              <a:t> </a:t>
            </a:r>
            <a:r>
              <a:rPr lang="es-ES" sz="1600" spc="15" dirty="0">
                <a:solidFill>
                  <a:srgbClr val="0D0D0D"/>
                </a:solidFill>
                <a:latin typeface="Verdana"/>
                <a:cs typeface="Verdana"/>
              </a:rPr>
              <a:t>en</a:t>
            </a:r>
            <a:r>
              <a:rPr lang="es-ES" sz="1600" spc="20" dirty="0">
                <a:solidFill>
                  <a:srgbClr val="0D0D0D"/>
                </a:solidFill>
                <a:latin typeface="Verdana"/>
                <a:cs typeface="Verdana"/>
              </a:rPr>
              <a:t> </a:t>
            </a:r>
            <a:r>
              <a:rPr lang="es-ES" sz="1600" spc="10" dirty="0">
                <a:solidFill>
                  <a:srgbClr val="0D0D0D"/>
                </a:solidFill>
                <a:latin typeface="Verdana"/>
                <a:cs typeface="Verdana"/>
              </a:rPr>
              <a:t>la</a:t>
            </a:r>
            <a:r>
              <a:rPr lang="es-ES" sz="1600" spc="585" dirty="0">
                <a:solidFill>
                  <a:srgbClr val="0D0D0D"/>
                </a:solidFill>
                <a:latin typeface="Verdana"/>
                <a:cs typeface="Verdana"/>
              </a:rPr>
              <a:t> </a:t>
            </a:r>
            <a:r>
              <a:rPr lang="es-ES" sz="1600" spc="20" dirty="0">
                <a:solidFill>
                  <a:srgbClr val="0D0D0D"/>
                </a:solidFill>
                <a:latin typeface="Verdana"/>
                <a:cs typeface="Verdana"/>
              </a:rPr>
              <a:t>correcta </a:t>
            </a:r>
            <a:r>
              <a:rPr lang="es-ES" sz="1600" spc="25" dirty="0">
                <a:solidFill>
                  <a:srgbClr val="0D0D0D"/>
                </a:solidFill>
                <a:latin typeface="Verdana"/>
                <a:cs typeface="Verdana"/>
              </a:rPr>
              <a:t> </a:t>
            </a:r>
            <a:r>
              <a:rPr lang="es-ES" sz="1600" spc="-70" dirty="0">
                <a:solidFill>
                  <a:srgbClr val="0D0D0D"/>
                </a:solidFill>
                <a:latin typeface="Verdana"/>
                <a:cs typeface="Verdana"/>
              </a:rPr>
              <a:t>inversión</a:t>
            </a:r>
            <a:r>
              <a:rPr lang="es-ES" sz="1600" spc="-60" dirty="0">
                <a:solidFill>
                  <a:srgbClr val="0D0D0D"/>
                </a:solidFill>
                <a:latin typeface="Verdana"/>
                <a:cs typeface="Verdana"/>
              </a:rPr>
              <a:t> </a:t>
            </a:r>
            <a:r>
              <a:rPr lang="es-ES" sz="1600" spc="15" dirty="0">
                <a:solidFill>
                  <a:srgbClr val="0D0D0D"/>
                </a:solidFill>
                <a:latin typeface="Verdana"/>
                <a:cs typeface="Verdana"/>
              </a:rPr>
              <a:t>del</a:t>
            </a:r>
            <a:r>
              <a:rPr lang="es-ES" sz="1600" spc="-55" dirty="0">
                <a:solidFill>
                  <a:srgbClr val="0D0D0D"/>
                </a:solidFill>
                <a:latin typeface="Verdana"/>
                <a:cs typeface="Verdana"/>
              </a:rPr>
              <a:t> </a:t>
            </a:r>
            <a:r>
              <a:rPr lang="es-ES" sz="1600" spc="-45" dirty="0">
                <a:solidFill>
                  <a:srgbClr val="0D0D0D"/>
                </a:solidFill>
                <a:latin typeface="Verdana"/>
                <a:cs typeface="Verdana"/>
              </a:rPr>
              <a:t>recurso</a:t>
            </a:r>
            <a:r>
              <a:rPr lang="es-ES" sz="1600" spc="-70" dirty="0">
                <a:solidFill>
                  <a:srgbClr val="0D0D0D"/>
                </a:solidFill>
                <a:latin typeface="Verdana"/>
                <a:cs typeface="Verdana"/>
              </a:rPr>
              <a:t> </a:t>
            </a:r>
            <a:r>
              <a:rPr lang="es-ES" sz="1600" spc="25" dirty="0">
                <a:solidFill>
                  <a:srgbClr val="0D0D0D"/>
                </a:solidFill>
                <a:latin typeface="Verdana"/>
                <a:cs typeface="Verdana"/>
              </a:rPr>
              <a:t>público</a:t>
            </a:r>
            <a:r>
              <a:rPr lang="es-ES" sz="1600" spc="-65" dirty="0">
                <a:solidFill>
                  <a:srgbClr val="0D0D0D"/>
                </a:solidFill>
                <a:latin typeface="Verdana"/>
                <a:cs typeface="Verdana"/>
              </a:rPr>
              <a:t> </a:t>
            </a:r>
            <a:r>
              <a:rPr lang="es-ES" sz="1600" spc="15" dirty="0">
                <a:solidFill>
                  <a:srgbClr val="0D0D0D"/>
                </a:solidFill>
                <a:latin typeface="Verdana"/>
                <a:cs typeface="Verdana"/>
              </a:rPr>
              <a:t>en</a:t>
            </a:r>
            <a:r>
              <a:rPr lang="es-ES" sz="1600" spc="-70" dirty="0">
                <a:solidFill>
                  <a:srgbClr val="0D0D0D"/>
                </a:solidFill>
                <a:latin typeface="Verdana"/>
                <a:cs typeface="Verdana"/>
              </a:rPr>
              <a:t> </a:t>
            </a:r>
            <a:r>
              <a:rPr lang="es-ES" sz="1600" spc="-20" dirty="0">
                <a:solidFill>
                  <a:srgbClr val="0D0D0D"/>
                </a:solidFill>
                <a:latin typeface="Verdana"/>
                <a:cs typeface="Verdana"/>
              </a:rPr>
              <a:t>pro </a:t>
            </a:r>
            <a:r>
              <a:rPr lang="es-ES" sz="1600" spc="-550" dirty="0">
                <a:solidFill>
                  <a:srgbClr val="0D0D0D"/>
                </a:solidFill>
                <a:latin typeface="Verdana"/>
                <a:cs typeface="Verdana"/>
              </a:rPr>
              <a:t> </a:t>
            </a:r>
            <a:r>
              <a:rPr lang="es-ES" sz="1600" spc="85" dirty="0">
                <a:solidFill>
                  <a:srgbClr val="0D0D0D"/>
                </a:solidFill>
                <a:latin typeface="Verdana"/>
                <a:cs typeface="Verdana"/>
              </a:rPr>
              <a:t>d</a:t>
            </a:r>
            <a:r>
              <a:rPr lang="es-ES" sz="1600" spc="75" dirty="0">
                <a:solidFill>
                  <a:srgbClr val="0D0D0D"/>
                </a:solidFill>
                <a:latin typeface="Verdana"/>
                <a:cs typeface="Verdana"/>
              </a:rPr>
              <a:t>e</a:t>
            </a:r>
            <a:r>
              <a:rPr lang="es-ES" sz="1600" spc="-120" dirty="0">
                <a:solidFill>
                  <a:srgbClr val="0D0D0D"/>
                </a:solidFill>
                <a:latin typeface="Verdana"/>
                <a:cs typeface="Verdana"/>
              </a:rPr>
              <a:t>l</a:t>
            </a:r>
            <a:r>
              <a:rPr lang="es-ES" sz="1600" spc="-105" dirty="0">
                <a:solidFill>
                  <a:srgbClr val="0D0D0D"/>
                </a:solidFill>
                <a:latin typeface="Verdana"/>
                <a:cs typeface="Verdana"/>
              </a:rPr>
              <a:t> </a:t>
            </a:r>
            <a:r>
              <a:rPr lang="es-ES" sz="1600" spc="-120" dirty="0">
                <a:solidFill>
                  <a:srgbClr val="0D0D0D"/>
                </a:solidFill>
                <a:latin typeface="Verdana"/>
                <a:cs typeface="Verdana"/>
              </a:rPr>
              <a:t>i</a:t>
            </a:r>
            <a:r>
              <a:rPr lang="es-ES" sz="1600" spc="-80" dirty="0">
                <a:solidFill>
                  <a:srgbClr val="0D0D0D"/>
                </a:solidFill>
                <a:latin typeface="Verdana"/>
                <a:cs typeface="Verdana"/>
              </a:rPr>
              <a:t>n</a:t>
            </a:r>
            <a:r>
              <a:rPr lang="es-ES" sz="1600" spc="-65" dirty="0">
                <a:solidFill>
                  <a:srgbClr val="0D0D0D"/>
                </a:solidFill>
                <a:latin typeface="Verdana"/>
                <a:cs typeface="Verdana"/>
              </a:rPr>
              <a:t>t</a:t>
            </a:r>
            <a:r>
              <a:rPr lang="es-ES" sz="1600" spc="75" dirty="0">
                <a:solidFill>
                  <a:srgbClr val="0D0D0D"/>
                </a:solidFill>
                <a:latin typeface="Verdana"/>
                <a:cs typeface="Verdana"/>
              </a:rPr>
              <a:t>e</a:t>
            </a:r>
            <a:r>
              <a:rPr lang="es-ES" sz="1600" spc="-50" dirty="0">
                <a:solidFill>
                  <a:srgbClr val="0D0D0D"/>
                </a:solidFill>
                <a:latin typeface="Verdana"/>
                <a:cs typeface="Verdana"/>
              </a:rPr>
              <a:t>r</a:t>
            </a:r>
            <a:r>
              <a:rPr lang="es-ES" sz="1600" spc="-80" dirty="0">
                <a:solidFill>
                  <a:srgbClr val="0D0D0D"/>
                </a:solidFill>
                <a:latin typeface="Verdana"/>
                <a:cs typeface="Verdana"/>
              </a:rPr>
              <a:t>é</a:t>
            </a:r>
            <a:r>
              <a:rPr lang="es-ES" sz="1600" spc="-215" dirty="0">
                <a:solidFill>
                  <a:srgbClr val="0D0D0D"/>
                </a:solidFill>
                <a:latin typeface="Verdana"/>
                <a:cs typeface="Verdana"/>
              </a:rPr>
              <a:t>s</a:t>
            </a:r>
            <a:r>
              <a:rPr lang="es-ES" sz="1600" spc="-90" dirty="0">
                <a:solidFill>
                  <a:srgbClr val="0D0D0D"/>
                </a:solidFill>
                <a:latin typeface="Verdana"/>
                <a:cs typeface="Verdana"/>
              </a:rPr>
              <a:t> </a:t>
            </a:r>
            <a:r>
              <a:rPr lang="es-ES" sz="1600" spc="65" dirty="0">
                <a:solidFill>
                  <a:srgbClr val="0D0D0D"/>
                </a:solidFill>
                <a:latin typeface="Verdana"/>
                <a:cs typeface="Verdana"/>
              </a:rPr>
              <a:t>g</a:t>
            </a:r>
            <a:r>
              <a:rPr lang="es-ES" sz="1600" spc="75" dirty="0">
                <a:solidFill>
                  <a:srgbClr val="0D0D0D"/>
                </a:solidFill>
                <a:latin typeface="Verdana"/>
                <a:cs typeface="Verdana"/>
              </a:rPr>
              <a:t>e</a:t>
            </a:r>
            <a:r>
              <a:rPr lang="es-ES" sz="1600" spc="20" dirty="0">
                <a:solidFill>
                  <a:srgbClr val="0D0D0D"/>
                </a:solidFill>
                <a:latin typeface="Verdana"/>
                <a:cs typeface="Verdana"/>
              </a:rPr>
              <a:t>n</a:t>
            </a:r>
            <a:r>
              <a:rPr lang="es-ES" sz="1600" spc="10" dirty="0">
                <a:solidFill>
                  <a:srgbClr val="0D0D0D"/>
                </a:solidFill>
                <a:latin typeface="Verdana"/>
                <a:cs typeface="Verdana"/>
              </a:rPr>
              <a:t>e</a:t>
            </a:r>
            <a:r>
              <a:rPr lang="es-ES" sz="1600" spc="-65" dirty="0">
                <a:solidFill>
                  <a:srgbClr val="0D0D0D"/>
                </a:solidFill>
                <a:latin typeface="Verdana"/>
                <a:cs typeface="Verdana"/>
              </a:rPr>
              <a:t>ral</a:t>
            </a:r>
            <a:r>
              <a:rPr lang="es-ES" sz="1600" spc="-105" dirty="0">
                <a:solidFill>
                  <a:srgbClr val="0D0D0D"/>
                </a:solidFill>
                <a:latin typeface="Verdana"/>
                <a:cs typeface="Verdana"/>
              </a:rPr>
              <a:t> </a:t>
            </a:r>
            <a:r>
              <a:rPr lang="es-ES" sz="1600" spc="-95" dirty="0">
                <a:solidFill>
                  <a:srgbClr val="0D0D0D"/>
                </a:solidFill>
                <a:latin typeface="Verdana"/>
                <a:cs typeface="Verdana"/>
              </a:rPr>
              <a:t>y</a:t>
            </a:r>
            <a:r>
              <a:rPr lang="es-ES" sz="1600" spc="-114" dirty="0">
                <a:solidFill>
                  <a:srgbClr val="0D0D0D"/>
                </a:solidFill>
                <a:latin typeface="Verdana"/>
                <a:cs typeface="Verdana"/>
              </a:rPr>
              <a:t> </a:t>
            </a:r>
            <a:r>
              <a:rPr lang="es-ES" sz="1600" spc="85" dirty="0">
                <a:solidFill>
                  <a:srgbClr val="0D0D0D"/>
                </a:solidFill>
                <a:latin typeface="Verdana"/>
                <a:cs typeface="Verdana"/>
              </a:rPr>
              <a:t>de</a:t>
            </a:r>
            <a:r>
              <a:rPr lang="es-ES" sz="1600" spc="-125" dirty="0">
                <a:solidFill>
                  <a:srgbClr val="0D0D0D"/>
                </a:solidFill>
                <a:latin typeface="Verdana"/>
                <a:cs typeface="Verdana"/>
              </a:rPr>
              <a:t> </a:t>
            </a:r>
            <a:r>
              <a:rPr lang="es-ES" sz="1600" spc="15" dirty="0">
                <a:solidFill>
                  <a:srgbClr val="0D0D0D"/>
                </a:solidFill>
                <a:latin typeface="Verdana"/>
                <a:cs typeface="Verdana"/>
              </a:rPr>
              <a:t>l</a:t>
            </a:r>
            <a:r>
              <a:rPr lang="es-ES" sz="1600" spc="5" dirty="0">
                <a:solidFill>
                  <a:srgbClr val="0D0D0D"/>
                </a:solidFill>
                <a:latin typeface="Verdana"/>
                <a:cs typeface="Verdana"/>
              </a:rPr>
              <a:t>a</a:t>
            </a:r>
            <a:r>
              <a:rPr lang="es-ES" sz="1600" spc="-130" dirty="0">
                <a:solidFill>
                  <a:srgbClr val="0D0D0D"/>
                </a:solidFill>
                <a:latin typeface="Verdana"/>
                <a:cs typeface="Verdana"/>
              </a:rPr>
              <a:t> </a:t>
            </a:r>
            <a:r>
              <a:rPr lang="es-ES" sz="1600" spc="-60" dirty="0">
                <a:solidFill>
                  <a:srgbClr val="0D0D0D"/>
                </a:solidFill>
                <a:latin typeface="Verdana"/>
                <a:cs typeface="Verdana"/>
              </a:rPr>
              <a:t>m</a:t>
            </a:r>
            <a:r>
              <a:rPr lang="es-ES" sz="1600" spc="35" dirty="0">
                <a:solidFill>
                  <a:srgbClr val="0D0D0D"/>
                </a:solidFill>
                <a:latin typeface="Verdana"/>
                <a:cs typeface="Verdana"/>
              </a:rPr>
              <a:t>a</a:t>
            </a:r>
            <a:r>
              <a:rPr lang="es-ES" sz="1600" spc="45" dirty="0">
                <a:solidFill>
                  <a:srgbClr val="0D0D0D"/>
                </a:solidFill>
                <a:latin typeface="Verdana"/>
                <a:cs typeface="Verdana"/>
              </a:rPr>
              <a:t>n</a:t>
            </a:r>
            <a:r>
              <a:rPr lang="es-ES" sz="1600" spc="70" dirty="0">
                <a:solidFill>
                  <a:srgbClr val="0D0D0D"/>
                </a:solidFill>
                <a:latin typeface="Verdana"/>
                <a:cs typeface="Verdana"/>
              </a:rPr>
              <a:t>o</a:t>
            </a:r>
            <a:r>
              <a:rPr lang="es-ES" sz="1600" dirty="0">
                <a:latin typeface="Verdana"/>
                <a:cs typeface="Verdana"/>
              </a:rPr>
              <a:t> </a:t>
            </a:r>
            <a:r>
              <a:rPr lang="es-ES" sz="1600" spc="85" dirty="0">
                <a:solidFill>
                  <a:srgbClr val="0D0D0D"/>
                </a:solidFill>
                <a:latin typeface="Verdana"/>
                <a:cs typeface="Verdana"/>
              </a:rPr>
              <a:t>de</a:t>
            </a:r>
            <a:r>
              <a:rPr lang="es-ES" sz="1600" spc="-114" dirty="0">
                <a:solidFill>
                  <a:srgbClr val="0D0D0D"/>
                </a:solidFill>
                <a:latin typeface="Verdana"/>
                <a:cs typeface="Verdana"/>
              </a:rPr>
              <a:t> </a:t>
            </a:r>
            <a:r>
              <a:rPr lang="es-ES" sz="1600" spc="-105" dirty="0">
                <a:solidFill>
                  <a:srgbClr val="0D0D0D"/>
                </a:solidFill>
                <a:latin typeface="Verdana"/>
                <a:cs typeface="Verdana"/>
              </a:rPr>
              <a:t>l</a:t>
            </a:r>
            <a:r>
              <a:rPr lang="es-ES" sz="1600" spc="-75" dirty="0">
                <a:solidFill>
                  <a:srgbClr val="0D0D0D"/>
                </a:solidFill>
                <a:latin typeface="Verdana"/>
                <a:cs typeface="Verdana"/>
              </a:rPr>
              <a:t>os</a:t>
            </a:r>
            <a:r>
              <a:rPr lang="es-ES" sz="1600" spc="-130" dirty="0">
                <a:solidFill>
                  <a:srgbClr val="0D0D0D"/>
                </a:solidFill>
                <a:latin typeface="Verdana"/>
                <a:cs typeface="Verdana"/>
              </a:rPr>
              <a:t> </a:t>
            </a:r>
            <a:r>
              <a:rPr lang="es-ES" sz="1600" spc="10" dirty="0">
                <a:solidFill>
                  <a:srgbClr val="0D0D0D"/>
                </a:solidFill>
                <a:latin typeface="Verdana"/>
                <a:cs typeface="Verdana"/>
              </a:rPr>
              <a:t>ciu</a:t>
            </a:r>
            <a:r>
              <a:rPr lang="es-ES" sz="1600" spc="30" dirty="0">
                <a:solidFill>
                  <a:srgbClr val="0D0D0D"/>
                </a:solidFill>
                <a:latin typeface="Verdana"/>
                <a:cs typeface="Verdana"/>
              </a:rPr>
              <a:t>dadanos</a:t>
            </a:r>
            <a:r>
              <a:rPr lang="es-ES" sz="1600" spc="-95" dirty="0">
                <a:solidFill>
                  <a:srgbClr val="0D0D0D"/>
                </a:solidFill>
                <a:latin typeface="Verdana"/>
                <a:cs typeface="Verdana"/>
              </a:rPr>
              <a:t> </a:t>
            </a:r>
            <a:r>
              <a:rPr lang="es-ES" sz="1600" spc="105" dirty="0" err="1">
                <a:solidFill>
                  <a:srgbClr val="0D0D0D"/>
                </a:solidFill>
                <a:latin typeface="Verdana"/>
                <a:cs typeface="Verdana"/>
              </a:rPr>
              <a:t>ba</a:t>
            </a:r>
            <a:r>
              <a:rPr lang="es-ES" sz="1600" spc="-40" dirty="0" err="1">
                <a:solidFill>
                  <a:srgbClr val="0D0D0D"/>
                </a:solidFill>
                <a:latin typeface="Verdana"/>
                <a:cs typeface="Verdana"/>
              </a:rPr>
              <a:t>rranqueños</a:t>
            </a:r>
            <a:r>
              <a:rPr lang="es-ES" sz="1600" spc="-145" dirty="0">
                <a:solidFill>
                  <a:srgbClr val="0D0D0D"/>
                </a:solidFill>
                <a:latin typeface="Verdana"/>
                <a:cs typeface="Verdana"/>
              </a:rPr>
              <a:t>.</a:t>
            </a:r>
            <a:endParaRPr lang="es-ES" sz="1600" dirty="0">
              <a:latin typeface="Verdana"/>
              <a:cs typeface="Verdana"/>
            </a:endParaRPr>
          </a:p>
          <a:p>
            <a:endParaRPr lang="en-US" dirty="0"/>
          </a:p>
        </p:txBody>
      </p:sp>
      <p:cxnSp>
        <p:nvCxnSpPr>
          <p:cNvPr id="20" name="Conector recto de flecha 19"/>
          <p:cNvCxnSpPr/>
          <p:nvPr/>
        </p:nvCxnSpPr>
        <p:spPr>
          <a:xfrm>
            <a:off x="7003737" y="533400"/>
            <a:ext cx="0" cy="5787389"/>
          </a:xfrm>
          <a:prstGeom prst="straightConnector1">
            <a:avLst/>
          </a:prstGeom>
          <a:ln w="38100" cap="rnd" cmpd="thickThin">
            <a:solidFill>
              <a:schemeClr val="accent6">
                <a:lumMod val="75000"/>
              </a:schemeClr>
            </a:solidFill>
            <a:headEnd type="oval"/>
            <a:tailEnd type="ova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51738" y="647087"/>
            <a:ext cx="9444990" cy="998855"/>
          </a:xfrm>
          <a:prstGeom prst="rect">
            <a:avLst/>
          </a:prstGeom>
          <a:solidFill>
            <a:srgbClr val="FDEA2A"/>
          </a:solidFill>
        </p:spPr>
        <p:txBody>
          <a:bodyPr vert="horz" wrap="square" lIns="0" tIns="316230" rIns="0" bIns="0" rtlCol="0">
            <a:spAutoFit/>
          </a:bodyPr>
          <a:lstStyle/>
          <a:p>
            <a:pPr marL="399415">
              <a:lnSpc>
                <a:spcPct val="100000"/>
              </a:lnSpc>
              <a:spcBef>
                <a:spcPts val="2490"/>
              </a:spcBef>
            </a:pPr>
            <a:r>
              <a:rPr sz="2400" b="1" spc="-200" dirty="0">
                <a:latin typeface="Tahoma"/>
                <a:cs typeface="Tahoma"/>
              </a:rPr>
              <a:t>TESORERÍA</a:t>
            </a:r>
            <a:endParaRPr sz="2400">
              <a:latin typeface="Tahoma"/>
              <a:cs typeface="Tahoma"/>
            </a:endParaRPr>
          </a:p>
        </p:txBody>
      </p:sp>
      <p:sp>
        <p:nvSpPr>
          <p:cNvPr id="3" name="object 3"/>
          <p:cNvSpPr txBox="1"/>
          <p:nvPr/>
        </p:nvSpPr>
        <p:spPr>
          <a:xfrm>
            <a:off x="1447800" y="2153602"/>
            <a:ext cx="8357234" cy="1243289"/>
          </a:xfrm>
          <a:prstGeom prst="rect">
            <a:avLst/>
          </a:prstGeom>
        </p:spPr>
        <p:txBody>
          <a:bodyPr vert="horz" wrap="square" lIns="0" tIns="12065" rIns="0" bIns="0" rtlCol="0">
            <a:spAutoFit/>
          </a:bodyPr>
          <a:lstStyle/>
          <a:p>
            <a:pPr marL="12700" marR="5080" algn="just">
              <a:lnSpc>
                <a:spcPct val="100000"/>
              </a:lnSpc>
              <a:spcBef>
                <a:spcPts val="95"/>
              </a:spcBef>
            </a:pPr>
            <a:r>
              <a:rPr sz="1600" spc="-5" dirty="0">
                <a:latin typeface="Verdana" panose="020B0604030504040204" pitchFamily="34" charset="0"/>
                <a:ea typeface="Verdana" panose="020B0604030504040204" pitchFamily="34" charset="0"/>
                <a:cs typeface="Arial MT"/>
              </a:rPr>
              <a:t>Los </a:t>
            </a:r>
            <a:r>
              <a:rPr sz="1600" spc="-10" dirty="0">
                <a:latin typeface="Verdana" panose="020B0604030504040204" pitchFamily="34" charset="0"/>
                <a:ea typeface="Verdana" panose="020B0604030504040204" pitchFamily="34" charset="0"/>
                <a:cs typeface="Arial MT"/>
              </a:rPr>
              <a:t>orígenes </a:t>
            </a:r>
            <a:r>
              <a:rPr sz="1600" spc="-5" dirty="0">
                <a:latin typeface="Verdana" panose="020B0604030504040204" pitchFamily="34" charset="0"/>
                <a:ea typeface="Verdana" panose="020B0604030504040204" pitchFamily="34" charset="0"/>
                <a:cs typeface="Arial MT"/>
              </a:rPr>
              <a:t>de sus recursos para funcionamiento </a:t>
            </a:r>
            <a:r>
              <a:rPr sz="1600" spc="-10" dirty="0">
                <a:latin typeface="Verdana" panose="020B0604030504040204" pitchFamily="34" charset="0"/>
                <a:ea typeface="Verdana" panose="020B0604030504040204" pitchFamily="34" charset="0"/>
                <a:cs typeface="Arial MT"/>
              </a:rPr>
              <a:t>provienen </a:t>
            </a:r>
            <a:r>
              <a:rPr sz="1600" spc="-5" dirty="0">
                <a:latin typeface="Verdana" panose="020B0604030504040204" pitchFamily="34" charset="0"/>
                <a:ea typeface="Verdana" panose="020B0604030504040204" pitchFamily="34" charset="0"/>
                <a:cs typeface="Arial MT"/>
              </a:rPr>
              <a:t>de </a:t>
            </a:r>
            <a:r>
              <a:rPr sz="1600" spc="-10" dirty="0">
                <a:latin typeface="Verdana" panose="020B0604030504040204" pitchFamily="34" charset="0"/>
                <a:ea typeface="Verdana" panose="020B0604030504040204" pitchFamily="34" charset="0"/>
                <a:cs typeface="Arial MT"/>
              </a:rPr>
              <a:t>los </a:t>
            </a:r>
            <a:r>
              <a:rPr sz="1600" spc="-5" dirty="0">
                <a:latin typeface="Verdana" panose="020B0604030504040204" pitchFamily="34" charset="0"/>
                <a:ea typeface="Verdana" panose="020B0604030504040204" pitchFamily="34" charset="0"/>
                <a:cs typeface="Arial MT"/>
              </a:rPr>
              <a:t>recursos </a:t>
            </a:r>
            <a:r>
              <a:rPr sz="1600" spc="-10" dirty="0">
                <a:latin typeface="Verdana" panose="020B0604030504040204" pitchFamily="34" charset="0"/>
                <a:ea typeface="Verdana" panose="020B0604030504040204" pitchFamily="34" charset="0"/>
                <a:cs typeface="Arial MT"/>
              </a:rPr>
              <a:t>propios </a:t>
            </a:r>
            <a:r>
              <a:rPr sz="1600" spc="-5" dirty="0">
                <a:latin typeface="Verdana" panose="020B0604030504040204" pitchFamily="34" charset="0"/>
                <a:ea typeface="Verdana" panose="020B0604030504040204" pitchFamily="34" charset="0"/>
                <a:cs typeface="Arial MT"/>
              </a:rPr>
              <a:t>que </a:t>
            </a:r>
            <a:r>
              <a:rPr sz="1600" dirty="0">
                <a:latin typeface="Verdana" panose="020B0604030504040204" pitchFamily="34" charset="0"/>
                <a:ea typeface="Verdana" panose="020B0604030504040204" pitchFamily="34" charset="0"/>
                <a:cs typeface="Arial MT"/>
              </a:rPr>
              <a:t>le </a:t>
            </a:r>
            <a:r>
              <a:rPr sz="1600" spc="5" dirty="0">
                <a:latin typeface="Verdana" panose="020B0604030504040204" pitchFamily="34" charset="0"/>
                <a:ea typeface="Verdana" panose="020B0604030504040204" pitchFamily="34" charset="0"/>
                <a:cs typeface="Arial MT"/>
              </a:rPr>
              <a:t> </a:t>
            </a:r>
            <a:r>
              <a:rPr sz="1600" spc="-5" dirty="0">
                <a:latin typeface="Verdana" panose="020B0604030504040204" pitchFamily="34" charset="0"/>
                <a:ea typeface="Verdana" panose="020B0604030504040204" pitchFamily="34" charset="0"/>
                <a:cs typeface="Arial MT"/>
              </a:rPr>
              <a:t>asigna</a:t>
            </a:r>
            <a:r>
              <a:rPr sz="1600" spc="135" dirty="0">
                <a:latin typeface="Verdana" panose="020B0604030504040204" pitchFamily="34" charset="0"/>
                <a:ea typeface="Verdana" panose="020B0604030504040204" pitchFamily="34" charset="0"/>
                <a:cs typeface="Arial MT"/>
              </a:rPr>
              <a:t> </a:t>
            </a:r>
            <a:r>
              <a:rPr sz="1600" spc="-10" dirty="0">
                <a:latin typeface="Verdana" panose="020B0604030504040204" pitchFamily="34" charset="0"/>
                <a:ea typeface="Verdana" panose="020B0604030504040204" pitchFamily="34" charset="0"/>
                <a:cs typeface="Arial MT"/>
              </a:rPr>
              <a:t>el</a:t>
            </a:r>
            <a:r>
              <a:rPr sz="1600" spc="135" dirty="0">
                <a:latin typeface="Verdana" panose="020B0604030504040204" pitchFamily="34" charset="0"/>
                <a:ea typeface="Verdana" panose="020B0604030504040204" pitchFamily="34" charset="0"/>
                <a:cs typeface="Arial MT"/>
              </a:rPr>
              <a:t> </a:t>
            </a:r>
            <a:r>
              <a:rPr sz="1600" spc="-5" dirty="0">
                <a:latin typeface="Verdana" panose="020B0604030504040204" pitchFamily="34" charset="0"/>
                <a:ea typeface="Verdana" panose="020B0604030504040204" pitchFamily="34" charset="0"/>
                <a:cs typeface="Arial MT"/>
              </a:rPr>
              <a:t>municipio</a:t>
            </a:r>
            <a:r>
              <a:rPr sz="1600" spc="135" dirty="0">
                <a:latin typeface="Verdana" panose="020B0604030504040204" pitchFamily="34" charset="0"/>
                <a:ea typeface="Verdana" panose="020B0604030504040204" pitchFamily="34" charset="0"/>
                <a:cs typeface="Arial MT"/>
              </a:rPr>
              <a:t> </a:t>
            </a:r>
            <a:r>
              <a:rPr sz="1600" spc="-5" dirty="0">
                <a:latin typeface="Verdana" panose="020B0604030504040204" pitchFamily="34" charset="0"/>
                <a:ea typeface="Verdana" panose="020B0604030504040204" pitchFamily="34" charset="0"/>
                <a:cs typeface="Arial MT"/>
              </a:rPr>
              <a:t>de</a:t>
            </a:r>
            <a:r>
              <a:rPr sz="1600" spc="130" dirty="0">
                <a:latin typeface="Verdana" panose="020B0604030504040204" pitchFamily="34" charset="0"/>
                <a:ea typeface="Verdana" panose="020B0604030504040204" pitchFamily="34" charset="0"/>
                <a:cs typeface="Arial MT"/>
              </a:rPr>
              <a:t> </a:t>
            </a:r>
            <a:r>
              <a:rPr sz="1600" spc="-5" dirty="0">
                <a:latin typeface="Verdana" panose="020B0604030504040204" pitchFamily="34" charset="0"/>
                <a:ea typeface="Verdana" panose="020B0604030504040204" pitchFamily="34" charset="0"/>
                <a:cs typeface="Arial MT"/>
              </a:rPr>
              <a:t>Barrancabermeja</a:t>
            </a:r>
            <a:r>
              <a:rPr sz="1600" spc="140" dirty="0">
                <a:latin typeface="Verdana" panose="020B0604030504040204" pitchFamily="34" charset="0"/>
                <a:ea typeface="Verdana" panose="020B0604030504040204" pitchFamily="34" charset="0"/>
                <a:cs typeface="Arial MT"/>
              </a:rPr>
              <a:t> </a:t>
            </a:r>
            <a:r>
              <a:rPr sz="1600" spc="-5" dirty="0">
                <a:latin typeface="Verdana" panose="020B0604030504040204" pitchFamily="34" charset="0"/>
                <a:ea typeface="Verdana" panose="020B0604030504040204" pitchFamily="34" charset="0"/>
                <a:cs typeface="Arial MT"/>
              </a:rPr>
              <a:t>en</a:t>
            </a:r>
            <a:r>
              <a:rPr sz="1600" spc="130" dirty="0">
                <a:latin typeface="Verdana" panose="020B0604030504040204" pitchFamily="34" charset="0"/>
                <a:ea typeface="Verdana" panose="020B0604030504040204" pitchFamily="34" charset="0"/>
                <a:cs typeface="Arial MT"/>
              </a:rPr>
              <a:t> </a:t>
            </a:r>
            <a:r>
              <a:rPr sz="1600" spc="-5" dirty="0">
                <a:latin typeface="Verdana" panose="020B0604030504040204" pitchFamily="34" charset="0"/>
                <a:ea typeface="Verdana" panose="020B0604030504040204" pitchFamily="34" charset="0"/>
                <a:cs typeface="Arial MT"/>
              </a:rPr>
              <a:t>cumplimiento</a:t>
            </a:r>
            <a:r>
              <a:rPr sz="1600" spc="145" dirty="0">
                <a:latin typeface="Verdana" panose="020B0604030504040204" pitchFamily="34" charset="0"/>
                <a:ea typeface="Verdana" panose="020B0604030504040204" pitchFamily="34" charset="0"/>
                <a:cs typeface="Arial MT"/>
              </a:rPr>
              <a:t> </a:t>
            </a:r>
            <a:r>
              <a:rPr sz="1600" spc="-5" dirty="0">
                <a:latin typeface="Verdana" panose="020B0604030504040204" pitchFamily="34" charset="0"/>
                <a:ea typeface="Verdana" panose="020B0604030504040204" pitchFamily="34" charset="0"/>
                <a:cs typeface="Arial MT"/>
              </a:rPr>
              <a:t>a</a:t>
            </a:r>
            <a:r>
              <a:rPr sz="1600" spc="130" dirty="0">
                <a:latin typeface="Verdana" panose="020B0604030504040204" pitchFamily="34" charset="0"/>
                <a:ea typeface="Verdana" panose="020B0604030504040204" pitchFamily="34" charset="0"/>
                <a:cs typeface="Arial MT"/>
              </a:rPr>
              <a:t> </a:t>
            </a:r>
            <a:r>
              <a:rPr sz="1600" dirty="0">
                <a:latin typeface="Verdana" panose="020B0604030504040204" pitchFamily="34" charset="0"/>
                <a:ea typeface="Verdana" panose="020B0604030504040204" pitchFamily="34" charset="0"/>
                <a:cs typeface="Arial MT"/>
              </a:rPr>
              <a:t>lo</a:t>
            </a:r>
            <a:r>
              <a:rPr sz="1600" spc="135" dirty="0">
                <a:latin typeface="Verdana" panose="020B0604030504040204" pitchFamily="34" charset="0"/>
                <a:ea typeface="Verdana" panose="020B0604030504040204" pitchFamily="34" charset="0"/>
                <a:cs typeface="Arial MT"/>
              </a:rPr>
              <a:t> </a:t>
            </a:r>
            <a:r>
              <a:rPr sz="1600" spc="-5" dirty="0">
                <a:latin typeface="Verdana" panose="020B0604030504040204" pitchFamily="34" charset="0"/>
                <a:ea typeface="Verdana" panose="020B0604030504040204" pitchFamily="34" charset="0"/>
                <a:cs typeface="Arial MT"/>
              </a:rPr>
              <a:t>establecido</a:t>
            </a:r>
            <a:r>
              <a:rPr sz="1600" spc="130" dirty="0">
                <a:latin typeface="Verdana" panose="020B0604030504040204" pitchFamily="34" charset="0"/>
                <a:ea typeface="Verdana" panose="020B0604030504040204" pitchFamily="34" charset="0"/>
                <a:cs typeface="Arial MT"/>
              </a:rPr>
              <a:t> </a:t>
            </a:r>
            <a:r>
              <a:rPr sz="1600" spc="-5" dirty="0" err="1">
                <a:latin typeface="Verdana" panose="020B0604030504040204" pitchFamily="34" charset="0"/>
                <a:ea typeface="Verdana" panose="020B0604030504040204" pitchFamily="34" charset="0"/>
                <a:cs typeface="Arial MT"/>
              </a:rPr>
              <a:t>en</a:t>
            </a:r>
            <a:r>
              <a:rPr sz="1600" spc="135" dirty="0">
                <a:latin typeface="Verdana" panose="020B0604030504040204" pitchFamily="34" charset="0"/>
                <a:ea typeface="Verdana" panose="020B0604030504040204" pitchFamily="34" charset="0"/>
                <a:cs typeface="Arial MT"/>
              </a:rPr>
              <a:t> </a:t>
            </a:r>
            <a:r>
              <a:rPr lang="es-CO" sz="1600" spc="-5" dirty="0">
                <a:latin typeface="Verdana" panose="020B0604030504040204" pitchFamily="34" charset="0"/>
                <a:ea typeface="Verdana" panose="020B0604030504040204" pitchFamily="34" charset="0"/>
                <a:cs typeface="Arial MT"/>
              </a:rPr>
              <a:t>los</a:t>
            </a:r>
            <a:r>
              <a:rPr sz="1600" spc="135" dirty="0">
                <a:latin typeface="Verdana" panose="020B0604030504040204" pitchFamily="34" charset="0"/>
                <a:ea typeface="Verdana" panose="020B0604030504040204" pitchFamily="34" charset="0"/>
                <a:cs typeface="Arial MT"/>
              </a:rPr>
              <a:t> </a:t>
            </a:r>
            <a:r>
              <a:rPr sz="1600" spc="-10" dirty="0">
                <a:latin typeface="Verdana" panose="020B0604030504040204" pitchFamily="34" charset="0"/>
                <a:ea typeface="Verdana" panose="020B0604030504040204" pitchFamily="34" charset="0"/>
                <a:cs typeface="Arial MT"/>
              </a:rPr>
              <a:t>art</a:t>
            </a:r>
            <a:r>
              <a:rPr lang="es-CO" sz="1600" spc="-10" dirty="0">
                <a:latin typeface="Verdana" panose="020B0604030504040204" pitchFamily="34" charset="0"/>
                <a:ea typeface="Verdana" panose="020B0604030504040204" pitchFamily="34" charset="0"/>
                <a:cs typeface="Arial MT"/>
              </a:rPr>
              <a:t>s</a:t>
            </a:r>
            <a:r>
              <a:rPr sz="1600" spc="145" dirty="0">
                <a:latin typeface="Verdana" panose="020B0604030504040204" pitchFamily="34" charset="0"/>
                <a:ea typeface="Verdana" panose="020B0604030504040204" pitchFamily="34" charset="0"/>
                <a:cs typeface="Arial MT"/>
              </a:rPr>
              <a:t> </a:t>
            </a:r>
            <a:r>
              <a:rPr sz="1600" spc="-5" dirty="0">
                <a:latin typeface="Verdana" panose="020B0604030504040204" pitchFamily="34" charset="0"/>
                <a:ea typeface="Verdana" panose="020B0604030504040204" pitchFamily="34" charset="0"/>
                <a:cs typeface="Arial MT"/>
              </a:rPr>
              <a:t>3,</a:t>
            </a:r>
            <a:r>
              <a:rPr sz="1600" spc="130" dirty="0">
                <a:latin typeface="Verdana" panose="020B0604030504040204" pitchFamily="34" charset="0"/>
                <a:ea typeface="Verdana" panose="020B0604030504040204" pitchFamily="34" charset="0"/>
                <a:cs typeface="Arial MT"/>
              </a:rPr>
              <a:t> </a:t>
            </a:r>
            <a:r>
              <a:rPr sz="1600" spc="-5" dirty="0">
                <a:latin typeface="Verdana" panose="020B0604030504040204" pitchFamily="34" charset="0"/>
                <a:ea typeface="Verdana" panose="020B0604030504040204" pitchFamily="34" charset="0"/>
                <a:cs typeface="Arial MT"/>
              </a:rPr>
              <a:t>10</a:t>
            </a:r>
            <a:r>
              <a:rPr sz="1600" spc="160" dirty="0">
                <a:latin typeface="Verdana" panose="020B0604030504040204" pitchFamily="34" charset="0"/>
                <a:ea typeface="Verdana" panose="020B0604030504040204" pitchFamily="34" charset="0"/>
                <a:cs typeface="Arial MT"/>
              </a:rPr>
              <a:t> </a:t>
            </a:r>
            <a:r>
              <a:rPr sz="1600" spc="-5" dirty="0">
                <a:latin typeface="Verdana" panose="020B0604030504040204" pitchFamily="34" charset="0"/>
                <a:ea typeface="Verdana" panose="020B0604030504040204" pitchFamily="34" charset="0"/>
                <a:cs typeface="Arial MT"/>
              </a:rPr>
              <a:t>y </a:t>
            </a:r>
            <a:r>
              <a:rPr sz="1600" spc="-434" dirty="0">
                <a:latin typeface="Verdana" panose="020B0604030504040204" pitchFamily="34" charset="0"/>
                <a:ea typeface="Verdana" panose="020B0604030504040204" pitchFamily="34" charset="0"/>
                <a:cs typeface="Arial MT"/>
              </a:rPr>
              <a:t> </a:t>
            </a:r>
            <a:r>
              <a:rPr sz="1600" spc="-65" dirty="0">
                <a:latin typeface="Verdana" panose="020B0604030504040204" pitchFamily="34" charset="0"/>
                <a:ea typeface="Verdana" panose="020B0604030504040204" pitchFamily="34" charset="0"/>
                <a:cs typeface="Arial MT"/>
              </a:rPr>
              <a:t>11 </a:t>
            </a:r>
            <a:r>
              <a:rPr sz="1600" spc="-5" dirty="0">
                <a:latin typeface="Verdana" panose="020B0604030504040204" pitchFamily="34" charset="0"/>
                <a:ea typeface="Verdana" panose="020B0604030504040204" pitchFamily="34" charset="0"/>
                <a:cs typeface="Arial MT"/>
              </a:rPr>
              <a:t>de la ley 617 del 2000 y el artículo 2 de la ley 1416 de 2010, Los cuales son </a:t>
            </a:r>
            <a:r>
              <a:rPr sz="1600" spc="-10" dirty="0">
                <a:latin typeface="Verdana" panose="020B0604030504040204" pitchFamily="34" charset="0"/>
                <a:ea typeface="Verdana" panose="020B0604030504040204" pitchFamily="34" charset="0"/>
                <a:cs typeface="Arial MT"/>
              </a:rPr>
              <a:t>aprobados </a:t>
            </a:r>
            <a:r>
              <a:rPr sz="1600" spc="-5" dirty="0">
                <a:latin typeface="Verdana" panose="020B0604030504040204" pitchFamily="34" charset="0"/>
                <a:ea typeface="Verdana" panose="020B0604030504040204" pitchFamily="34" charset="0"/>
                <a:cs typeface="Arial MT"/>
              </a:rPr>
              <a:t> por</a:t>
            </a:r>
            <a:r>
              <a:rPr sz="1600" spc="5" dirty="0">
                <a:latin typeface="Verdana" panose="020B0604030504040204" pitchFamily="34" charset="0"/>
                <a:ea typeface="Verdana" panose="020B0604030504040204" pitchFamily="34" charset="0"/>
                <a:cs typeface="Arial MT"/>
              </a:rPr>
              <a:t> </a:t>
            </a:r>
            <a:r>
              <a:rPr sz="1600" spc="-5" dirty="0">
                <a:latin typeface="Verdana" panose="020B0604030504040204" pitchFamily="34" charset="0"/>
                <a:ea typeface="Verdana" panose="020B0604030504040204" pitchFamily="34" charset="0"/>
                <a:cs typeface="Arial MT"/>
              </a:rPr>
              <a:t>el</a:t>
            </a:r>
            <a:r>
              <a:rPr sz="1600" dirty="0">
                <a:latin typeface="Verdana" panose="020B0604030504040204" pitchFamily="34" charset="0"/>
                <a:ea typeface="Verdana" panose="020B0604030504040204" pitchFamily="34" charset="0"/>
                <a:cs typeface="Arial MT"/>
              </a:rPr>
              <a:t> </a:t>
            </a:r>
            <a:r>
              <a:rPr sz="1600" spc="-10" dirty="0">
                <a:latin typeface="Verdana" panose="020B0604030504040204" pitchFamily="34" charset="0"/>
                <a:ea typeface="Verdana" panose="020B0604030504040204" pitchFamily="34" charset="0"/>
                <a:cs typeface="Arial MT"/>
              </a:rPr>
              <a:t>Honorable</a:t>
            </a:r>
            <a:r>
              <a:rPr sz="1600" dirty="0">
                <a:latin typeface="Verdana" panose="020B0604030504040204" pitchFamily="34" charset="0"/>
                <a:ea typeface="Verdana" panose="020B0604030504040204" pitchFamily="34" charset="0"/>
                <a:cs typeface="Arial MT"/>
              </a:rPr>
              <a:t> </a:t>
            </a:r>
            <a:r>
              <a:rPr sz="1600" spc="-5" dirty="0">
                <a:latin typeface="Verdana" panose="020B0604030504040204" pitchFamily="34" charset="0"/>
                <a:ea typeface="Verdana" panose="020B0604030504040204" pitchFamily="34" charset="0"/>
                <a:cs typeface="Arial MT"/>
              </a:rPr>
              <a:t>Concejo</a:t>
            </a:r>
            <a:r>
              <a:rPr sz="1600" spc="-10" dirty="0">
                <a:latin typeface="Verdana" panose="020B0604030504040204" pitchFamily="34" charset="0"/>
                <a:ea typeface="Verdana" panose="020B0604030504040204" pitchFamily="34" charset="0"/>
                <a:cs typeface="Arial MT"/>
              </a:rPr>
              <a:t> </a:t>
            </a:r>
            <a:r>
              <a:rPr sz="1600" spc="-5" dirty="0">
                <a:latin typeface="Verdana" panose="020B0604030504040204" pitchFamily="34" charset="0"/>
                <a:ea typeface="Verdana" panose="020B0604030504040204" pitchFamily="34" charset="0"/>
                <a:cs typeface="Arial MT"/>
              </a:rPr>
              <a:t>Municipal</a:t>
            </a:r>
            <a:r>
              <a:rPr sz="1600" spc="-25" dirty="0">
                <a:latin typeface="Verdana" panose="020B0604030504040204" pitchFamily="34" charset="0"/>
                <a:ea typeface="Verdana" panose="020B0604030504040204" pitchFamily="34" charset="0"/>
                <a:cs typeface="Arial MT"/>
              </a:rPr>
              <a:t> </a:t>
            </a:r>
            <a:r>
              <a:rPr sz="1600" spc="-5" dirty="0">
                <a:latin typeface="Verdana" panose="020B0604030504040204" pitchFamily="34" charset="0"/>
                <a:ea typeface="Verdana" panose="020B0604030504040204" pitchFamily="34" charset="0"/>
                <a:cs typeface="Arial MT"/>
              </a:rPr>
              <a:t>de Barrancabermeja.</a:t>
            </a:r>
            <a:endParaRPr sz="1600" dirty="0">
              <a:latin typeface="Verdana" panose="020B0604030504040204" pitchFamily="34" charset="0"/>
              <a:ea typeface="Verdana" panose="020B0604030504040204" pitchFamily="34" charset="0"/>
              <a:cs typeface="Arial MT"/>
            </a:endParaRPr>
          </a:p>
        </p:txBody>
      </p:sp>
      <p:sp>
        <p:nvSpPr>
          <p:cNvPr id="4" name="object 4"/>
          <p:cNvSpPr txBox="1"/>
          <p:nvPr/>
        </p:nvSpPr>
        <p:spPr>
          <a:xfrm>
            <a:off x="1438275" y="3514726"/>
            <a:ext cx="8366759" cy="2127890"/>
          </a:xfrm>
          <a:prstGeom prst="rect">
            <a:avLst/>
          </a:prstGeom>
        </p:spPr>
        <p:txBody>
          <a:bodyPr vert="horz" wrap="square" lIns="0" tIns="13335" rIns="0" bIns="0" rtlCol="0">
            <a:spAutoFit/>
          </a:bodyPr>
          <a:lstStyle/>
          <a:p>
            <a:pPr marL="12700" marR="5080" algn="just">
              <a:lnSpc>
                <a:spcPct val="107000"/>
              </a:lnSpc>
              <a:spcBef>
                <a:spcPts val="105"/>
              </a:spcBef>
            </a:pPr>
            <a:r>
              <a:rPr sz="1600" spc="-5" dirty="0">
                <a:latin typeface="Verdana" panose="020B0604030504040204" pitchFamily="34" charset="0"/>
                <a:ea typeface="Verdana" panose="020B0604030504040204" pitchFamily="34" charset="0"/>
                <a:cs typeface="Arial MT"/>
              </a:rPr>
              <a:t>Para</a:t>
            </a:r>
            <a:r>
              <a:rPr sz="1600" spc="180" dirty="0">
                <a:latin typeface="Verdana" panose="020B0604030504040204" pitchFamily="34" charset="0"/>
                <a:ea typeface="Verdana" panose="020B0604030504040204" pitchFamily="34" charset="0"/>
                <a:cs typeface="Arial MT"/>
              </a:rPr>
              <a:t> </a:t>
            </a:r>
            <a:r>
              <a:rPr sz="1600" dirty="0">
                <a:latin typeface="Verdana" panose="020B0604030504040204" pitchFamily="34" charset="0"/>
                <a:ea typeface="Verdana" panose="020B0604030504040204" pitchFamily="34" charset="0"/>
                <a:cs typeface="Arial MT"/>
              </a:rPr>
              <a:t>la</a:t>
            </a:r>
            <a:r>
              <a:rPr sz="1600" spc="180" dirty="0">
                <a:latin typeface="Verdana" panose="020B0604030504040204" pitchFamily="34" charset="0"/>
                <a:ea typeface="Verdana" panose="020B0604030504040204" pitchFamily="34" charset="0"/>
                <a:cs typeface="Arial MT"/>
              </a:rPr>
              <a:t> </a:t>
            </a:r>
            <a:r>
              <a:rPr sz="1600" spc="-10" dirty="0">
                <a:latin typeface="Verdana" panose="020B0604030504040204" pitchFamily="34" charset="0"/>
                <a:ea typeface="Verdana" panose="020B0604030504040204" pitchFamily="34" charset="0"/>
                <a:cs typeface="Arial MT"/>
              </a:rPr>
              <a:t>vigencia</a:t>
            </a:r>
            <a:r>
              <a:rPr sz="1600" spc="175" dirty="0">
                <a:latin typeface="Verdana" panose="020B0604030504040204" pitchFamily="34" charset="0"/>
                <a:ea typeface="Verdana" panose="020B0604030504040204" pitchFamily="34" charset="0"/>
                <a:cs typeface="Arial MT"/>
              </a:rPr>
              <a:t> </a:t>
            </a:r>
            <a:r>
              <a:rPr sz="1600" spc="-5" dirty="0">
                <a:latin typeface="Verdana" panose="020B0604030504040204" pitchFamily="34" charset="0"/>
                <a:ea typeface="Verdana" panose="020B0604030504040204" pitchFamily="34" charset="0"/>
                <a:cs typeface="Arial MT"/>
              </a:rPr>
              <a:t>de</a:t>
            </a:r>
            <a:r>
              <a:rPr sz="1600" spc="180" dirty="0">
                <a:latin typeface="Verdana" panose="020B0604030504040204" pitchFamily="34" charset="0"/>
                <a:ea typeface="Verdana" panose="020B0604030504040204" pitchFamily="34" charset="0"/>
                <a:cs typeface="Arial MT"/>
              </a:rPr>
              <a:t> </a:t>
            </a:r>
            <a:r>
              <a:rPr sz="1600" spc="-5" dirty="0">
                <a:latin typeface="Verdana" panose="020B0604030504040204" pitchFamily="34" charset="0"/>
                <a:ea typeface="Verdana" panose="020B0604030504040204" pitchFamily="34" charset="0"/>
                <a:cs typeface="Arial MT"/>
              </a:rPr>
              <a:t>202</a:t>
            </a:r>
            <a:r>
              <a:rPr lang="es-CO" sz="1600" spc="-5" dirty="0">
                <a:latin typeface="Verdana" panose="020B0604030504040204" pitchFamily="34" charset="0"/>
                <a:ea typeface="Verdana" panose="020B0604030504040204" pitchFamily="34" charset="0"/>
                <a:cs typeface="Arial MT"/>
              </a:rPr>
              <a:t>3</a:t>
            </a:r>
            <a:r>
              <a:rPr sz="1600" spc="-5" dirty="0">
                <a:latin typeface="Verdana" panose="020B0604030504040204" pitchFamily="34" charset="0"/>
                <a:ea typeface="Verdana" panose="020B0604030504040204" pitchFamily="34" charset="0"/>
                <a:cs typeface="Arial MT"/>
              </a:rPr>
              <a:t>,</a:t>
            </a:r>
            <a:r>
              <a:rPr sz="1600" spc="185" dirty="0">
                <a:latin typeface="Verdana" panose="020B0604030504040204" pitchFamily="34" charset="0"/>
                <a:ea typeface="Verdana" panose="020B0604030504040204" pitchFamily="34" charset="0"/>
                <a:cs typeface="Arial MT"/>
              </a:rPr>
              <a:t> </a:t>
            </a:r>
            <a:r>
              <a:rPr sz="1600" spc="-5" dirty="0">
                <a:latin typeface="Verdana" panose="020B0604030504040204" pitchFamily="34" charset="0"/>
                <a:ea typeface="Verdana" panose="020B0604030504040204" pitchFamily="34" charset="0"/>
                <a:cs typeface="Arial MT"/>
              </a:rPr>
              <a:t>el</a:t>
            </a:r>
            <a:r>
              <a:rPr sz="1600" spc="185" dirty="0">
                <a:latin typeface="Verdana" panose="020B0604030504040204" pitchFamily="34" charset="0"/>
                <a:ea typeface="Verdana" panose="020B0604030504040204" pitchFamily="34" charset="0"/>
                <a:cs typeface="Arial MT"/>
              </a:rPr>
              <a:t> </a:t>
            </a:r>
            <a:r>
              <a:rPr sz="1600" spc="-5" dirty="0">
                <a:latin typeface="Verdana" panose="020B0604030504040204" pitchFamily="34" charset="0"/>
                <a:ea typeface="Verdana" panose="020B0604030504040204" pitchFamily="34" charset="0"/>
                <a:cs typeface="Arial MT"/>
              </a:rPr>
              <a:t>Distrito</a:t>
            </a:r>
            <a:r>
              <a:rPr sz="1600" spc="185" dirty="0">
                <a:latin typeface="Verdana" panose="020B0604030504040204" pitchFamily="34" charset="0"/>
                <a:ea typeface="Verdana" panose="020B0604030504040204" pitchFamily="34" charset="0"/>
                <a:cs typeface="Arial MT"/>
              </a:rPr>
              <a:t> </a:t>
            </a:r>
            <a:r>
              <a:rPr sz="1600" spc="-5" dirty="0">
                <a:latin typeface="Verdana" panose="020B0604030504040204" pitchFamily="34" charset="0"/>
                <a:ea typeface="Verdana" panose="020B0604030504040204" pitchFamily="34" charset="0"/>
                <a:cs typeface="Arial MT"/>
              </a:rPr>
              <a:t>de</a:t>
            </a:r>
            <a:r>
              <a:rPr sz="1600" spc="180" dirty="0">
                <a:latin typeface="Verdana" panose="020B0604030504040204" pitchFamily="34" charset="0"/>
                <a:ea typeface="Verdana" panose="020B0604030504040204" pitchFamily="34" charset="0"/>
                <a:cs typeface="Arial MT"/>
              </a:rPr>
              <a:t> </a:t>
            </a:r>
            <a:r>
              <a:rPr sz="1600" spc="-5" dirty="0">
                <a:latin typeface="Verdana" panose="020B0604030504040204" pitchFamily="34" charset="0"/>
                <a:ea typeface="Verdana" panose="020B0604030504040204" pitchFamily="34" charset="0"/>
                <a:cs typeface="Arial MT"/>
              </a:rPr>
              <a:t>Barrancabermeja,</a:t>
            </a:r>
            <a:r>
              <a:rPr sz="1600" spc="190" dirty="0">
                <a:latin typeface="Verdana" panose="020B0604030504040204" pitchFamily="34" charset="0"/>
                <a:ea typeface="Verdana" panose="020B0604030504040204" pitchFamily="34" charset="0"/>
                <a:cs typeface="Arial MT"/>
              </a:rPr>
              <a:t> </a:t>
            </a:r>
            <a:r>
              <a:rPr sz="1600" spc="-5" dirty="0" err="1">
                <a:latin typeface="Verdana" panose="020B0604030504040204" pitchFamily="34" charset="0"/>
                <a:ea typeface="Verdana" panose="020B0604030504040204" pitchFamily="34" charset="0"/>
                <a:cs typeface="Arial MT"/>
              </a:rPr>
              <a:t>mediante</a:t>
            </a:r>
            <a:r>
              <a:rPr sz="1600" spc="185" dirty="0">
                <a:latin typeface="Verdana" panose="020B0604030504040204" pitchFamily="34" charset="0"/>
                <a:ea typeface="Verdana" panose="020B0604030504040204" pitchFamily="34" charset="0"/>
                <a:cs typeface="Arial MT"/>
              </a:rPr>
              <a:t> </a:t>
            </a:r>
            <a:r>
              <a:rPr lang="es-CO" sz="1600" spc="185" dirty="0">
                <a:latin typeface="Verdana" panose="020B0604030504040204" pitchFamily="34" charset="0"/>
                <a:ea typeface="Verdana" panose="020B0604030504040204" pitchFamily="34" charset="0"/>
                <a:cs typeface="Arial MT"/>
              </a:rPr>
              <a:t>Acuerdo 054 del 08 de noviembre de 2022</a:t>
            </a:r>
            <a:r>
              <a:rPr sz="1600" spc="-5" dirty="0">
                <a:latin typeface="Verdana" panose="020B0604030504040204" pitchFamily="34" charset="0"/>
                <a:ea typeface="Verdana" panose="020B0604030504040204" pitchFamily="34" charset="0"/>
                <a:cs typeface="Arial MT"/>
              </a:rPr>
              <a:t>, </a:t>
            </a:r>
            <a:r>
              <a:rPr lang="es-CO" sz="1600" spc="-5" dirty="0">
                <a:latin typeface="Verdana" panose="020B0604030504040204" pitchFamily="34" charset="0"/>
                <a:ea typeface="Verdana" panose="020B0604030504040204" pitchFamily="34" charset="0"/>
                <a:cs typeface="Arial MT"/>
              </a:rPr>
              <a:t>se aprueba el Presupuesto General de Rentas y Recursos de Capital y el Acuerdo de Apropiaciones de Distrito de Barrancabermeja para la vigencia fiscal del 01 de enero al 31 de diciembre de 2023</a:t>
            </a:r>
            <a:r>
              <a:rPr sz="1600" dirty="0">
                <a:latin typeface="Verdana" panose="020B0604030504040204" pitchFamily="34" charset="0"/>
                <a:ea typeface="Verdana" panose="020B0604030504040204" pitchFamily="34" charset="0"/>
                <a:cs typeface="Arial MT"/>
              </a:rPr>
              <a:t>, </a:t>
            </a:r>
            <a:r>
              <a:rPr lang="es-CO" sz="1600" spc="-5" dirty="0">
                <a:latin typeface="Verdana" panose="020B0604030504040204" pitchFamily="34" charset="0"/>
                <a:ea typeface="Verdana" panose="020B0604030504040204" pitchFamily="34" charset="0"/>
                <a:cs typeface="Arial MT"/>
              </a:rPr>
              <a:t>y mediante Decreto Municipal Número 0848 del 22 de diciembre de 2022  se fijo el presupuesto de la Contraloría Municipal de Barrancabermeja por la suma de TRES MIL OCHOCIENTOS NOVENTA Y CUATRO MILLONES CUARENTA Y CUATRO MIL SEISCIENTOS TREINTA Y OCHO PESOS MCTES</a:t>
            </a:r>
            <a:r>
              <a:rPr lang="es-CO" sz="1800" dirty="0">
                <a:effectLst/>
                <a:latin typeface="Verdana" panose="020B0604030504040204" pitchFamily="34" charset="0"/>
                <a:ea typeface="Verdana" panose="020B0604030504040204" pitchFamily="34" charset="0"/>
                <a:cs typeface="Times New Roman" panose="02020603050405020304" pitchFamily="18" charset="0"/>
              </a:rPr>
              <a:t>($3.894.044.638)</a:t>
            </a:r>
            <a:endParaRPr sz="1600" dirty="0">
              <a:latin typeface="Verdana" panose="020B0604030504040204" pitchFamily="34" charset="0"/>
              <a:ea typeface="Verdana" panose="020B0604030504040204" pitchFamily="34" charset="0"/>
              <a:cs typeface="Arial MT"/>
            </a:endParaRPr>
          </a:p>
        </p:txBody>
      </p:sp>
      <p:pic>
        <p:nvPicPr>
          <p:cNvPr id="15" name="object 10">
            <a:extLst>
              <a:ext uri="{FF2B5EF4-FFF2-40B4-BE49-F238E27FC236}">
                <a16:creationId xmlns:a16="http://schemas.microsoft.com/office/drawing/2014/main" id="{A44EC13A-A18B-48AF-9740-646FD311EB81}"/>
              </a:ext>
            </a:extLst>
          </p:cNvPr>
          <p:cNvPicPr/>
          <p:nvPr/>
        </p:nvPicPr>
        <p:blipFill>
          <a:blip r:embed="rId2" cstate="print"/>
          <a:stretch>
            <a:fillRect/>
          </a:stretch>
        </p:blipFill>
        <p:spPr>
          <a:xfrm>
            <a:off x="11125200" y="5862403"/>
            <a:ext cx="902209" cy="919397"/>
          </a:xfrm>
          <a:prstGeom prst="rect">
            <a:avLst/>
          </a:prstGeom>
        </p:spPr>
      </p:pic>
      <p:pic>
        <p:nvPicPr>
          <p:cNvPr id="16" name="object 4">
            <a:extLst>
              <a:ext uri="{FF2B5EF4-FFF2-40B4-BE49-F238E27FC236}">
                <a16:creationId xmlns:a16="http://schemas.microsoft.com/office/drawing/2014/main" id="{620A96D6-9360-4708-8159-1E1EC16C5AE6}"/>
              </a:ext>
            </a:extLst>
          </p:cNvPr>
          <p:cNvPicPr/>
          <p:nvPr/>
        </p:nvPicPr>
        <p:blipFill>
          <a:blip r:embed="rId3" cstate="print"/>
          <a:stretch>
            <a:fillRect/>
          </a:stretch>
        </p:blipFill>
        <p:spPr>
          <a:xfrm>
            <a:off x="228600" y="5594603"/>
            <a:ext cx="488618" cy="806197"/>
          </a:xfrm>
          <a:prstGeom prst="rect">
            <a:avLst/>
          </a:prstGeom>
        </p:spPr>
      </p:pic>
      <p:sp>
        <p:nvSpPr>
          <p:cNvPr id="17" name="object 5">
            <a:extLst>
              <a:ext uri="{FF2B5EF4-FFF2-40B4-BE49-F238E27FC236}">
                <a16:creationId xmlns:a16="http://schemas.microsoft.com/office/drawing/2014/main" id="{24DBB45D-3D27-4AAC-9607-391C2C9A1254}"/>
              </a:ext>
            </a:extLst>
          </p:cNvPr>
          <p:cNvSpPr txBox="1"/>
          <p:nvPr/>
        </p:nvSpPr>
        <p:spPr>
          <a:xfrm>
            <a:off x="265277" y="6417265"/>
            <a:ext cx="496723" cy="135935"/>
          </a:xfrm>
          <a:prstGeom prst="rect">
            <a:avLst/>
          </a:prstGeom>
        </p:spPr>
        <p:txBody>
          <a:bodyPr vert="horz" wrap="square" lIns="0" tIns="12700" rIns="0" bIns="0" rtlCol="0">
            <a:spAutoFit/>
          </a:bodyPr>
          <a:lstStyle/>
          <a:p>
            <a:pPr marL="12700">
              <a:lnSpc>
                <a:spcPct val="100000"/>
              </a:lnSpc>
              <a:spcBef>
                <a:spcPts val="100"/>
              </a:spcBef>
            </a:pPr>
            <a:r>
              <a:rPr sz="800" spc="-95" dirty="0">
                <a:latin typeface="Arial MT"/>
                <a:cs typeface="Arial MT"/>
              </a:rPr>
              <a:t>S</a:t>
            </a:r>
            <a:r>
              <a:rPr sz="800" spc="-105" dirty="0">
                <a:latin typeface="Arial MT"/>
                <a:cs typeface="Arial MT"/>
              </a:rPr>
              <a:t>C</a:t>
            </a:r>
            <a:r>
              <a:rPr sz="800" spc="-55" dirty="0">
                <a:latin typeface="Arial MT"/>
                <a:cs typeface="Arial MT"/>
              </a:rPr>
              <a:t> </a:t>
            </a:r>
            <a:r>
              <a:rPr sz="800" spc="-80" dirty="0">
                <a:latin typeface="Arial MT"/>
                <a:cs typeface="Arial MT"/>
              </a:rPr>
              <a:t>410</a:t>
            </a:r>
            <a:r>
              <a:rPr sz="800" spc="-75" dirty="0">
                <a:latin typeface="Arial MT"/>
                <a:cs typeface="Arial MT"/>
              </a:rPr>
              <a:t>0</a:t>
            </a:r>
            <a:r>
              <a:rPr sz="800" spc="-55" dirty="0">
                <a:latin typeface="Arial MT"/>
                <a:cs typeface="Arial MT"/>
              </a:rPr>
              <a:t>-</a:t>
            </a:r>
            <a:r>
              <a:rPr sz="800" spc="-80" dirty="0">
                <a:latin typeface="Arial MT"/>
                <a:cs typeface="Arial MT"/>
              </a:rPr>
              <a:t>1</a:t>
            </a:r>
            <a:endParaRPr sz="800" dirty="0">
              <a:latin typeface="Arial MT"/>
              <a:cs typeface="Arial MT"/>
            </a:endParaRPr>
          </a:p>
        </p:txBody>
      </p:sp>
    </p:spTree>
    <p:extLst>
      <p:ext uri="{BB962C8B-B14F-4D97-AF65-F5344CB8AC3E}">
        <p14:creationId xmlns:p14="http://schemas.microsoft.com/office/powerpoint/2010/main" val="251926807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71245" y="716026"/>
            <a:ext cx="9444990" cy="998855"/>
          </a:xfrm>
          <a:prstGeom prst="rect">
            <a:avLst/>
          </a:prstGeom>
          <a:solidFill>
            <a:srgbClr val="FDEA2A"/>
          </a:solidFill>
        </p:spPr>
        <p:txBody>
          <a:bodyPr vert="horz" wrap="square" lIns="0" tIns="316230" rIns="0" bIns="0" rtlCol="0">
            <a:spAutoFit/>
          </a:bodyPr>
          <a:lstStyle/>
          <a:p>
            <a:pPr marL="399415">
              <a:lnSpc>
                <a:spcPct val="100000"/>
              </a:lnSpc>
              <a:spcBef>
                <a:spcPts val="2490"/>
              </a:spcBef>
            </a:pPr>
            <a:r>
              <a:rPr sz="2400" b="1" spc="-200" dirty="0">
                <a:latin typeface="Tahoma"/>
                <a:cs typeface="Tahoma"/>
              </a:rPr>
              <a:t>TESORERÍA</a:t>
            </a:r>
            <a:endParaRPr sz="2400" dirty="0">
              <a:latin typeface="Tahoma"/>
              <a:cs typeface="Tahoma"/>
            </a:endParaRPr>
          </a:p>
        </p:txBody>
      </p:sp>
      <p:sp>
        <p:nvSpPr>
          <p:cNvPr id="3" name="object 3"/>
          <p:cNvSpPr txBox="1"/>
          <p:nvPr/>
        </p:nvSpPr>
        <p:spPr>
          <a:xfrm>
            <a:off x="1244600" y="2127631"/>
            <a:ext cx="8803005" cy="2391039"/>
          </a:xfrm>
          <a:prstGeom prst="rect">
            <a:avLst/>
          </a:prstGeom>
        </p:spPr>
        <p:txBody>
          <a:bodyPr vert="horz" wrap="square" lIns="0" tIns="13335" rIns="0" bIns="0" rtlCol="0">
            <a:spAutoFit/>
          </a:bodyPr>
          <a:lstStyle/>
          <a:p>
            <a:pPr marL="12700" marR="5080" algn="just">
              <a:spcBef>
                <a:spcPts val="105"/>
              </a:spcBef>
            </a:pPr>
            <a:r>
              <a:rPr sz="1400" spc="-5" dirty="0">
                <a:latin typeface="Verdana" panose="020B0604030504040204" pitchFamily="34" charset="0"/>
                <a:ea typeface="Verdana" panose="020B0604030504040204" pitchFamily="34" charset="0"/>
                <a:cs typeface="Arial MT"/>
              </a:rPr>
              <a:t>Que el honorable concejo municipal</a:t>
            </a:r>
            <a:r>
              <a:rPr sz="1400" spc="760" dirty="0">
                <a:latin typeface="Verdana" panose="020B0604030504040204" pitchFamily="34" charset="0"/>
                <a:ea typeface="Verdana" panose="020B0604030504040204" pitchFamily="34" charset="0"/>
                <a:cs typeface="Arial MT"/>
              </a:rPr>
              <a:t> </a:t>
            </a:r>
            <a:r>
              <a:rPr sz="1400" spc="-10" dirty="0">
                <a:latin typeface="Verdana" panose="020B0604030504040204" pitchFamily="34" charset="0"/>
                <a:ea typeface="Verdana" panose="020B0604030504040204" pitchFamily="34" charset="0"/>
                <a:cs typeface="Arial MT"/>
              </a:rPr>
              <a:t>de </a:t>
            </a:r>
            <a:r>
              <a:rPr sz="1400" spc="-5" dirty="0">
                <a:latin typeface="Verdana" panose="020B0604030504040204" pitchFamily="34" charset="0"/>
                <a:ea typeface="Verdana" panose="020B0604030504040204" pitchFamily="34" charset="0"/>
                <a:cs typeface="Arial MT"/>
              </a:rPr>
              <a:t>Barrancabermeja, </a:t>
            </a:r>
            <a:r>
              <a:rPr sz="1400" dirty="0">
                <a:latin typeface="Verdana" panose="020B0604030504040204" pitchFamily="34" charset="0"/>
                <a:ea typeface="Verdana" panose="020B0604030504040204" pitchFamily="34" charset="0"/>
                <a:cs typeface="Arial MT"/>
              </a:rPr>
              <a:t>a </a:t>
            </a:r>
            <a:r>
              <a:rPr sz="1400" spc="-10" dirty="0">
                <a:latin typeface="Verdana" panose="020B0604030504040204" pitchFamily="34" charset="0"/>
                <a:ea typeface="Verdana" panose="020B0604030504040204" pitchFamily="34" charset="0"/>
                <a:cs typeface="Arial MT"/>
              </a:rPr>
              <a:t>petición </a:t>
            </a:r>
            <a:r>
              <a:rPr sz="1400" spc="-5" dirty="0">
                <a:latin typeface="Verdana" panose="020B0604030504040204" pitchFamily="34" charset="0"/>
                <a:ea typeface="Verdana" panose="020B0604030504040204" pitchFamily="34" charset="0"/>
                <a:cs typeface="Arial MT"/>
              </a:rPr>
              <a:t>de </a:t>
            </a:r>
            <a:r>
              <a:rPr sz="1400" spc="-10" dirty="0">
                <a:latin typeface="Verdana" panose="020B0604030504040204" pitchFamily="34" charset="0"/>
                <a:ea typeface="Verdana" panose="020B0604030504040204" pitchFamily="34" charset="0"/>
                <a:cs typeface="Arial MT"/>
              </a:rPr>
              <a:t>la </a:t>
            </a:r>
            <a:r>
              <a:rPr sz="1400" spc="-5" dirty="0">
                <a:latin typeface="Verdana" panose="020B0604030504040204" pitchFamily="34" charset="0"/>
                <a:ea typeface="Verdana" panose="020B0604030504040204" pitchFamily="34" charset="0"/>
                <a:cs typeface="Arial MT"/>
              </a:rPr>
              <a:t>secretaria de Hacienda </a:t>
            </a:r>
            <a:r>
              <a:rPr sz="1400" spc="-10" dirty="0">
                <a:latin typeface="Verdana" panose="020B0604030504040204" pitchFamily="34" charset="0"/>
                <a:ea typeface="Verdana" panose="020B0604030504040204" pitchFamily="34" charset="0"/>
                <a:cs typeface="Arial MT"/>
              </a:rPr>
              <a:t>Municipal </a:t>
            </a:r>
            <a:r>
              <a:rPr sz="1400" dirty="0">
                <a:latin typeface="Verdana" panose="020B0604030504040204" pitchFamily="34" charset="0"/>
                <a:ea typeface="Verdana" panose="020B0604030504040204" pitchFamily="34" charset="0"/>
                <a:cs typeface="Arial MT"/>
              </a:rPr>
              <a:t>y </a:t>
            </a:r>
            <a:r>
              <a:rPr sz="1400" spc="5" dirty="0">
                <a:latin typeface="Verdana" panose="020B0604030504040204" pitchFamily="34" charset="0"/>
                <a:ea typeface="Verdana" panose="020B0604030504040204" pitchFamily="34" charset="0"/>
                <a:cs typeface="Arial MT"/>
              </a:rPr>
              <a:t> </a:t>
            </a:r>
            <a:r>
              <a:rPr sz="1400" spc="-5" dirty="0">
                <a:latin typeface="Verdana" panose="020B0604030504040204" pitchFamily="34" charset="0"/>
                <a:ea typeface="Verdana" panose="020B0604030504040204" pitchFamily="34" charset="0"/>
                <a:cs typeface="Arial MT"/>
              </a:rPr>
              <a:t>en </a:t>
            </a:r>
            <a:r>
              <a:rPr sz="1400" spc="-10" dirty="0">
                <a:latin typeface="Verdana" panose="020B0604030504040204" pitchFamily="34" charset="0"/>
                <a:ea typeface="Verdana" panose="020B0604030504040204" pitchFamily="34" charset="0"/>
                <a:cs typeface="Arial MT"/>
              </a:rPr>
              <a:t>cumplimiento</a:t>
            </a:r>
            <a:r>
              <a:rPr sz="1400" spc="-5" dirty="0">
                <a:latin typeface="Verdana" panose="020B0604030504040204" pitchFamily="34" charset="0"/>
                <a:ea typeface="Verdana" panose="020B0604030504040204" pitchFamily="34" charset="0"/>
                <a:cs typeface="Arial MT"/>
              </a:rPr>
              <a:t> </a:t>
            </a:r>
            <a:r>
              <a:rPr sz="1400" dirty="0">
                <a:latin typeface="Verdana" panose="020B0604030504040204" pitchFamily="34" charset="0"/>
                <a:ea typeface="Verdana" panose="020B0604030504040204" pitchFamily="34" charset="0"/>
                <a:cs typeface="Arial MT"/>
              </a:rPr>
              <a:t>a </a:t>
            </a:r>
            <a:r>
              <a:rPr sz="1400" spc="-10" dirty="0">
                <a:latin typeface="Verdana" panose="020B0604030504040204" pitchFamily="34" charset="0"/>
                <a:ea typeface="Verdana" panose="020B0604030504040204" pitchFamily="34" charset="0"/>
                <a:cs typeface="Arial MT"/>
              </a:rPr>
              <a:t>lo </a:t>
            </a:r>
            <a:r>
              <a:rPr sz="1400" spc="-5" dirty="0">
                <a:latin typeface="Verdana" panose="020B0604030504040204" pitchFamily="34" charset="0"/>
                <a:ea typeface="Verdana" panose="020B0604030504040204" pitchFamily="34" charset="0"/>
                <a:cs typeface="Arial MT"/>
              </a:rPr>
              <a:t>establecido en el Artículo </a:t>
            </a:r>
            <a:r>
              <a:rPr sz="1400" dirty="0">
                <a:latin typeface="Verdana" panose="020B0604030504040204" pitchFamily="34" charset="0"/>
                <a:ea typeface="Verdana" panose="020B0604030504040204" pitchFamily="34" charset="0"/>
                <a:cs typeface="Arial MT"/>
              </a:rPr>
              <a:t>2 </a:t>
            </a:r>
            <a:r>
              <a:rPr sz="1400" spc="-10" dirty="0">
                <a:latin typeface="Verdana" panose="020B0604030504040204" pitchFamily="34" charset="0"/>
                <a:ea typeface="Verdana" panose="020B0604030504040204" pitchFamily="34" charset="0"/>
                <a:cs typeface="Arial MT"/>
              </a:rPr>
              <a:t>de la </a:t>
            </a:r>
            <a:r>
              <a:rPr sz="1400" spc="-5" dirty="0">
                <a:latin typeface="Verdana" panose="020B0604030504040204" pitchFamily="34" charset="0"/>
                <a:ea typeface="Verdana" panose="020B0604030504040204" pitchFamily="34" charset="0"/>
                <a:cs typeface="Arial MT"/>
              </a:rPr>
              <a:t>Ley 1416 </a:t>
            </a:r>
            <a:r>
              <a:rPr sz="1400" spc="-10" dirty="0">
                <a:latin typeface="Verdana" panose="020B0604030504040204" pitchFamily="34" charset="0"/>
                <a:ea typeface="Verdana" panose="020B0604030504040204" pitchFamily="34" charset="0"/>
                <a:cs typeface="Arial MT"/>
              </a:rPr>
              <a:t>de Noviembre </a:t>
            </a:r>
            <a:r>
              <a:rPr sz="1400" spc="-5" dirty="0">
                <a:latin typeface="Verdana" panose="020B0604030504040204" pitchFamily="34" charset="0"/>
                <a:ea typeface="Verdana" panose="020B0604030504040204" pitchFamily="34" charset="0"/>
                <a:cs typeface="Arial MT"/>
              </a:rPr>
              <a:t>24 de </a:t>
            </a:r>
            <a:r>
              <a:rPr sz="1400" spc="-10" dirty="0">
                <a:latin typeface="Verdana" panose="020B0604030504040204" pitchFamily="34" charset="0"/>
                <a:ea typeface="Verdana" panose="020B0604030504040204" pitchFamily="34" charset="0"/>
                <a:cs typeface="Arial MT"/>
              </a:rPr>
              <a:t>2010,</a:t>
            </a:r>
            <a:r>
              <a:rPr sz="1400" spc="365" dirty="0">
                <a:latin typeface="Verdana" panose="020B0604030504040204" pitchFamily="34" charset="0"/>
                <a:ea typeface="Verdana" panose="020B0604030504040204" pitchFamily="34" charset="0"/>
                <a:cs typeface="Arial MT"/>
              </a:rPr>
              <a:t> </a:t>
            </a:r>
            <a:r>
              <a:rPr sz="1400" dirty="0">
                <a:latin typeface="Verdana" panose="020B0604030504040204" pitchFamily="34" charset="0"/>
                <a:ea typeface="Verdana" panose="020B0604030504040204" pitchFamily="34" charset="0"/>
                <a:cs typeface="Arial MT"/>
              </a:rPr>
              <a:t>a </a:t>
            </a:r>
            <a:r>
              <a:rPr sz="1400" spc="-10" dirty="0">
                <a:latin typeface="Verdana" panose="020B0604030504040204" pitchFamily="34" charset="0"/>
                <a:ea typeface="Verdana" panose="020B0604030504040204" pitchFamily="34" charset="0"/>
                <a:cs typeface="Arial MT"/>
              </a:rPr>
              <a:t>través</a:t>
            </a:r>
            <a:r>
              <a:rPr sz="1400" spc="370" dirty="0">
                <a:latin typeface="Verdana" panose="020B0604030504040204" pitchFamily="34" charset="0"/>
                <a:ea typeface="Verdana" panose="020B0604030504040204" pitchFamily="34" charset="0"/>
                <a:cs typeface="Arial MT"/>
              </a:rPr>
              <a:t> </a:t>
            </a:r>
            <a:r>
              <a:rPr sz="1400" spc="-10" dirty="0">
                <a:latin typeface="Verdana" panose="020B0604030504040204" pitchFamily="34" charset="0"/>
                <a:ea typeface="Verdana" panose="020B0604030504040204" pitchFamily="34" charset="0"/>
                <a:cs typeface="Arial MT"/>
              </a:rPr>
              <a:t>del </a:t>
            </a:r>
            <a:r>
              <a:rPr sz="1400" spc="-5" dirty="0">
                <a:latin typeface="Verdana" panose="020B0604030504040204" pitchFamily="34" charset="0"/>
                <a:ea typeface="Verdana" panose="020B0604030504040204" pitchFamily="34" charset="0"/>
                <a:cs typeface="Arial MT"/>
              </a:rPr>
              <a:t> </a:t>
            </a:r>
            <a:r>
              <a:rPr lang="es-CO" sz="1400" dirty="0">
                <a:effectLst/>
                <a:latin typeface="Verdana" panose="020B0604030504040204" pitchFamily="34" charset="0"/>
                <a:ea typeface="Verdana" panose="020B0604030504040204" pitchFamily="34" charset="0"/>
                <a:cs typeface="Times New Roman" panose="02020603050405020304" pitchFamily="18" charset="0"/>
              </a:rPr>
              <a:t>Que mediante decreto Municipal número 135	 del 31 de marzo de 2023, el alcalde Municipal de Barrancabermeja, en su </a:t>
            </a:r>
            <a:r>
              <a:rPr lang="es-CO" sz="1400" b="1" dirty="0">
                <a:effectLst/>
                <a:latin typeface="Verdana" panose="020B0604030504040204" pitchFamily="34" charset="0"/>
                <a:ea typeface="Verdana" panose="020B0604030504040204" pitchFamily="34" charset="0"/>
                <a:cs typeface="Times New Roman" panose="02020603050405020304" pitchFamily="18" charset="0"/>
              </a:rPr>
              <a:t>ARTICULO SEGUNDO</a:t>
            </a:r>
            <a:r>
              <a:rPr lang="es-CO" sz="1400" dirty="0">
                <a:effectLst/>
                <a:latin typeface="Verdana" panose="020B0604030504040204" pitchFamily="34" charset="0"/>
                <a:ea typeface="Verdana" panose="020B0604030504040204" pitchFamily="34" charset="0"/>
                <a:cs typeface="Times New Roman" panose="02020603050405020304" pitchFamily="18" charset="0"/>
              </a:rPr>
              <a:t>, incorporo en el anexo del decreto de liquidación del presupuesto de la vigencia 2023 en la suma de: CIENTO DIEZ MILLONES CUATROCIENTOS CUARENTA Y NUEVE MIL DOSCIENTOS SESENTA Y SEIS PESOS MCTE ($110.449.266)</a:t>
            </a:r>
          </a:p>
          <a:p>
            <a:pPr>
              <a:lnSpc>
                <a:spcPct val="100000"/>
              </a:lnSpc>
              <a:spcBef>
                <a:spcPts val="10"/>
              </a:spcBef>
            </a:pPr>
            <a:endParaRPr sz="1450" dirty="0">
              <a:latin typeface="Arial MT"/>
              <a:cs typeface="Arial MT"/>
            </a:endParaRPr>
          </a:p>
          <a:p>
            <a:pPr marL="12700" marR="5715" algn="just">
              <a:lnSpc>
                <a:spcPct val="100000"/>
              </a:lnSpc>
            </a:pPr>
            <a:r>
              <a:rPr sz="1400" spc="-5" dirty="0">
                <a:latin typeface="Verdana" panose="020B0604030504040204" pitchFamily="34" charset="0"/>
                <a:ea typeface="Verdana" panose="020B0604030504040204" pitchFamily="34" charset="0"/>
                <a:cs typeface="Arial MT"/>
              </a:rPr>
              <a:t>Que </a:t>
            </a:r>
            <a:r>
              <a:rPr lang="es-CO" sz="1400" dirty="0">
                <a:effectLst/>
                <a:latin typeface="Verdana" panose="020B0604030504040204" pitchFamily="34" charset="0"/>
                <a:ea typeface="Verdana" panose="020B0604030504040204" pitchFamily="34" charset="0"/>
              </a:rPr>
              <a:t>el Presupuesto definitivo de la contraloría Municipal para la vigencia fiscal de 2023, quedo en la suma de: CUATRO MIL CUATRO MILLONES CUATROCIENTOS NOVENTA Y TRES MIL NOVECIENTOS CUATRO PESOS ($4.004.493.904) MCTE</a:t>
            </a:r>
            <a:r>
              <a:rPr sz="1400" spc="-5" dirty="0">
                <a:latin typeface="Verdana" panose="020B0604030504040204" pitchFamily="34" charset="0"/>
                <a:ea typeface="Verdana" panose="020B0604030504040204" pitchFamily="34" charset="0"/>
                <a:cs typeface="Arial MT"/>
              </a:rPr>
              <a:t>.</a:t>
            </a:r>
            <a:endParaRPr sz="1400" dirty="0">
              <a:latin typeface="Verdana" panose="020B0604030504040204" pitchFamily="34" charset="0"/>
              <a:ea typeface="Verdana" panose="020B0604030504040204" pitchFamily="34" charset="0"/>
              <a:cs typeface="Arial MT"/>
            </a:endParaRPr>
          </a:p>
        </p:txBody>
      </p:sp>
      <p:pic>
        <p:nvPicPr>
          <p:cNvPr id="15" name="object 10">
            <a:extLst>
              <a:ext uri="{FF2B5EF4-FFF2-40B4-BE49-F238E27FC236}">
                <a16:creationId xmlns:a16="http://schemas.microsoft.com/office/drawing/2014/main" id="{3741264F-FD32-408C-A4FB-131725081FA1}"/>
              </a:ext>
            </a:extLst>
          </p:cNvPr>
          <p:cNvPicPr/>
          <p:nvPr/>
        </p:nvPicPr>
        <p:blipFill>
          <a:blip r:embed="rId2" cstate="print"/>
          <a:stretch>
            <a:fillRect/>
          </a:stretch>
        </p:blipFill>
        <p:spPr>
          <a:xfrm>
            <a:off x="11125200" y="5862403"/>
            <a:ext cx="902209" cy="919397"/>
          </a:xfrm>
          <a:prstGeom prst="rect">
            <a:avLst/>
          </a:prstGeom>
        </p:spPr>
      </p:pic>
      <p:pic>
        <p:nvPicPr>
          <p:cNvPr id="16" name="object 4">
            <a:extLst>
              <a:ext uri="{FF2B5EF4-FFF2-40B4-BE49-F238E27FC236}">
                <a16:creationId xmlns:a16="http://schemas.microsoft.com/office/drawing/2014/main" id="{9E7AAA8B-7C12-4C2C-A0DF-726DE68F2161}"/>
              </a:ext>
            </a:extLst>
          </p:cNvPr>
          <p:cNvPicPr/>
          <p:nvPr/>
        </p:nvPicPr>
        <p:blipFill>
          <a:blip r:embed="rId3" cstate="print"/>
          <a:stretch>
            <a:fillRect/>
          </a:stretch>
        </p:blipFill>
        <p:spPr>
          <a:xfrm>
            <a:off x="228600" y="5594603"/>
            <a:ext cx="488618" cy="806197"/>
          </a:xfrm>
          <a:prstGeom prst="rect">
            <a:avLst/>
          </a:prstGeom>
        </p:spPr>
      </p:pic>
      <p:sp>
        <p:nvSpPr>
          <p:cNvPr id="17" name="object 5">
            <a:extLst>
              <a:ext uri="{FF2B5EF4-FFF2-40B4-BE49-F238E27FC236}">
                <a16:creationId xmlns:a16="http://schemas.microsoft.com/office/drawing/2014/main" id="{42CE9CC5-DEA1-44B2-BAE2-488F4B7DF099}"/>
              </a:ext>
            </a:extLst>
          </p:cNvPr>
          <p:cNvSpPr txBox="1"/>
          <p:nvPr/>
        </p:nvSpPr>
        <p:spPr>
          <a:xfrm>
            <a:off x="265277" y="6417265"/>
            <a:ext cx="496723" cy="135935"/>
          </a:xfrm>
          <a:prstGeom prst="rect">
            <a:avLst/>
          </a:prstGeom>
        </p:spPr>
        <p:txBody>
          <a:bodyPr vert="horz" wrap="square" lIns="0" tIns="12700" rIns="0" bIns="0" rtlCol="0">
            <a:spAutoFit/>
          </a:bodyPr>
          <a:lstStyle/>
          <a:p>
            <a:pPr marL="12700">
              <a:lnSpc>
                <a:spcPct val="100000"/>
              </a:lnSpc>
              <a:spcBef>
                <a:spcPts val="100"/>
              </a:spcBef>
            </a:pPr>
            <a:r>
              <a:rPr sz="800" spc="-95" dirty="0">
                <a:latin typeface="Arial MT"/>
                <a:cs typeface="Arial MT"/>
              </a:rPr>
              <a:t>S</a:t>
            </a:r>
            <a:r>
              <a:rPr sz="800" spc="-105" dirty="0">
                <a:latin typeface="Arial MT"/>
                <a:cs typeface="Arial MT"/>
              </a:rPr>
              <a:t>C</a:t>
            </a:r>
            <a:r>
              <a:rPr sz="800" spc="-55" dirty="0">
                <a:latin typeface="Arial MT"/>
                <a:cs typeface="Arial MT"/>
              </a:rPr>
              <a:t> </a:t>
            </a:r>
            <a:r>
              <a:rPr sz="800" spc="-80" dirty="0">
                <a:latin typeface="Arial MT"/>
                <a:cs typeface="Arial MT"/>
              </a:rPr>
              <a:t>410</a:t>
            </a:r>
            <a:r>
              <a:rPr sz="800" spc="-75" dirty="0">
                <a:latin typeface="Arial MT"/>
                <a:cs typeface="Arial MT"/>
              </a:rPr>
              <a:t>0</a:t>
            </a:r>
            <a:r>
              <a:rPr sz="800" spc="-55" dirty="0">
                <a:latin typeface="Arial MT"/>
                <a:cs typeface="Arial MT"/>
              </a:rPr>
              <a:t>-</a:t>
            </a:r>
            <a:r>
              <a:rPr sz="800" spc="-80" dirty="0">
                <a:latin typeface="Arial MT"/>
                <a:cs typeface="Arial MT"/>
              </a:rPr>
              <a:t>1</a:t>
            </a:r>
            <a:endParaRPr sz="800" dirty="0">
              <a:latin typeface="Arial MT"/>
              <a:cs typeface="Arial MT"/>
            </a:endParaRPr>
          </a:p>
        </p:txBody>
      </p:sp>
      <p:sp>
        <p:nvSpPr>
          <p:cNvPr id="5" name="AutoShape 2">
            <a:extLst>
              <a:ext uri="{FF2B5EF4-FFF2-40B4-BE49-F238E27FC236}">
                <a16:creationId xmlns:a16="http://schemas.microsoft.com/office/drawing/2014/main" id="{CB805B7A-B5CA-462E-948C-140612902C6C}"/>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O"/>
          </a:p>
        </p:txBody>
      </p:sp>
      <p:sp>
        <p:nvSpPr>
          <p:cNvPr id="6" name="AutoShape 4">
            <a:extLst>
              <a:ext uri="{FF2B5EF4-FFF2-40B4-BE49-F238E27FC236}">
                <a16:creationId xmlns:a16="http://schemas.microsoft.com/office/drawing/2014/main" id="{1EE52C69-91CE-4A6F-A15F-55605C571D57}"/>
              </a:ext>
            </a:extLst>
          </p:cNvPr>
          <p:cNvSpPr>
            <a:spLocks noChangeAspect="1" noChangeArrowheads="1"/>
          </p:cNvSpPr>
          <p:nvPr/>
        </p:nvSpPr>
        <p:spPr bwMode="auto">
          <a:xfrm>
            <a:off x="6096000" y="34290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O"/>
          </a:p>
        </p:txBody>
      </p:sp>
      <p:pic>
        <p:nvPicPr>
          <p:cNvPr id="8" name="Imagen 7">
            <a:extLst>
              <a:ext uri="{FF2B5EF4-FFF2-40B4-BE49-F238E27FC236}">
                <a16:creationId xmlns:a16="http://schemas.microsoft.com/office/drawing/2014/main" id="{9C9755CC-DA09-420E-AB7F-F9EA0AFAAD3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09887" y="4648464"/>
            <a:ext cx="6067425" cy="2038350"/>
          </a:xfrm>
          <a:prstGeom prst="rect">
            <a:avLst/>
          </a:prstGeom>
        </p:spPr>
      </p:pic>
    </p:spTree>
    <p:extLst>
      <p:ext uri="{BB962C8B-B14F-4D97-AF65-F5344CB8AC3E}">
        <p14:creationId xmlns:p14="http://schemas.microsoft.com/office/powerpoint/2010/main" val="46579095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71245" y="716026"/>
            <a:ext cx="9444990" cy="998855"/>
          </a:xfrm>
          <a:prstGeom prst="rect">
            <a:avLst/>
          </a:prstGeom>
          <a:solidFill>
            <a:srgbClr val="FDEA2A"/>
          </a:solidFill>
        </p:spPr>
        <p:txBody>
          <a:bodyPr vert="horz" wrap="square" lIns="0" tIns="316230" rIns="0" bIns="0" rtlCol="0">
            <a:spAutoFit/>
          </a:bodyPr>
          <a:lstStyle/>
          <a:p>
            <a:pPr marL="399415">
              <a:lnSpc>
                <a:spcPct val="100000"/>
              </a:lnSpc>
              <a:spcBef>
                <a:spcPts val="2490"/>
              </a:spcBef>
            </a:pPr>
            <a:r>
              <a:rPr sz="2400" b="1" spc="-200" dirty="0">
                <a:latin typeface="Tahoma"/>
                <a:cs typeface="Tahoma"/>
              </a:rPr>
              <a:t>TESORERÍA</a:t>
            </a:r>
            <a:endParaRPr sz="2400">
              <a:latin typeface="Tahoma"/>
              <a:cs typeface="Tahoma"/>
            </a:endParaRPr>
          </a:p>
        </p:txBody>
      </p:sp>
      <p:sp>
        <p:nvSpPr>
          <p:cNvPr id="3" name="object 3"/>
          <p:cNvSpPr txBox="1"/>
          <p:nvPr/>
        </p:nvSpPr>
        <p:spPr>
          <a:xfrm>
            <a:off x="1555750" y="2093467"/>
            <a:ext cx="6384290" cy="299720"/>
          </a:xfrm>
          <a:prstGeom prst="rect">
            <a:avLst/>
          </a:prstGeom>
        </p:spPr>
        <p:txBody>
          <a:bodyPr vert="horz" wrap="square" lIns="0" tIns="12700" rIns="0" bIns="0" rtlCol="0">
            <a:spAutoFit/>
          </a:bodyPr>
          <a:lstStyle/>
          <a:p>
            <a:pPr marL="12700">
              <a:lnSpc>
                <a:spcPct val="100000"/>
              </a:lnSpc>
              <a:spcBef>
                <a:spcPts val="100"/>
              </a:spcBef>
            </a:pPr>
            <a:r>
              <a:rPr sz="1800" b="1" spc="-5" dirty="0">
                <a:latin typeface="Arial"/>
                <a:cs typeface="Arial"/>
              </a:rPr>
              <a:t>RESUMEN</a:t>
            </a:r>
            <a:r>
              <a:rPr sz="1800" b="1" spc="5" dirty="0">
                <a:latin typeface="Arial"/>
                <a:cs typeface="Arial"/>
              </a:rPr>
              <a:t> </a:t>
            </a:r>
            <a:r>
              <a:rPr sz="1800" b="1" spc="-5" dirty="0">
                <a:latin typeface="Arial"/>
                <a:cs typeface="Arial"/>
              </a:rPr>
              <a:t>EJECUCION </a:t>
            </a:r>
            <a:r>
              <a:rPr sz="1800" b="1" spc="-20" dirty="0">
                <a:latin typeface="Arial"/>
                <a:cs typeface="Arial"/>
              </a:rPr>
              <a:t>PRESUPUESTAL</a:t>
            </a:r>
            <a:r>
              <a:rPr sz="1800" b="1" spc="40" dirty="0">
                <a:latin typeface="Arial"/>
                <a:cs typeface="Arial"/>
              </a:rPr>
              <a:t> </a:t>
            </a:r>
            <a:r>
              <a:rPr sz="1800" b="1" dirty="0">
                <a:latin typeface="Arial"/>
                <a:cs typeface="Arial"/>
              </a:rPr>
              <a:t>–</a:t>
            </a:r>
            <a:r>
              <a:rPr sz="1800" b="1" spc="-5" dirty="0">
                <a:latin typeface="Arial"/>
                <a:cs typeface="Arial"/>
              </a:rPr>
              <a:t> VIGENCIA</a:t>
            </a:r>
            <a:r>
              <a:rPr sz="1800" b="1" spc="-70" dirty="0">
                <a:latin typeface="Arial"/>
                <a:cs typeface="Arial"/>
              </a:rPr>
              <a:t> </a:t>
            </a:r>
            <a:r>
              <a:rPr sz="1800" b="1" spc="-10" dirty="0">
                <a:latin typeface="Arial"/>
                <a:cs typeface="Arial"/>
              </a:rPr>
              <a:t>202</a:t>
            </a:r>
            <a:r>
              <a:rPr lang="es-CO" sz="1800" b="1" spc="-10" dirty="0">
                <a:latin typeface="Arial"/>
                <a:cs typeface="Arial"/>
              </a:rPr>
              <a:t>3</a:t>
            </a:r>
            <a:endParaRPr sz="1800" dirty="0">
              <a:latin typeface="Arial"/>
              <a:cs typeface="Arial"/>
            </a:endParaRPr>
          </a:p>
        </p:txBody>
      </p:sp>
      <p:pic>
        <p:nvPicPr>
          <p:cNvPr id="15" name="object 10">
            <a:extLst>
              <a:ext uri="{FF2B5EF4-FFF2-40B4-BE49-F238E27FC236}">
                <a16:creationId xmlns:a16="http://schemas.microsoft.com/office/drawing/2014/main" id="{BFB80B9B-DF53-45D6-9A2F-22996245301B}"/>
              </a:ext>
            </a:extLst>
          </p:cNvPr>
          <p:cNvPicPr/>
          <p:nvPr/>
        </p:nvPicPr>
        <p:blipFill>
          <a:blip r:embed="rId2" cstate="print"/>
          <a:stretch>
            <a:fillRect/>
          </a:stretch>
        </p:blipFill>
        <p:spPr>
          <a:xfrm>
            <a:off x="11125200" y="5862403"/>
            <a:ext cx="902209" cy="919397"/>
          </a:xfrm>
          <a:prstGeom prst="rect">
            <a:avLst/>
          </a:prstGeom>
        </p:spPr>
      </p:pic>
      <p:pic>
        <p:nvPicPr>
          <p:cNvPr id="16" name="object 4">
            <a:extLst>
              <a:ext uri="{FF2B5EF4-FFF2-40B4-BE49-F238E27FC236}">
                <a16:creationId xmlns:a16="http://schemas.microsoft.com/office/drawing/2014/main" id="{97569406-5670-453B-8FEA-5ABB245EC810}"/>
              </a:ext>
            </a:extLst>
          </p:cNvPr>
          <p:cNvPicPr/>
          <p:nvPr/>
        </p:nvPicPr>
        <p:blipFill>
          <a:blip r:embed="rId3" cstate="print"/>
          <a:stretch>
            <a:fillRect/>
          </a:stretch>
        </p:blipFill>
        <p:spPr>
          <a:xfrm>
            <a:off x="228600" y="5594603"/>
            <a:ext cx="488618" cy="806197"/>
          </a:xfrm>
          <a:prstGeom prst="rect">
            <a:avLst/>
          </a:prstGeom>
        </p:spPr>
      </p:pic>
      <p:sp>
        <p:nvSpPr>
          <p:cNvPr id="17" name="object 5">
            <a:extLst>
              <a:ext uri="{FF2B5EF4-FFF2-40B4-BE49-F238E27FC236}">
                <a16:creationId xmlns:a16="http://schemas.microsoft.com/office/drawing/2014/main" id="{782152DE-7B29-41B2-BD23-550D125DE47C}"/>
              </a:ext>
            </a:extLst>
          </p:cNvPr>
          <p:cNvSpPr txBox="1"/>
          <p:nvPr/>
        </p:nvSpPr>
        <p:spPr>
          <a:xfrm>
            <a:off x="265277" y="6417265"/>
            <a:ext cx="496723" cy="135935"/>
          </a:xfrm>
          <a:prstGeom prst="rect">
            <a:avLst/>
          </a:prstGeom>
        </p:spPr>
        <p:txBody>
          <a:bodyPr vert="horz" wrap="square" lIns="0" tIns="12700" rIns="0" bIns="0" rtlCol="0">
            <a:spAutoFit/>
          </a:bodyPr>
          <a:lstStyle/>
          <a:p>
            <a:pPr marL="12700">
              <a:lnSpc>
                <a:spcPct val="100000"/>
              </a:lnSpc>
              <a:spcBef>
                <a:spcPts val="100"/>
              </a:spcBef>
            </a:pPr>
            <a:r>
              <a:rPr sz="800" spc="-95" dirty="0">
                <a:latin typeface="Arial MT"/>
                <a:cs typeface="Arial MT"/>
              </a:rPr>
              <a:t>S</a:t>
            </a:r>
            <a:r>
              <a:rPr sz="800" spc="-105" dirty="0">
                <a:latin typeface="Arial MT"/>
                <a:cs typeface="Arial MT"/>
              </a:rPr>
              <a:t>C</a:t>
            </a:r>
            <a:r>
              <a:rPr sz="800" spc="-55" dirty="0">
                <a:latin typeface="Arial MT"/>
                <a:cs typeface="Arial MT"/>
              </a:rPr>
              <a:t> </a:t>
            </a:r>
            <a:r>
              <a:rPr sz="800" spc="-80" dirty="0">
                <a:latin typeface="Arial MT"/>
                <a:cs typeface="Arial MT"/>
              </a:rPr>
              <a:t>410</a:t>
            </a:r>
            <a:r>
              <a:rPr sz="800" spc="-75" dirty="0">
                <a:latin typeface="Arial MT"/>
                <a:cs typeface="Arial MT"/>
              </a:rPr>
              <a:t>0</a:t>
            </a:r>
            <a:r>
              <a:rPr sz="800" spc="-55" dirty="0">
                <a:latin typeface="Arial MT"/>
                <a:cs typeface="Arial MT"/>
              </a:rPr>
              <a:t>-</a:t>
            </a:r>
            <a:r>
              <a:rPr sz="800" spc="-80" dirty="0">
                <a:latin typeface="Arial MT"/>
                <a:cs typeface="Arial MT"/>
              </a:rPr>
              <a:t>1</a:t>
            </a:r>
            <a:endParaRPr sz="800" dirty="0">
              <a:latin typeface="Arial MT"/>
              <a:cs typeface="Arial MT"/>
            </a:endParaRPr>
          </a:p>
        </p:txBody>
      </p:sp>
      <p:pic>
        <p:nvPicPr>
          <p:cNvPr id="4" name="Imagen 3">
            <a:extLst>
              <a:ext uri="{FF2B5EF4-FFF2-40B4-BE49-F238E27FC236}">
                <a16:creationId xmlns:a16="http://schemas.microsoft.com/office/drawing/2014/main" id="{6C53530F-D2DF-4AF9-A47A-64BB21ACE167}"/>
              </a:ext>
            </a:extLst>
          </p:cNvPr>
          <p:cNvPicPr>
            <a:picLocks noChangeAspect="1"/>
          </p:cNvPicPr>
          <p:nvPr/>
        </p:nvPicPr>
        <p:blipFill>
          <a:blip r:embed="rId4"/>
          <a:stretch>
            <a:fillRect/>
          </a:stretch>
        </p:blipFill>
        <p:spPr>
          <a:xfrm>
            <a:off x="1828800" y="2922988"/>
            <a:ext cx="8991600" cy="2334812"/>
          </a:xfrm>
          <a:prstGeom prst="rect">
            <a:avLst/>
          </a:prstGeom>
        </p:spPr>
      </p:pic>
      <p:sp>
        <p:nvSpPr>
          <p:cNvPr id="5" name="CuadroTexto 4">
            <a:extLst>
              <a:ext uri="{FF2B5EF4-FFF2-40B4-BE49-F238E27FC236}">
                <a16:creationId xmlns:a16="http://schemas.microsoft.com/office/drawing/2014/main" id="{1B5564E6-9BA7-420E-A00A-0B71BF0D40EB}"/>
              </a:ext>
            </a:extLst>
          </p:cNvPr>
          <p:cNvSpPr txBox="1"/>
          <p:nvPr/>
        </p:nvSpPr>
        <p:spPr>
          <a:xfrm>
            <a:off x="1752600" y="5715000"/>
            <a:ext cx="5181600" cy="543162"/>
          </a:xfrm>
          <a:prstGeom prst="rect">
            <a:avLst/>
          </a:prstGeom>
          <a:noFill/>
        </p:spPr>
        <p:txBody>
          <a:bodyPr wrap="square" rtlCol="0">
            <a:spAutoFit/>
          </a:bodyPr>
          <a:lstStyle/>
          <a:p>
            <a:pPr>
              <a:lnSpc>
                <a:spcPct val="107000"/>
              </a:lnSpc>
              <a:spcAft>
                <a:spcPts val="800"/>
              </a:spcAft>
            </a:pPr>
            <a:r>
              <a:rPr lang="es-CO" sz="1400" dirty="0">
                <a:effectLst/>
                <a:latin typeface="Calibri" panose="020F0502020204030204" pitchFamily="34" charset="0"/>
                <a:ea typeface="Calibri" panose="020F0502020204030204" pitchFamily="34" charset="0"/>
                <a:cs typeface="Times New Roman" panose="02020603050405020304" pitchFamily="18" charset="0"/>
              </a:rPr>
              <a:t>Observación: la ejecución presupuestal de gasto a corte de 30 de noviembre de 2023</a:t>
            </a:r>
          </a:p>
        </p:txBody>
      </p:sp>
    </p:spTree>
    <p:extLst>
      <p:ext uri="{BB962C8B-B14F-4D97-AF65-F5344CB8AC3E}">
        <p14:creationId xmlns:p14="http://schemas.microsoft.com/office/powerpoint/2010/main" val="51220355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71245" y="705358"/>
            <a:ext cx="9444990" cy="998855"/>
          </a:xfrm>
          <a:prstGeom prst="rect">
            <a:avLst/>
          </a:prstGeom>
          <a:solidFill>
            <a:srgbClr val="FDEA2A"/>
          </a:solidFill>
        </p:spPr>
        <p:txBody>
          <a:bodyPr vert="horz" wrap="square" lIns="0" tIns="1905" rIns="0" bIns="0" rtlCol="0">
            <a:spAutoFit/>
          </a:bodyPr>
          <a:lstStyle/>
          <a:p>
            <a:pPr>
              <a:lnSpc>
                <a:spcPct val="100000"/>
              </a:lnSpc>
              <a:spcBef>
                <a:spcPts val="15"/>
              </a:spcBef>
            </a:pPr>
            <a:endParaRPr sz="2100">
              <a:latin typeface="Times New Roman"/>
              <a:cs typeface="Times New Roman"/>
            </a:endParaRPr>
          </a:p>
          <a:p>
            <a:pPr marL="452755">
              <a:lnSpc>
                <a:spcPct val="100000"/>
              </a:lnSpc>
            </a:pPr>
            <a:r>
              <a:rPr sz="2400" b="1" spc="-35" dirty="0">
                <a:latin typeface="Arial"/>
                <a:cs typeface="Arial"/>
              </a:rPr>
              <a:t>CONTRATACIÓN</a:t>
            </a:r>
            <a:endParaRPr sz="2400">
              <a:latin typeface="Arial"/>
              <a:cs typeface="Arial"/>
            </a:endParaRPr>
          </a:p>
        </p:txBody>
      </p:sp>
      <p:pic>
        <p:nvPicPr>
          <p:cNvPr id="14" name="object 10">
            <a:extLst>
              <a:ext uri="{FF2B5EF4-FFF2-40B4-BE49-F238E27FC236}">
                <a16:creationId xmlns:a16="http://schemas.microsoft.com/office/drawing/2014/main" id="{407CA1A0-75EA-49AC-811F-AD113E830C3A}"/>
              </a:ext>
            </a:extLst>
          </p:cNvPr>
          <p:cNvPicPr/>
          <p:nvPr/>
        </p:nvPicPr>
        <p:blipFill>
          <a:blip r:embed="rId2" cstate="print"/>
          <a:stretch>
            <a:fillRect/>
          </a:stretch>
        </p:blipFill>
        <p:spPr>
          <a:xfrm>
            <a:off x="11125200" y="5862403"/>
            <a:ext cx="902209" cy="919397"/>
          </a:xfrm>
          <a:prstGeom prst="rect">
            <a:avLst/>
          </a:prstGeom>
        </p:spPr>
      </p:pic>
      <p:pic>
        <p:nvPicPr>
          <p:cNvPr id="15" name="object 4">
            <a:extLst>
              <a:ext uri="{FF2B5EF4-FFF2-40B4-BE49-F238E27FC236}">
                <a16:creationId xmlns:a16="http://schemas.microsoft.com/office/drawing/2014/main" id="{63F7F076-EE61-4847-B235-59A4A8AF0993}"/>
              </a:ext>
            </a:extLst>
          </p:cNvPr>
          <p:cNvPicPr/>
          <p:nvPr/>
        </p:nvPicPr>
        <p:blipFill>
          <a:blip r:embed="rId3" cstate="print"/>
          <a:stretch>
            <a:fillRect/>
          </a:stretch>
        </p:blipFill>
        <p:spPr>
          <a:xfrm>
            <a:off x="228600" y="5594603"/>
            <a:ext cx="488618" cy="806197"/>
          </a:xfrm>
          <a:prstGeom prst="rect">
            <a:avLst/>
          </a:prstGeom>
        </p:spPr>
      </p:pic>
      <p:sp>
        <p:nvSpPr>
          <p:cNvPr id="16" name="object 5">
            <a:extLst>
              <a:ext uri="{FF2B5EF4-FFF2-40B4-BE49-F238E27FC236}">
                <a16:creationId xmlns:a16="http://schemas.microsoft.com/office/drawing/2014/main" id="{B35398CC-761E-406A-8596-68F69E6BB970}"/>
              </a:ext>
            </a:extLst>
          </p:cNvPr>
          <p:cNvSpPr txBox="1"/>
          <p:nvPr/>
        </p:nvSpPr>
        <p:spPr>
          <a:xfrm>
            <a:off x="265277" y="6417265"/>
            <a:ext cx="496723" cy="135935"/>
          </a:xfrm>
          <a:prstGeom prst="rect">
            <a:avLst/>
          </a:prstGeom>
        </p:spPr>
        <p:txBody>
          <a:bodyPr vert="horz" wrap="square" lIns="0" tIns="12700" rIns="0" bIns="0" rtlCol="0">
            <a:spAutoFit/>
          </a:bodyPr>
          <a:lstStyle/>
          <a:p>
            <a:pPr marL="12700">
              <a:lnSpc>
                <a:spcPct val="100000"/>
              </a:lnSpc>
              <a:spcBef>
                <a:spcPts val="100"/>
              </a:spcBef>
            </a:pPr>
            <a:r>
              <a:rPr sz="800" spc="-95" dirty="0">
                <a:latin typeface="Arial MT"/>
                <a:cs typeface="Arial MT"/>
              </a:rPr>
              <a:t>S</a:t>
            </a:r>
            <a:r>
              <a:rPr sz="800" spc="-105" dirty="0">
                <a:latin typeface="Arial MT"/>
                <a:cs typeface="Arial MT"/>
              </a:rPr>
              <a:t>C</a:t>
            </a:r>
            <a:r>
              <a:rPr sz="800" spc="-55" dirty="0">
                <a:latin typeface="Arial MT"/>
                <a:cs typeface="Arial MT"/>
              </a:rPr>
              <a:t> </a:t>
            </a:r>
            <a:r>
              <a:rPr sz="800" spc="-80" dirty="0">
                <a:latin typeface="Arial MT"/>
                <a:cs typeface="Arial MT"/>
              </a:rPr>
              <a:t>410</a:t>
            </a:r>
            <a:r>
              <a:rPr sz="800" spc="-75" dirty="0">
                <a:latin typeface="Arial MT"/>
                <a:cs typeface="Arial MT"/>
              </a:rPr>
              <a:t>0</a:t>
            </a:r>
            <a:r>
              <a:rPr sz="800" spc="-55" dirty="0">
                <a:latin typeface="Arial MT"/>
                <a:cs typeface="Arial MT"/>
              </a:rPr>
              <a:t>-</a:t>
            </a:r>
            <a:r>
              <a:rPr sz="800" spc="-80" dirty="0">
                <a:latin typeface="Arial MT"/>
                <a:cs typeface="Arial MT"/>
              </a:rPr>
              <a:t>1</a:t>
            </a:r>
            <a:endParaRPr sz="800" dirty="0">
              <a:latin typeface="Arial MT"/>
              <a:cs typeface="Arial MT"/>
            </a:endParaRPr>
          </a:p>
        </p:txBody>
      </p:sp>
      <p:graphicFrame>
        <p:nvGraphicFramePr>
          <p:cNvPr id="8" name="Gráfico 7">
            <a:extLst>
              <a:ext uri="{FF2B5EF4-FFF2-40B4-BE49-F238E27FC236}">
                <a16:creationId xmlns:a16="http://schemas.microsoft.com/office/drawing/2014/main" id="{0D37AA32-73A3-4D20-B945-0D9912DFED13}"/>
              </a:ext>
            </a:extLst>
          </p:cNvPr>
          <p:cNvGraphicFramePr>
            <a:graphicFrameLocks/>
          </p:cNvGraphicFramePr>
          <p:nvPr/>
        </p:nvGraphicFramePr>
        <p:xfrm>
          <a:off x="952500" y="1986695"/>
          <a:ext cx="10287000" cy="4761767"/>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54782586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71245" y="705358"/>
            <a:ext cx="9444990" cy="998855"/>
          </a:xfrm>
          <a:prstGeom prst="rect">
            <a:avLst/>
          </a:prstGeom>
          <a:solidFill>
            <a:srgbClr val="FDEA2A"/>
          </a:solidFill>
        </p:spPr>
        <p:txBody>
          <a:bodyPr vert="horz" wrap="square" lIns="0" tIns="1905" rIns="0" bIns="0" rtlCol="0">
            <a:spAutoFit/>
          </a:bodyPr>
          <a:lstStyle/>
          <a:p>
            <a:pPr>
              <a:lnSpc>
                <a:spcPct val="100000"/>
              </a:lnSpc>
              <a:spcBef>
                <a:spcPts val="15"/>
              </a:spcBef>
            </a:pPr>
            <a:endParaRPr sz="2100">
              <a:latin typeface="Times New Roman"/>
              <a:cs typeface="Times New Roman"/>
            </a:endParaRPr>
          </a:p>
          <a:p>
            <a:pPr marL="452755">
              <a:lnSpc>
                <a:spcPct val="100000"/>
              </a:lnSpc>
            </a:pPr>
            <a:r>
              <a:rPr sz="2400" b="1" spc="-35" dirty="0">
                <a:latin typeface="Arial"/>
                <a:cs typeface="Arial"/>
              </a:rPr>
              <a:t>CONTRATACIÓN</a:t>
            </a:r>
            <a:endParaRPr sz="2400">
              <a:latin typeface="Arial"/>
              <a:cs typeface="Arial"/>
            </a:endParaRPr>
          </a:p>
        </p:txBody>
      </p:sp>
      <p:pic>
        <p:nvPicPr>
          <p:cNvPr id="14" name="object 10">
            <a:extLst>
              <a:ext uri="{FF2B5EF4-FFF2-40B4-BE49-F238E27FC236}">
                <a16:creationId xmlns:a16="http://schemas.microsoft.com/office/drawing/2014/main" id="{58753A8E-B627-4CC7-9FB0-B5EBF753DFAD}"/>
              </a:ext>
            </a:extLst>
          </p:cNvPr>
          <p:cNvPicPr/>
          <p:nvPr/>
        </p:nvPicPr>
        <p:blipFill>
          <a:blip r:embed="rId2" cstate="print"/>
          <a:stretch>
            <a:fillRect/>
          </a:stretch>
        </p:blipFill>
        <p:spPr>
          <a:xfrm>
            <a:off x="11125200" y="5862403"/>
            <a:ext cx="902209" cy="919397"/>
          </a:xfrm>
          <a:prstGeom prst="rect">
            <a:avLst/>
          </a:prstGeom>
        </p:spPr>
      </p:pic>
      <p:pic>
        <p:nvPicPr>
          <p:cNvPr id="15" name="object 4">
            <a:extLst>
              <a:ext uri="{FF2B5EF4-FFF2-40B4-BE49-F238E27FC236}">
                <a16:creationId xmlns:a16="http://schemas.microsoft.com/office/drawing/2014/main" id="{25E22880-62E4-4642-9D2C-6802BDF24366}"/>
              </a:ext>
            </a:extLst>
          </p:cNvPr>
          <p:cNvPicPr/>
          <p:nvPr/>
        </p:nvPicPr>
        <p:blipFill>
          <a:blip r:embed="rId3" cstate="print"/>
          <a:stretch>
            <a:fillRect/>
          </a:stretch>
        </p:blipFill>
        <p:spPr>
          <a:xfrm>
            <a:off x="228600" y="5594603"/>
            <a:ext cx="488618" cy="806197"/>
          </a:xfrm>
          <a:prstGeom prst="rect">
            <a:avLst/>
          </a:prstGeom>
        </p:spPr>
      </p:pic>
      <p:sp>
        <p:nvSpPr>
          <p:cNvPr id="16" name="object 5">
            <a:extLst>
              <a:ext uri="{FF2B5EF4-FFF2-40B4-BE49-F238E27FC236}">
                <a16:creationId xmlns:a16="http://schemas.microsoft.com/office/drawing/2014/main" id="{0B7DE7EB-BD2E-43F6-BC50-501EE811CF74}"/>
              </a:ext>
            </a:extLst>
          </p:cNvPr>
          <p:cNvSpPr txBox="1"/>
          <p:nvPr/>
        </p:nvSpPr>
        <p:spPr>
          <a:xfrm>
            <a:off x="265277" y="6417265"/>
            <a:ext cx="496723" cy="135935"/>
          </a:xfrm>
          <a:prstGeom prst="rect">
            <a:avLst/>
          </a:prstGeom>
        </p:spPr>
        <p:txBody>
          <a:bodyPr vert="horz" wrap="square" lIns="0" tIns="12700" rIns="0" bIns="0" rtlCol="0">
            <a:spAutoFit/>
          </a:bodyPr>
          <a:lstStyle/>
          <a:p>
            <a:pPr marL="12700">
              <a:lnSpc>
                <a:spcPct val="100000"/>
              </a:lnSpc>
              <a:spcBef>
                <a:spcPts val="100"/>
              </a:spcBef>
            </a:pPr>
            <a:r>
              <a:rPr sz="800" spc="-95" dirty="0">
                <a:latin typeface="Arial MT"/>
                <a:cs typeface="Arial MT"/>
              </a:rPr>
              <a:t>S</a:t>
            </a:r>
            <a:r>
              <a:rPr sz="800" spc="-105" dirty="0">
                <a:latin typeface="Arial MT"/>
                <a:cs typeface="Arial MT"/>
              </a:rPr>
              <a:t>C</a:t>
            </a:r>
            <a:r>
              <a:rPr sz="800" spc="-55" dirty="0">
                <a:latin typeface="Arial MT"/>
                <a:cs typeface="Arial MT"/>
              </a:rPr>
              <a:t> </a:t>
            </a:r>
            <a:r>
              <a:rPr sz="800" spc="-80" dirty="0">
                <a:latin typeface="Arial MT"/>
                <a:cs typeface="Arial MT"/>
              </a:rPr>
              <a:t>410</a:t>
            </a:r>
            <a:r>
              <a:rPr sz="800" spc="-75" dirty="0">
                <a:latin typeface="Arial MT"/>
                <a:cs typeface="Arial MT"/>
              </a:rPr>
              <a:t>0</a:t>
            </a:r>
            <a:r>
              <a:rPr sz="800" spc="-55" dirty="0">
                <a:latin typeface="Arial MT"/>
                <a:cs typeface="Arial MT"/>
              </a:rPr>
              <a:t>-</a:t>
            </a:r>
            <a:r>
              <a:rPr sz="800" spc="-80" dirty="0">
                <a:latin typeface="Arial MT"/>
                <a:cs typeface="Arial MT"/>
              </a:rPr>
              <a:t>1</a:t>
            </a:r>
            <a:endParaRPr sz="800" dirty="0">
              <a:latin typeface="Arial MT"/>
              <a:cs typeface="Arial MT"/>
            </a:endParaRPr>
          </a:p>
        </p:txBody>
      </p:sp>
      <p:graphicFrame>
        <p:nvGraphicFramePr>
          <p:cNvPr id="7" name="Gráfico 6">
            <a:extLst>
              <a:ext uri="{FF2B5EF4-FFF2-40B4-BE49-F238E27FC236}">
                <a16:creationId xmlns:a16="http://schemas.microsoft.com/office/drawing/2014/main" id="{464A5813-61E9-46EC-AE9E-4F876ADCAE5F}"/>
              </a:ext>
            </a:extLst>
          </p:cNvPr>
          <p:cNvGraphicFramePr>
            <a:graphicFrameLocks/>
          </p:cNvGraphicFramePr>
          <p:nvPr/>
        </p:nvGraphicFramePr>
        <p:xfrm>
          <a:off x="2019300" y="1722501"/>
          <a:ext cx="8153400" cy="4848987"/>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32579915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71245" y="705358"/>
            <a:ext cx="9444990" cy="998855"/>
          </a:xfrm>
          <a:prstGeom prst="rect">
            <a:avLst/>
          </a:prstGeom>
          <a:solidFill>
            <a:srgbClr val="FDEA2A"/>
          </a:solidFill>
        </p:spPr>
        <p:txBody>
          <a:bodyPr vert="horz" wrap="square" lIns="0" tIns="1905" rIns="0" bIns="0" rtlCol="0">
            <a:spAutoFit/>
          </a:bodyPr>
          <a:lstStyle/>
          <a:p>
            <a:pPr>
              <a:lnSpc>
                <a:spcPct val="100000"/>
              </a:lnSpc>
              <a:spcBef>
                <a:spcPts val="15"/>
              </a:spcBef>
            </a:pPr>
            <a:endParaRPr sz="2100">
              <a:latin typeface="Times New Roman"/>
              <a:cs typeface="Times New Roman"/>
            </a:endParaRPr>
          </a:p>
          <a:p>
            <a:pPr marL="452755">
              <a:lnSpc>
                <a:spcPct val="100000"/>
              </a:lnSpc>
            </a:pPr>
            <a:r>
              <a:rPr sz="2400" b="1" spc="-35" dirty="0">
                <a:latin typeface="Arial"/>
                <a:cs typeface="Arial"/>
              </a:rPr>
              <a:t>CONTRATACIÓN</a:t>
            </a:r>
            <a:endParaRPr sz="2400">
              <a:latin typeface="Arial"/>
              <a:cs typeface="Arial"/>
            </a:endParaRPr>
          </a:p>
        </p:txBody>
      </p:sp>
      <p:pic>
        <p:nvPicPr>
          <p:cNvPr id="14" name="object 10">
            <a:extLst>
              <a:ext uri="{FF2B5EF4-FFF2-40B4-BE49-F238E27FC236}">
                <a16:creationId xmlns:a16="http://schemas.microsoft.com/office/drawing/2014/main" id="{621826A0-E747-455D-95A2-D59E274DDE0C}"/>
              </a:ext>
            </a:extLst>
          </p:cNvPr>
          <p:cNvPicPr/>
          <p:nvPr/>
        </p:nvPicPr>
        <p:blipFill>
          <a:blip r:embed="rId2" cstate="print"/>
          <a:stretch>
            <a:fillRect/>
          </a:stretch>
        </p:blipFill>
        <p:spPr>
          <a:xfrm>
            <a:off x="11125200" y="5862403"/>
            <a:ext cx="902209" cy="919397"/>
          </a:xfrm>
          <a:prstGeom prst="rect">
            <a:avLst/>
          </a:prstGeom>
        </p:spPr>
      </p:pic>
      <p:pic>
        <p:nvPicPr>
          <p:cNvPr id="15" name="object 4">
            <a:extLst>
              <a:ext uri="{FF2B5EF4-FFF2-40B4-BE49-F238E27FC236}">
                <a16:creationId xmlns:a16="http://schemas.microsoft.com/office/drawing/2014/main" id="{DFE1A247-8E40-483E-9684-071536049994}"/>
              </a:ext>
            </a:extLst>
          </p:cNvPr>
          <p:cNvPicPr/>
          <p:nvPr/>
        </p:nvPicPr>
        <p:blipFill>
          <a:blip r:embed="rId3" cstate="print"/>
          <a:stretch>
            <a:fillRect/>
          </a:stretch>
        </p:blipFill>
        <p:spPr>
          <a:xfrm>
            <a:off x="228600" y="5594603"/>
            <a:ext cx="488618" cy="806197"/>
          </a:xfrm>
          <a:prstGeom prst="rect">
            <a:avLst/>
          </a:prstGeom>
        </p:spPr>
      </p:pic>
      <p:sp>
        <p:nvSpPr>
          <p:cNvPr id="16" name="object 5">
            <a:extLst>
              <a:ext uri="{FF2B5EF4-FFF2-40B4-BE49-F238E27FC236}">
                <a16:creationId xmlns:a16="http://schemas.microsoft.com/office/drawing/2014/main" id="{6AB42825-7963-4FBD-A93E-589AAF54BF07}"/>
              </a:ext>
            </a:extLst>
          </p:cNvPr>
          <p:cNvSpPr txBox="1"/>
          <p:nvPr/>
        </p:nvSpPr>
        <p:spPr>
          <a:xfrm>
            <a:off x="265277" y="6417265"/>
            <a:ext cx="496723" cy="135935"/>
          </a:xfrm>
          <a:prstGeom prst="rect">
            <a:avLst/>
          </a:prstGeom>
        </p:spPr>
        <p:txBody>
          <a:bodyPr vert="horz" wrap="square" lIns="0" tIns="12700" rIns="0" bIns="0" rtlCol="0">
            <a:spAutoFit/>
          </a:bodyPr>
          <a:lstStyle/>
          <a:p>
            <a:pPr marL="12700">
              <a:lnSpc>
                <a:spcPct val="100000"/>
              </a:lnSpc>
              <a:spcBef>
                <a:spcPts val="100"/>
              </a:spcBef>
            </a:pPr>
            <a:r>
              <a:rPr sz="800" spc="-95" dirty="0">
                <a:latin typeface="Arial MT"/>
                <a:cs typeface="Arial MT"/>
              </a:rPr>
              <a:t>S</a:t>
            </a:r>
            <a:r>
              <a:rPr sz="800" spc="-105" dirty="0">
                <a:latin typeface="Arial MT"/>
                <a:cs typeface="Arial MT"/>
              </a:rPr>
              <a:t>C</a:t>
            </a:r>
            <a:r>
              <a:rPr sz="800" spc="-55" dirty="0">
                <a:latin typeface="Arial MT"/>
                <a:cs typeface="Arial MT"/>
              </a:rPr>
              <a:t> </a:t>
            </a:r>
            <a:r>
              <a:rPr sz="800" spc="-80" dirty="0">
                <a:latin typeface="Arial MT"/>
                <a:cs typeface="Arial MT"/>
              </a:rPr>
              <a:t>410</a:t>
            </a:r>
            <a:r>
              <a:rPr sz="800" spc="-75" dirty="0">
                <a:latin typeface="Arial MT"/>
                <a:cs typeface="Arial MT"/>
              </a:rPr>
              <a:t>0</a:t>
            </a:r>
            <a:r>
              <a:rPr sz="800" spc="-55" dirty="0">
                <a:latin typeface="Arial MT"/>
                <a:cs typeface="Arial MT"/>
              </a:rPr>
              <a:t>-</a:t>
            </a:r>
            <a:r>
              <a:rPr sz="800" spc="-80" dirty="0">
                <a:latin typeface="Arial MT"/>
                <a:cs typeface="Arial MT"/>
              </a:rPr>
              <a:t>1</a:t>
            </a:r>
            <a:endParaRPr sz="800" dirty="0">
              <a:latin typeface="Arial MT"/>
              <a:cs typeface="Arial MT"/>
            </a:endParaRPr>
          </a:p>
        </p:txBody>
      </p:sp>
      <p:graphicFrame>
        <p:nvGraphicFramePr>
          <p:cNvPr id="7" name="Gráfico 6">
            <a:extLst>
              <a:ext uri="{FF2B5EF4-FFF2-40B4-BE49-F238E27FC236}">
                <a16:creationId xmlns:a16="http://schemas.microsoft.com/office/drawing/2014/main" id="{E3EA567B-C888-45F6-8B13-C93A312B59E0}"/>
              </a:ext>
            </a:extLst>
          </p:cNvPr>
          <p:cNvGraphicFramePr>
            <a:graphicFrameLocks/>
          </p:cNvGraphicFramePr>
          <p:nvPr/>
        </p:nvGraphicFramePr>
        <p:xfrm>
          <a:off x="-1524000" y="1227455"/>
          <a:ext cx="15240000" cy="5554345"/>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88705275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71245" y="705358"/>
            <a:ext cx="9444990" cy="998855"/>
          </a:xfrm>
          <a:prstGeom prst="rect">
            <a:avLst/>
          </a:prstGeom>
          <a:solidFill>
            <a:srgbClr val="FDEA2A"/>
          </a:solidFill>
        </p:spPr>
        <p:txBody>
          <a:bodyPr vert="horz" wrap="square" lIns="0" tIns="1905" rIns="0" bIns="0" rtlCol="0">
            <a:spAutoFit/>
          </a:bodyPr>
          <a:lstStyle/>
          <a:p>
            <a:pPr>
              <a:lnSpc>
                <a:spcPct val="100000"/>
              </a:lnSpc>
              <a:spcBef>
                <a:spcPts val="15"/>
              </a:spcBef>
            </a:pPr>
            <a:endParaRPr sz="2100">
              <a:latin typeface="Times New Roman"/>
              <a:cs typeface="Times New Roman"/>
            </a:endParaRPr>
          </a:p>
          <a:p>
            <a:pPr marL="452755">
              <a:lnSpc>
                <a:spcPct val="100000"/>
              </a:lnSpc>
            </a:pPr>
            <a:r>
              <a:rPr sz="2400" b="1" spc="-35" dirty="0">
                <a:latin typeface="Arial"/>
                <a:cs typeface="Arial"/>
              </a:rPr>
              <a:t>CONTRATACIÓN</a:t>
            </a:r>
            <a:endParaRPr sz="2400">
              <a:latin typeface="Arial"/>
              <a:cs typeface="Arial"/>
            </a:endParaRPr>
          </a:p>
        </p:txBody>
      </p:sp>
      <p:pic>
        <p:nvPicPr>
          <p:cNvPr id="14" name="object 10">
            <a:extLst>
              <a:ext uri="{FF2B5EF4-FFF2-40B4-BE49-F238E27FC236}">
                <a16:creationId xmlns:a16="http://schemas.microsoft.com/office/drawing/2014/main" id="{A85D0128-B487-4762-A7B1-DEDCCDBB4F19}"/>
              </a:ext>
            </a:extLst>
          </p:cNvPr>
          <p:cNvPicPr/>
          <p:nvPr/>
        </p:nvPicPr>
        <p:blipFill>
          <a:blip r:embed="rId2" cstate="print"/>
          <a:stretch>
            <a:fillRect/>
          </a:stretch>
        </p:blipFill>
        <p:spPr>
          <a:xfrm>
            <a:off x="11125200" y="5862403"/>
            <a:ext cx="902209" cy="919397"/>
          </a:xfrm>
          <a:prstGeom prst="rect">
            <a:avLst/>
          </a:prstGeom>
        </p:spPr>
      </p:pic>
      <p:pic>
        <p:nvPicPr>
          <p:cNvPr id="15" name="object 4">
            <a:extLst>
              <a:ext uri="{FF2B5EF4-FFF2-40B4-BE49-F238E27FC236}">
                <a16:creationId xmlns:a16="http://schemas.microsoft.com/office/drawing/2014/main" id="{487E8553-19E4-4654-BB59-230BB57E874B}"/>
              </a:ext>
            </a:extLst>
          </p:cNvPr>
          <p:cNvPicPr/>
          <p:nvPr/>
        </p:nvPicPr>
        <p:blipFill>
          <a:blip r:embed="rId3" cstate="print"/>
          <a:stretch>
            <a:fillRect/>
          </a:stretch>
        </p:blipFill>
        <p:spPr>
          <a:xfrm>
            <a:off x="228600" y="5594603"/>
            <a:ext cx="488618" cy="806197"/>
          </a:xfrm>
          <a:prstGeom prst="rect">
            <a:avLst/>
          </a:prstGeom>
        </p:spPr>
      </p:pic>
      <p:sp>
        <p:nvSpPr>
          <p:cNvPr id="16" name="object 5">
            <a:extLst>
              <a:ext uri="{FF2B5EF4-FFF2-40B4-BE49-F238E27FC236}">
                <a16:creationId xmlns:a16="http://schemas.microsoft.com/office/drawing/2014/main" id="{B8335B4D-42CC-4C9B-A054-EF9A925E792F}"/>
              </a:ext>
            </a:extLst>
          </p:cNvPr>
          <p:cNvSpPr txBox="1"/>
          <p:nvPr/>
        </p:nvSpPr>
        <p:spPr>
          <a:xfrm>
            <a:off x="265277" y="6417265"/>
            <a:ext cx="496723" cy="135935"/>
          </a:xfrm>
          <a:prstGeom prst="rect">
            <a:avLst/>
          </a:prstGeom>
        </p:spPr>
        <p:txBody>
          <a:bodyPr vert="horz" wrap="square" lIns="0" tIns="12700" rIns="0" bIns="0" rtlCol="0">
            <a:spAutoFit/>
          </a:bodyPr>
          <a:lstStyle/>
          <a:p>
            <a:pPr marL="12700">
              <a:lnSpc>
                <a:spcPct val="100000"/>
              </a:lnSpc>
              <a:spcBef>
                <a:spcPts val="100"/>
              </a:spcBef>
            </a:pPr>
            <a:r>
              <a:rPr sz="800" spc="-95" dirty="0">
                <a:latin typeface="Arial MT"/>
                <a:cs typeface="Arial MT"/>
              </a:rPr>
              <a:t>S</a:t>
            </a:r>
            <a:r>
              <a:rPr sz="800" spc="-105" dirty="0">
                <a:latin typeface="Arial MT"/>
                <a:cs typeface="Arial MT"/>
              </a:rPr>
              <a:t>C</a:t>
            </a:r>
            <a:r>
              <a:rPr sz="800" spc="-55" dirty="0">
                <a:latin typeface="Arial MT"/>
                <a:cs typeface="Arial MT"/>
              </a:rPr>
              <a:t> </a:t>
            </a:r>
            <a:r>
              <a:rPr sz="800" spc="-80" dirty="0">
                <a:latin typeface="Arial MT"/>
                <a:cs typeface="Arial MT"/>
              </a:rPr>
              <a:t>410</a:t>
            </a:r>
            <a:r>
              <a:rPr sz="800" spc="-75" dirty="0">
                <a:latin typeface="Arial MT"/>
                <a:cs typeface="Arial MT"/>
              </a:rPr>
              <a:t>0</a:t>
            </a:r>
            <a:r>
              <a:rPr sz="800" spc="-55" dirty="0">
                <a:latin typeface="Arial MT"/>
                <a:cs typeface="Arial MT"/>
              </a:rPr>
              <a:t>-</a:t>
            </a:r>
            <a:r>
              <a:rPr sz="800" spc="-80" dirty="0">
                <a:latin typeface="Arial MT"/>
                <a:cs typeface="Arial MT"/>
              </a:rPr>
              <a:t>1</a:t>
            </a:r>
            <a:endParaRPr sz="800" dirty="0">
              <a:latin typeface="Arial MT"/>
              <a:cs typeface="Arial MT"/>
            </a:endParaRPr>
          </a:p>
        </p:txBody>
      </p:sp>
      <p:graphicFrame>
        <p:nvGraphicFramePr>
          <p:cNvPr id="7" name="Gráfico 6">
            <a:extLst>
              <a:ext uri="{FF2B5EF4-FFF2-40B4-BE49-F238E27FC236}">
                <a16:creationId xmlns:a16="http://schemas.microsoft.com/office/drawing/2014/main" id="{970D5F49-46CF-4EC3-8726-CB174B09036B}"/>
              </a:ext>
            </a:extLst>
          </p:cNvPr>
          <p:cNvGraphicFramePr>
            <a:graphicFrameLocks/>
          </p:cNvGraphicFramePr>
          <p:nvPr/>
        </p:nvGraphicFramePr>
        <p:xfrm>
          <a:off x="-495300" y="1708213"/>
          <a:ext cx="13182600" cy="5534787"/>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24501889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71245" y="705358"/>
            <a:ext cx="9444990" cy="998855"/>
          </a:xfrm>
          <a:prstGeom prst="rect">
            <a:avLst/>
          </a:prstGeom>
          <a:solidFill>
            <a:srgbClr val="FDEA2A"/>
          </a:solidFill>
        </p:spPr>
        <p:txBody>
          <a:bodyPr vert="horz" wrap="square" lIns="0" tIns="1905" rIns="0" bIns="0" rtlCol="0">
            <a:spAutoFit/>
          </a:bodyPr>
          <a:lstStyle/>
          <a:p>
            <a:pPr>
              <a:lnSpc>
                <a:spcPct val="100000"/>
              </a:lnSpc>
              <a:spcBef>
                <a:spcPts val="15"/>
              </a:spcBef>
            </a:pPr>
            <a:endParaRPr sz="2100">
              <a:latin typeface="Times New Roman"/>
              <a:cs typeface="Times New Roman"/>
            </a:endParaRPr>
          </a:p>
          <a:p>
            <a:pPr marL="452755">
              <a:lnSpc>
                <a:spcPct val="100000"/>
              </a:lnSpc>
            </a:pPr>
            <a:r>
              <a:rPr sz="2400" b="1" spc="-35" dirty="0">
                <a:latin typeface="Arial"/>
                <a:cs typeface="Arial"/>
              </a:rPr>
              <a:t>CONTRATACIÓN</a:t>
            </a:r>
            <a:endParaRPr sz="2400">
              <a:latin typeface="Arial"/>
              <a:cs typeface="Arial"/>
            </a:endParaRPr>
          </a:p>
        </p:txBody>
      </p:sp>
      <p:pic>
        <p:nvPicPr>
          <p:cNvPr id="26" name="object 10">
            <a:extLst>
              <a:ext uri="{FF2B5EF4-FFF2-40B4-BE49-F238E27FC236}">
                <a16:creationId xmlns:a16="http://schemas.microsoft.com/office/drawing/2014/main" id="{927C7EA6-1A62-4907-B847-1790E7522FE2}"/>
              </a:ext>
            </a:extLst>
          </p:cNvPr>
          <p:cNvPicPr/>
          <p:nvPr/>
        </p:nvPicPr>
        <p:blipFill>
          <a:blip r:embed="rId2" cstate="print"/>
          <a:stretch>
            <a:fillRect/>
          </a:stretch>
        </p:blipFill>
        <p:spPr>
          <a:xfrm>
            <a:off x="11125200" y="5862403"/>
            <a:ext cx="902209" cy="919397"/>
          </a:xfrm>
          <a:prstGeom prst="rect">
            <a:avLst/>
          </a:prstGeom>
        </p:spPr>
      </p:pic>
      <p:pic>
        <p:nvPicPr>
          <p:cNvPr id="27" name="object 4">
            <a:extLst>
              <a:ext uri="{FF2B5EF4-FFF2-40B4-BE49-F238E27FC236}">
                <a16:creationId xmlns:a16="http://schemas.microsoft.com/office/drawing/2014/main" id="{417ADD24-82CF-4FCC-AFCC-FC5DE0D5E2ED}"/>
              </a:ext>
            </a:extLst>
          </p:cNvPr>
          <p:cNvPicPr/>
          <p:nvPr/>
        </p:nvPicPr>
        <p:blipFill>
          <a:blip r:embed="rId3" cstate="print"/>
          <a:stretch>
            <a:fillRect/>
          </a:stretch>
        </p:blipFill>
        <p:spPr>
          <a:xfrm>
            <a:off x="228600" y="5594603"/>
            <a:ext cx="488618" cy="806197"/>
          </a:xfrm>
          <a:prstGeom prst="rect">
            <a:avLst/>
          </a:prstGeom>
        </p:spPr>
      </p:pic>
      <p:sp>
        <p:nvSpPr>
          <p:cNvPr id="28" name="object 5">
            <a:extLst>
              <a:ext uri="{FF2B5EF4-FFF2-40B4-BE49-F238E27FC236}">
                <a16:creationId xmlns:a16="http://schemas.microsoft.com/office/drawing/2014/main" id="{7550D9F0-545C-4A1E-A73B-B7AF049B504B}"/>
              </a:ext>
            </a:extLst>
          </p:cNvPr>
          <p:cNvSpPr txBox="1"/>
          <p:nvPr/>
        </p:nvSpPr>
        <p:spPr>
          <a:xfrm>
            <a:off x="265277" y="6417265"/>
            <a:ext cx="496723" cy="135935"/>
          </a:xfrm>
          <a:prstGeom prst="rect">
            <a:avLst/>
          </a:prstGeom>
        </p:spPr>
        <p:txBody>
          <a:bodyPr vert="horz" wrap="square" lIns="0" tIns="12700" rIns="0" bIns="0" rtlCol="0">
            <a:spAutoFit/>
          </a:bodyPr>
          <a:lstStyle/>
          <a:p>
            <a:pPr marL="12700">
              <a:lnSpc>
                <a:spcPct val="100000"/>
              </a:lnSpc>
              <a:spcBef>
                <a:spcPts val="100"/>
              </a:spcBef>
            </a:pPr>
            <a:r>
              <a:rPr sz="800" spc="-95" dirty="0">
                <a:latin typeface="Arial MT"/>
                <a:cs typeface="Arial MT"/>
              </a:rPr>
              <a:t>S</a:t>
            </a:r>
            <a:r>
              <a:rPr sz="800" spc="-105" dirty="0">
                <a:latin typeface="Arial MT"/>
                <a:cs typeface="Arial MT"/>
              </a:rPr>
              <a:t>C</a:t>
            </a:r>
            <a:r>
              <a:rPr sz="800" spc="-55" dirty="0">
                <a:latin typeface="Arial MT"/>
                <a:cs typeface="Arial MT"/>
              </a:rPr>
              <a:t> </a:t>
            </a:r>
            <a:r>
              <a:rPr sz="800" spc="-80" dirty="0">
                <a:latin typeface="Arial MT"/>
                <a:cs typeface="Arial MT"/>
              </a:rPr>
              <a:t>410</a:t>
            </a:r>
            <a:r>
              <a:rPr sz="800" spc="-75" dirty="0">
                <a:latin typeface="Arial MT"/>
                <a:cs typeface="Arial MT"/>
              </a:rPr>
              <a:t>0</a:t>
            </a:r>
            <a:r>
              <a:rPr sz="800" spc="-55" dirty="0">
                <a:latin typeface="Arial MT"/>
                <a:cs typeface="Arial MT"/>
              </a:rPr>
              <a:t>-</a:t>
            </a:r>
            <a:r>
              <a:rPr sz="800" spc="-80" dirty="0">
                <a:latin typeface="Arial MT"/>
                <a:cs typeface="Arial MT"/>
              </a:rPr>
              <a:t>1</a:t>
            </a:r>
            <a:endParaRPr sz="800" dirty="0">
              <a:latin typeface="Arial MT"/>
              <a:cs typeface="Arial MT"/>
            </a:endParaRPr>
          </a:p>
        </p:txBody>
      </p:sp>
      <p:graphicFrame>
        <p:nvGraphicFramePr>
          <p:cNvPr id="25" name="Gráfico 24">
            <a:extLst>
              <a:ext uri="{FF2B5EF4-FFF2-40B4-BE49-F238E27FC236}">
                <a16:creationId xmlns:a16="http://schemas.microsoft.com/office/drawing/2014/main" id="{33DC8857-2106-43EB-BB78-2B9FCE6F0B15}"/>
              </a:ext>
            </a:extLst>
          </p:cNvPr>
          <p:cNvGraphicFramePr>
            <a:graphicFrameLocks/>
          </p:cNvGraphicFramePr>
          <p:nvPr/>
        </p:nvGraphicFramePr>
        <p:xfrm>
          <a:off x="1333500" y="1762191"/>
          <a:ext cx="9524999" cy="4980747"/>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68932727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71245" y="716026"/>
            <a:ext cx="9444990" cy="998855"/>
          </a:xfrm>
          <a:prstGeom prst="rect">
            <a:avLst/>
          </a:prstGeom>
          <a:solidFill>
            <a:srgbClr val="FDEA2A"/>
          </a:solidFill>
        </p:spPr>
        <p:txBody>
          <a:bodyPr vert="horz" wrap="square" lIns="0" tIns="316230" rIns="0" bIns="0" rtlCol="0">
            <a:spAutoFit/>
          </a:bodyPr>
          <a:lstStyle/>
          <a:p>
            <a:pPr marL="452755">
              <a:lnSpc>
                <a:spcPct val="100000"/>
              </a:lnSpc>
              <a:spcBef>
                <a:spcPts val="2490"/>
              </a:spcBef>
            </a:pPr>
            <a:r>
              <a:rPr sz="2400" b="1" spc="-204" dirty="0">
                <a:latin typeface="Tahoma"/>
                <a:cs typeface="Tahoma"/>
              </a:rPr>
              <a:t>CONTROVERSIAS</a:t>
            </a:r>
            <a:r>
              <a:rPr sz="2400" b="1" spc="-245" dirty="0">
                <a:latin typeface="Tahoma"/>
                <a:cs typeface="Tahoma"/>
              </a:rPr>
              <a:t> </a:t>
            </a:r>
            <a:r>
              <a:rPr sz="2400" b="1" spc="-125" dirty="0">
                <a:latin typeface="Tahoma"/>
                <a:cs typeface="Tahoma"/>
              </a:rPr>
              <a:t>JU</a:t>
            </a:r>
            <a:r>
              <a:rPr sz="2400" b="1" spc="-150" dirty="0">
                <a:latin typeface="Tahoma"/>
                <a:cs typeface="Tahoma"/>
              </a:rPr>
              <a:t>D</a:t>
            </a:r>
            <a:r>
              <a:rPr sz="2400" b="1" spc="-285" dirty="0">
                <a:latin typeface="Tahoma"/>
                <a:cs typeface="Tahoma"/>
              </a:rPr>
              <a:t>I</a:t>
            </a:r>
            <a:r>
              <a:rPr sz="2400" b="1" spc="-385" dirty="0">
                <a:latin typeface="Tahoma"/>
                <a:cs typeface="Tahoma"/>
              </a:rPr>
              <a:t>C</a:t>
            </a:r>
            <a:r>
              <a:rPr sz="2400" b="1" spc="-150" dirty="0">
                <a:latin typeface="Tahoma"/>
                <a:cs typeface="Tahoma"/>
              </a:rPr>
              <a:t>IALES</a:t>
            </a:r>
            <a:endParaRPr sz="2400">
              <a:latin typeface="Tahoma"/>
              <a:cs typeface="Tahoma"/>
            </a:endParaRPr>
          </a:p>
        </p:txBody>
      </p:sp>
      <p:sp>
        <p:nvSpPr>
          <p:cNvPr id="3" name="object 3"/>
          <p:cNvSpPr txBox="1"/>
          <p:nvPr/>
        </p:nvSpPr>
        <p:spPr>
          <a:xfrm>
            <a:off x="1300733" y="2021204"/>
            <a:ext cx="9679305" cy="511175"/>
          </a:xfrm>
          <a:prstGeom prst="rect">
            <a:avLst/>
          </a:prstGeom>
        </p:spPr>
        <p:txBody>
          <a:bodyPr vert="horz" wrap="square" lIns="0" tIns="20955" rIns="0" bIns="0" rtlCol="0">
            <a:spAutoFit/>
          </a:bodyPr>
          <a:lstStyle/>
          <a:p>
            <a:pPr marL="12700" marR="5080">
              <a:lnSpc>
                <a:spcPts val="1910"/>
              </a:lnSpc>
              <a:spcBef>
                <a:spcPts val="165"/>
              </a:spcBef>
            </a:pPr>
            <a:r>
              <a:rPr sz="1600" spc="-5" dirty="0">
                <a:latin typeface="Arial MT"/>
                <a:cs typeface="Arial MT"/>
              </a:rPr>
              <a:t>A</a:t>
            </a:r>
            <a:r>
              <a:rPr sz="1600" spc="250" dirty="0">
                <a:latin typeface="Arial MT"/>
                <a:cs typeface="Arial MT"/>
              </a:rPr>
              <a:t> </a:t>
            </a:r>
            <a:r>
              <a:rPr sz="1600" dirty="0">
                <a:latin typeface="Arial MT"/>
                <a:cs typeface="Arial MT"/>
              </a:rPr>
              <a:t>la</a:t>
            </a:r>
            <a:r>
              <a:rPr sz="1600" spc="325" dirty="0">
                <a:latin typeface="Arial MT"/>
                <a:cs typeface="Arial MT"/>
              </a:rPr>
              <a:t> </a:t>
            </a:r>
            <a:r>
              <a:rPr sz="1600" spc="-5" dirty="0">
                <a:latin typeface="Arial MT"/>
                <a:cs typeface="Arial MT"/>
              </a:rPr>
              <a:t>fecha,</a:t>
            </a:r>
            <a:r>
              <a:rPr sz="1600" spc="335" dirty="0">
                <a:latin typeface="Arial MT"/>
                <a:cs typeface="Arial MT"/>
              </a:rPr>
              <a:t> </a:t>
            </a:r>
            <a:r>
              <a:rPr sz="1600" dirty="0">
                <a:latin typeface="Arial MT"/>
                <a:cs typeface="Arial MT"/>
              </a:rPr>
              <a:t>la</a:t>
            </a:r>
            <a:r>
              <a:rPr sz="1600" spc="325" dirty="0">
                <a:latin typeface="Arial MT"/>
                <a:cs typeface="Arial MT"/>
              </a:rPr>
              <a:t> </a:t>
            </a:r>
            <a:r>
              <a:rPr sz="1600" spc="-10" dirty="0">
                <a:latin typeface="Arial MT"/>
                <a:cs typeface="Arial MT"/>
              </a:rPr>
              <a:t>entidad</a:t>
            </a:r>
            <a:r>
              <a:rPr sz="1600" spc="335" dirty="0">
                <a:latin typeface="Arial MT"/>
                <a:cs typeface="Arial MT"/>
              </a:rPr>
              <a:t> </a:t>
            </a:r>
            <a:r>
              <a:rPr sz="1600" spc="-10" dirty="0">
                <a:latin typeface="Arial MT"/>
                <a:cs typeface="Arial MT"/>
              </a:rPr>
              <a:t>afronta</a:t>
            </a:r>
            <a:r>
              <a:rPr sz="1600" spc="340" dirty="0">
                <a:latin typeface="Arial MT"/>
                <a:cs typeface="Arial MT"/>
              </a:rPr>
              <a:t> </a:t>
            </a:r>
            <a:r>
              <a:rPr sz="1600" spc="-5" dirty="0">
                <a:latin typeface="Arial MT"/>
                <a:cs typeface="Arial MT"/>
              </a:rPr>
              <a:t>dos</a:t>
            </a:r>
            <a:r>
              <a:rPr sz="1600" spc="340" dirty="0">
                <a:latin typeface="Arial MT"/>
                <a:cs typeface="Arial MT"/>
              </a:rPr>
              <a:t> </a:t>
            </a:r>
            <a:r>
              <a:rPr sz="1600" spc="-10" dirty="0">
                <a:latin typeface="Arial MT"/>
                <a:cs typeface="Arial MT"/>
              </a:rPr>
              <a:t>procesos</a:t>
            </a:r>
            <a:r>
              <a:rPr sz="1600" spc="335" dirty="0">
                <a:latin typeface="Arial MT"/>
                <a:cs typeface="Arial MT"/>
              </a:rPr>
              <a:t> </a:t>
            </a:r>
            <a:r>
              <a:rPr sz="1600" spc="-5" dirty="0">
                <a:latin typeface="Arial MT"/>
                <a:cs typeface="Arial MT"/>
              </a:rPr>
              <a:t>de</a:t>
            </a:r>
            <a:r>
              <a:rPr sz="1600" spc="330" dirty="0">
                <a:latin typeface="Arial MT"/>
                <a:cs typeface="Arial MT"/>
              </a:rPr>
              <a:t> </a:t>
            </a:r>
            <a:r>
              <a:rPr sz="1600" spc="-10" dirty="0">
                <a:latin typeface="Arial MT"/>
                <a:cs typeface="Arial MT"/>
              </a:rPr>
              <a:t>nulidad</a:t>
            </a:r>
            <a:r>
              <a:rPr sz="1600" spc="330" dirty="0">
                <a:latin typeface="Arial MT"/>
                <a:cs typeface="Arial MT"/>
              </a:rPr>
              <a:t> </a:t>
            </a:r>
            <a:r>
              <a:rPr sz="1600" spc="-5" dirty="0">
                <a:latin typeface="Arial MT"/>
                <a:cs typeface="Arial MT"/>
              </a:rPr>
              <a:t>y</a:t>
            </a:r>
            <a:r>
              <a:rPr sz="1600" spc="330" dirty="0">
                <a:latin typeface="Arial MT"/>
                <a:cs typeface="Arial MT"/>
              </a:rPr>
              <a:t> </a:t>
            </a:r>
            <a:r>
              <a:rPr sz="1600" spc="-5" dirty="0">
                <a:latin typeface="Arial MT"/>
                <a:cs typeface="Arial MT"/>
              </a:rPr>
              <a:t>restablecimiento</a:t>
            </a:r>
            <a:r>
              <a:rPr sz="1600" spc="335" dirty="0">
                <a:latin typeface="Arial MT"/>
                <a:cs typeface="Arial MT"/>
              </a:rPr>
              <a:t> </a:t>
            </a:r>
            <a:r>
              <a:rPr sz="1600" spc="-5" dirty="0">
                <a:latin typeface="Arial MT"/>
                <a:cs typeface="Arial MT"/>
              </a:rPr>
              <a:t>del</a:t>
            </a:r>
            <a:r>
              <a:rPr sz="1600" spc="335" dirty="0">
                <a:latin typeface="Arial MT"/>
                <a:cs typeface="Arial MT"/>
              </a:rPr>
              <a:t> </a:t>
            </a:r>
            <a:r>
              <a:rPr sz="1600" spc="-5" dirty="0">
                <a:latin typeface="Arial MT"/>
                <a:cs typeface="Arial MT"/>
              </a:rPr>
              <a:t>derecho,</a:t>
            </a:r>
            <a:r>
              <a:rPr sz="1600" spc="345" dirty="0">
                <a:latin typeface="Arial MT"/>
                <a:cs typeface="Arial MT"/>
              </a:rPr>
              <a:t> </a:t>
            </a:r>
            <a:r>
              <a:rPr sz="1600" spc="-5" dirty="0">
                <a:latin typeface="Arial MT"/>
                <a:cs typeface="Arial MT"/>
              </a:rPr>
              <a:t>tal</a:t>
            </a:r>
            <a:r>
              <a:rPr sz="1600" spc="350" dirty="0">
                <a:latin typeface="Arial MT"/>
                <a:cs typeface="Arial MT"/>
              </a:rPr>
              <a:t> </a:t>
            </a:r>
            <a:r>
              <a:rPr sz="1600" spc="-5" dirty="0">
                <a:latin typeface="Arial MT"/>
                <a:cs typeface="Arial MT"/>
              </a:rPr>
              <a:t>y</a:t>
            </a:r>
            <a:r>
              <a:rPr sz="1600" spc="310" dirty="0">
                <a:latin typeface="Arial MT"/>
                <a:cs typeface="Arial MT"/>
              </a:rPr>
              <a:t> </a:t>
            </a:r>
            <a:r>
              <a:rPr sz="1600" spc="-5" dirty="0">
                <a:latin typeface="Arial MT"/>
                <a:cs typeface="Arial MT"/>
              </a:rPr>
              <a:t>como</a:t>
            </a:r>
            <a:r>
              <a:rPr sz="1600" spc="335" dirty="0">
                <a:latin typeface="Arial MT"/>
                <a:cs typeface="Arial MT"/>
              </a:rPr>
              <a:t> </a:t>
            </a:r>
            <a:r>
              <a:rPr sz="1600" dirty="0">
                <a:latin typeface="Arial MT"/>
                <a:cs typeface="Arial MT"/>
              </a:rPr>
              <a:t>se </a:t>
            </a:r>
            <a:r>
              <a:rPr sz="1600" spc="-430" dirty="0">
                <a:latin typeface="Arial MT"/>
                <a:cs typeface="Arial MT"/>
              </a:rPr>
              <a:t> </a:t>
            </a:r>
            <a:r>
              <a:rPr sz="1600" spc="-5" dirty="0">
                <a:latin typeface="Arial MT"/>
                <a:cs typeface="Arial MT"/>
              </a:rPr>
              <a:t>describe</a:t>
            </a:r>
            <a:r>
              <a:rPr sz="1600" spc="-10" dirty="0">
                <a:latin typeface="Arial MT"/>
                <a:cs typeface="Arial MT"/>
              </a:rPr>
              <a:t> </a:t>
            </a:r>
            <a:r>
              <a:rPr sz="1600" spc="-5" dirty="0">
                <a:latin typeface="Arial MT"/>
                <a:cs typeface="Arial MT"/>
              </a:rPr>
              <a:t>a continuación:</a:t>
            </a:r>
            <a:endParaRPr sz="1600">
              <a:latin typeface="Arial MT"/>
              <a:cs typeface="Arial MT"/>
            </a:endParaRPr>
          </a:p>
        </p:txBody>
      </p:sp>
      <p:pic>
        <p:nvPicPr>
          <p:cNvPr id="4" name="object 4"/>
          <p:cNvPicPr/>
          <p:nvPr/>
        </p:nvPicPr>
        <p:blipFill>
          <a:blip r:embed="rId2" cstate="print"/>
          <a:stretch>
            <a:fillRect/>
          </a:stretch>
        </p:blipFill>
        <p:spPr>
          <a:xfrm>
            <a:off x="2360676" y="2676144"/>
            <a:ext cx="6964680" cy="3781044"/>
          </a:xfrm>
          <a:prstGeom prst="rect">
            <a:avLst/>
          </a:prstGeom>
        </p:spPr>
      </p:pic>
      <p:pic>
        <p:nvPicPr>
          <p:cNvPr id="15" name="object 10">
            <a:extLst>
              <a:ext uri="{FF2B5EF4-FFF2-40B4-BE49-F238E27FC236}">
                <a16:creationId xmlns:a16="http://schemas.microsoft.com/office/drawing/2014/main" id="{CA93B993-EDE0-4A84-8783-F72F63B5467F}"/>
              </a:ext>
            </a:extLst>
          </p:cNvPr>
          <p:cNvPicPr/>
          <p:nvPr/>
        </p:nvPicPr>
        <p:blipFill>
          <a:blip r:embed="rId3" cstate="print"/>
          <a:stretch>
            <a:fillRect/>
          </a:stretch>
        </p:blipFill>
        <p:spPr>
          <a:xfrm>
            <a:off x="11125200" y="5862403"/>
            <a:ext cx="902209" cy="919397"/>
          </a:xfrm>
          <a:prstGeom prst="rect">
            <a:avLst/>
          </a:prstGeom>
        </p:spPr>
      </p:pic>
      <p:pic>
        <p:nvPicPr>
          <p:cNvPr id="16" name="object 4">
            <a:extLst>
              <a:ext uri="{FF2B5EF4-FFF2-40B4-BE49-F238E27FC236}">
                <a16:creationId xmlns:a16="http://schemas.microsoft.com/office/drawing/2014/main" id="{71B498E0-ABFF-4886-A600-410F13552B5B}"/>
              </a:ext>
            </a:extLst>
          </p:cNvPr>
          <p:cNvPicPr/>
          <p:nvPr/>
        </p:nvPicPr>
        <p:blipFill>
          <a:blip r:embed="rId4" cstate="print"/>
          <a:stretch>
            <a:fillRect/>
          </a:stretch>
        </p:blipFill>
        <p:spPr>
          <a:xfrm>
            <a:off x="228600" y="5594603"/>
            <a:ext cx="488618" cy="806197"/>
          </a:xfrm>
          <a:prstGeom prst="rect">
            <a:avLst/>
          </a:prstGeom>
        </p:spPr>
      </p:pic>
      <p:sp>
        <p:nvSpPr>
          <p:cNvPr id="17" name="object 5">
            <a:extLst>
              <a:ext uri="{FF2B5EF4-FFF2-40B4-BE49-F238E27FC236}">
                <a16:creationId xmlns:a16="http://schemas.microsoft.com/office/drawing/2014/main" id="{DB091ACD-EFFC-4514-8171-0BBE06952425}"/>
              </a:ext>
            </a:extLst>
          </p:cNvPr>
          <p:cNvSpPr txBox="1"/>
          <p:nvPr/>
        </p:nvSpPr>
        <p:spPr>
          <a:xfrm>
            <a:off x="265277" y="6417265"/>
            <a:ext cx="496723" cy="135935"/>
          </a:xfrm>
          <a:prstGeom prst="rect">
            <a:avLst/>
          </a:prstGeom>
        </p:spPr>
        <p:txBody>
          <a:bodyPr vert="horz" wrap="square" lIns="0" tIns="12700" rIns="0" bIns="0" rtlCol="0">
            <a:spAutoFit/>
          </a:bodyPr>
          <a:lstStyle/>
          <a:p>
            <a:pPr marL="12700">
              <a:lnSpc>
                <a:spcPct val="100000"/>
              </a:lnSpc>
              <a:spcBef>
                <a:spcPts val="100"/>
              </a:spcBef>
            </a:pPr>
            <a:r>
              <a:rPr sz="800" spc="-95" dirty="0">
                <a:latin typeface="Arial MT"/>
                <a:cs typeface="Arial MT"/>
              </a:rPr>
              <a:t>S</a:t>
            </a:r>
            <a:r>
              <a:rPr sz="800" spc="-105" dirty="0">
                <a:latin typeface="Arial MT"/>
                <a:cs typeface="Arial MT"/>
              </a:rPr>
              <a:t>C</a:t>
            </a:r>
            <a:r>
              <a:rPr sz="800" spc="-55" dirty="0">
                <a:latin typeface="Arial MT"/>
                <a:cs typeface="Arial MT"/>
              </a:rPr>
              <a:t> </a:t>
            </a:r>
            <a:r>
              <a:rPr sz="800" spc="-80" dirty="0">
                <a:latin typeface="Arial MT"/>
                <a:cs typeface="Arial MT"/>
              </a:rPr>
              <a:t>410</a:t>
            </a:r>
            <a:r>
              <a:rPr sz="800" spc="-75" dirty="0">
                <a:latin typeface="Arial MT"/>
                <a:cs typeface="Arial MT"/>
              </a:rPr>
              <a:t>0</a:t>
            </a:r>
            <a:r>
              <a:rPr sz="800" spc="-55" dirty="0">
                <a:latin typeface="Arial MT"/>
                <a:cs typeface="Arial MT"/>
              </a:rPr>
              <a:t>-</a:t>
            </a:r>
            <a:r>
              <a:rPr sz="800" spc="-80" dirty="0">
                <a:latin typeface="Arial MT"/>
                <a:cs typeface="Arial MT"/>
              </a:rPr>
              <a:t>1</a:t>
            </a:r>
            <a:endParaRPr sz="800" dirty="0">
              <a:latin typeface="Arial MT"/>
              <a:cs typeface="Arial MT"/>
            </a:endParaRPr>
          </a:p>
        </p:txBody>
      </p:sp>
    </p:spTree>
    <p:extLst>
      <p:ext uri="{BB962C8B-B14F-4D97-AF65-F5344CB8AC3E}">
        <p14:creationId xmlns:p14="http://schemas.microsoft.com/office/powerpoint/2010/main" val="358112985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71245" y="705358"/>
            <a:ext cx="9444990" cy="998855"/>
          </a:xfrm>
          <a:prstGeom prst="rect">
            <a:avLst/>
          </a:prstGeom>
          <a:solidFill>
            <a:srgbClr val="FDEA2A"/>
          </a:solidFill>
        </p:spPr>
        <p:txBody>
          <a:bodyPr vert="horz" wrap="square" lIns="0" tIns="316230" rIns="0" bIns="0" rtlCol="0">
            <a:spAutoFit/>
          </a:bodyPr>
          <a:lstStyle/>
          <a:p>
            <a:pPr marL="452755">
              <a:lnSpc>
                <a:spcPct val="100000"/>
              </a:lnSpc>
              <a:spcBef>
                <a:spcPts val="2490"/>
              </a:spcBef>
            </a:pPr>
            <a:r>
              <a:rPr sz="2400" b="1" spc="-204" dirty="0">
                <a:latin typeface="Tahoma"/>
                <a:cs typeface="Tahoma"/>
              </a:rPr>
              <a:t>CONTROVERSIAS</a:t>
            </a:r>
            <a:r>
              <a:rPr sz="2400" b="1" spc="-245" dirty="0">
                <a:latin typeface="Tahoma"/>
                <a:cs typeface="Tahoma"/>
              </a:rPr>
              <a:t> </a:t>
            </a:r>
            <a:r>
              <a:rPr sz="2400" b="1" spc="-125" dirty="0">
                <a:latin typeface="Tahoma"/>
                <a:cs typeface="Tahoma"/>
              </a:rPr>
              <a:t>JU</a:t>
            </a:r>
            <a:r>
              <a:rPr sz="2400" b="1" spc="-150" dirty="0">
                <a:latin typeface="Tahoma"/>
                <a:cs typeface="Tahoma"/>
              </a:rPr>
              <a:t>D</a:t>
            </a:r>
            <a:r>
              <a:rPr sz="2400" b="1" spc="-285" dirty="0">
                <a:latin typeface="Tahoma"/>
                <a:cs typeface="Tahoma"/>
              </a:rPr>
              <a:t>I</a:t>
            </a:r>
            <a:r>
              <a:rPr sz="2400" b="1" spc="-385" dirty="0">
                <a:latin typeface="Tahoma"/>
                <a:cs typeface="Tahoma"/>
              </a:rPr>
              <a:t>C</a:t>
            </a:r>
            <a:r>
              <a:rPr sz="2400" b="1" spc="-150" dirty="0">
                <a:latin typeface="Tahoma"/>
                <a:cs typeface="Tahoma"/>
              </a:rPr>
              <a:t>IALES</a:t>
            </a:r>
            <a:endParaRPr sz="2400">
              <a:latin typeface="Tahoma"/>
              <a:cs typeface="Tahoma"/>
            </a:endParaRPr>
          </a:p>
        </p:txBody>
      </p:sp>
      <p:pic>
        <p:nvPicPr>
          <p:cNvPr id="3" name="object 3"/>
          <p:cNvPicPr/>
          <p:nvPr/>
        </p:nvPicPr>
        <p:blipFill>
          <a:blip r:embed="rId2" cstate="print"/>
          <a:stretch>
            <a:fillRect/>
          </a:stretch>
        </p:blipFill>
        <p:spPr>
          <a:xfrm>
            <a:off x="1350263" y="2057400"/>
            <a:ext cx="8909304" cy="3968496"/>
          </a:xfrm>
          <a:prstGeom prst="rect">
            <a:avLst/>
          </a:prstGeom>
        </p:spPr>
      </p:pic>
      <p:sp>
        <p:nvSpPr>
          <p:cNvPr id="12" name="object 12"/>
          <p:cNvSpPr txBox="1"/>
          <p:nvPr/>
        </p:nvSpPr>
        <p:spPr>
          <a:xfrm>
            <a:off x="284175" y="5389626"/>
            <a:ext cx="427355" cy="135935"/>
          </a:xfrm>
          <a:prstGeom prst="rect">
            <a:avLst/>
          </a:prstGeom>
        </p:spPr>
        <p:txBody>
          <a:bodyPr vert="horz" wrap="square" lIns="0" tIns="12700" rIns="0" bIns="0" rtlCol="0">
            <a:spAutoFit/>
          </a:bodyPr>
          <a:lstStyle/>
          <a:p>
            <a:pPr marL="12700">
              <a:lnSpc>
                <a:spcPct val="100000"/>
              </a:lnSpc>
              <a:spcBef>
                <a:spcPts val="100"/>
              </a:spcBef>
            </a:pPr>
            <a:r>
              <a:rPr sz="800" spc="-95" dirty="0">
                <a:latin typeface="Arial MT"/>
                <a:cs typeface="Arial MT"/>
              </a:rPr>
              <a:t>S</a:t>
            </a:r>
            <a:r>
              <a:rPr sz="800" spc="-105" dirty="0">
                <a:latin typeface="Arial MT"/>
                <a:cs typeface="Arial MT"/>
              </a:rPr>
              <a:t>C</a:t>
            </a:r>
            <a:endParaRPr sz="800" dirty="0">
              <a:latin typeface="Arial MT"/>
              <a:cs typeface="Arial MT"/>
            </a:endParaRPr>
          </a:p>
        </p:txBody>
      </p:sp>
      <p:pic>
        <p:nvPicPr>
          <p:cNvPr id="14" name="object 10">
            <a:extLst>
              <a:ext uri="{FF2B5EF4-FFF2-40B4-BE49-F238E27FC236}">
                <a16:creationId xmlns:a16="http://schemas.microsoft.com/office/drawing/2014/main" id="{C7F7CAC1-8164-4777-BAE1-28624FB9C45A}"/>
              </a:ext>
            </a:extLst>
          </p:cNvPr>
          <p:cNvPicPr/>
          <p:nvPr/>
        </p:nvPicPr>
        <p:blipFill>
          <a:blip r:embed="rId3" cstate="print"/>
          <a:stretch>
            <a:fillRect/>
          </a:stretch>
        </p:blipFill>
        <p:spPr>
          <a:xfrm>
            <a:off x="11125200" y="5862403"/>
            <a:ext cx="902209" cy="919397"/>
          </a:xfrm>
          <a:prstGeom prst="rect">
            <a:avLst/>
          </a:prstGeom>
        </p:spPr>
      </p:pic>
      <p:pic>
        <p:nvPicPr>
          <p:cNvPr id="15" name="object 4">
            <a:extLst>
              <a:ext uri="{FF2B5EF4-FFF2-40B4-BE49-F238E27FC236}">
                <a16:creationId xmlns:a16="http://schemas.microsoft.com/office/drawing/2014/main" id="{032D9818-EBD8-4062-82CB-FB908D356691}"/>
              </a:ext>
            </a:extLst>
          </p:cNvPr>
          <p:cNvPicPr/>
          <p:nvPr/>
        </p:nvPicPr>
        <p:blipFill>
          <a:blip r:embed="rId4" cstate="print"/>
          <a:stretch>
            <a:fillRect/>
          </a:stretch>
        </p:blipFill>
        <p:spPr>
          <a:xfrm>
            <a:off x="228600" y="5594603"/>
            <a:ext cx="488618" cy="806197"/>
          </a:xfrm>
          <a:prstGeom prst="rect">
            <a:avLst/>
          </a:prstGeom>
        </p:spPr>
      </p:pic>
      <p:sp>
        <p:nvSpPr>
          <p:cNvPr id="16" name="object 5">
            <a:extLst>
              <a:ext uri="{FF2B5EF4-FFF2-40B4-BE49-F238E27FC236}">
                <a16:creationId xmlns:a16="http://schemas.microsoft.com/office/drawing/2014/main" id="{59660795-DEF9-4576-854C-8AB0EF934815}"/>
              </a:ext>
            </a:extLst>
          </p:cNvPr>
          <p:cNvSpPr txBox="1"/>
          <p:nvPr/>
        </p:nvSpPr>
        <p:spPr>
          <a:xfrm>
            <a:off x="265277" y="6417265"/>
            <a:ext cx="496723" cy="135935"/>
          </a:xfrm>
          <a:prstGeom prst="rect">
            <a:avLst/>
          </a:prstGeom>
        </p:spPr>
        <p:txBody>
          <a:bodyPr vert="horz" wrap="square" lIns="0" tIns="12700" rIns="0" bIns="0" rtlCol="0">
            <a:spAutoFit/>
          </a:bodyPr>
          <a:lstStyle/>
          <a:p>
            <a:pPr marL="12700">
              <a:lnSpc>
                <a:spcPct val="100000"/>
              </a:lnSpc>
              <a:spcBef>
                <a:spcPts val="100"/>
              </a:spcBef>
            </a:pPr>
            <a:r>
              <a:rPr sz="800" spc="-95" dirty="0">
                <a:latin typeface="Arial MT"/>
                <a:cs typeface="Arial MT"/>
              </a:rPr>
              <a:t>S</a:t>
            </a:r>
            <a:r>
              <a:rPr sz="800" spc="-105" dirty="0">
                <a:latin typeface="Arial MT"/>
                <a:cs typeface="Arial MT"/>
              </a:rPr>
              <a:t>C</a:t>
            </a:r>
            <a:r>
              <a:rPr sz="800" spc="-55" dirty="0">
                <a:latin typeface="Arial MT"/>
                <a:cs typeface="Arial MT"/>
              </a:rPr>
              <a:t> </a:t>
            </a:r>
            <a:r>
              <a:rPr sz="800" spc="-80" dirty="0">
                <a:latin typeface="Arial MT"/>
                <a:cs typeface="Arial MT"/>
              </a:rPr>
              <a:t>410</a:t>
            </a:r>
            <a:r>
              <a:rPr sz="800" spc="-75" dirty="0">
                <a:latin typeface="Arial MT"/>
                <a:cs typeface="Arial MT"/>
              </a:rPr>
              <a:t>0</a:t>
            </a:r>
            <a:r>
              <a:rPr sz="800" spc="-55" dirty="0">
                <a:latin typeface="Arial MT"/>
                <a:cs typeface="Arial MT"/>
              </a:rPr>
              <a:t>-</a:t>
            </a:r>
            <a:r>
              <a:rPr sz="800" spc="-80" dirty="0">
                <a:latin typeface="Arial MT"/>
                <a:cs typeface="Arial MT"/>
              </a:rPr>
              <a:t>1</a:t>
            </a:r>
            <a:endParaRPr sz="800" dirty="0">
              <a:latin typeface="Arial MT"/>
              <a:cs typeface="Arial MT"/>
            </a:endParaRPr>
          </a:p>
        </p:txBody>
      </p:sp>
    </p:spTree>
    <p:extLst>
      <p:ext uri="{BB962C8B-B14F-4D97-AF65-F5344CB8AC3E}">
        <p14:creationId xmlns:p14="http://schemas.microsoft.com/office/powerpoint/2010/main" val="21076673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FEF"/>
        </a:solidFill>
        <a:effectLst/>
      </p:bgPr>
    </p:bg>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228600" y="5527547"/>
            <a:ext cx="560832" cy="873253"/>
          </a:xfrm>
          <a:prstGeom prst="rect">
            <a:avLst/>
          </a:prstGeom>
        </p:spPr>
      </p:pic>
      <p:sp>
        <p:nvSpPr>
          <p:cNvPr id="3" name="object 3"/>
          <p:cNvSpPr txBox="1">
            <a:spLocks noGrp="1"/>
          </p:cNvSpPr>
          <p:nvPr>
            <p:ph type="title"/>
          </p:nvPr>
        </p:nvSpPr>
        <p:spPr>
          <a:xfrm>
            <a:off x="2895600" y="999506"/>
            <a:ext cx="2345690" cy="574040"/>
          </a:xfrm>
          <a:prstGeom prst="rect">
            <a:avLst/>
          </a:prstGeom>
        </p:spPr>
        <p:txBody>
          <a:bodyPr vert="horz" wrap="square" lIns="0" tIns="12700" rIns="0" bIns="0" rtlCol="0">
            <a:spAutoFit/>
          </a:bodyPr>
          <a:lstStyle/>
          <a:p>
            <a:pPr marL="12700">
              <a:lnSpc>
                <a:spcPct val="100000"/>
              </a:lnSpc>
              <a:spcBef>
                <a:spcPts val="100"/>
              </a:spcBef>
            </a:pPr>
            <a:r>
              <a:rPr spc="235" dirty="0">
                <a:latin typeface="Tahoma"/>
                <a:cs typeface="Tahoma"/>
              </a:rPr>
              <a:t>O</a:t>
            </a:r>
            <a:r>
              <a:rPr spc="70" dirty="0">
                <a:latin typeface="Tahoma"/>
                <a:cs typeface="Tahoma"/>
              </a:rPr>
              <a:t>B</a:t>
            </a:r>
            <a:r>
              <a:rPr spc="-65" dirty="0">
                <a:latin typeface="Tahoma"/>
                <a:cs typeface="Tahoma"/>
              </a:rPr>
              <a:t>J</a:t>
            </a:r>
            <a:r>
              <a:rPr spc="40" dirty="0">
                <a:latin typeface="Tahoma"/>
                <a:cs typeface="Tahoma"/>
              </a:rPr>
              <a:t>E</a:t>
            </a:r>
            <a:r>
              <a:rPr spc="-90" dirty="0">
                <a:latin typeface="Tahoma"/>
                <a:cs typeface="Tahoma"/>
              </a:rPr>
              <a:t>T</a:t>
            </a:r>
            <a:r>
              <a:rPr spc="-480" dirty="0">
                <a:latin typeface="Tahoma"/>
                <a:cs typeface="Tahoma"/>
              </a:rPr>
              <a:t>I</a:t>
            </a:r>
            <a:r>
              <a:rPr spc="90" dirty="0">
                <a:latin typeface="Tahoma"/>
                <a:cs typeface="Tahoma"/>
              </a:rPr>
              <a:t>V</a:t>
            </a:r>
            <a:r>
              <a:rPr spc="210" dirty="0">
                <a:latin typeface="Tahoma"/>
                <a:cs typeface="Tahoma"/>
              </a:rPr>
              <a:t>O</a:t>
            </a:r>
            <a:r>
              <a:rPr spc="-105" dirty="0">
                <a:latin typeface="Tahoma"/>
                <a:cs typeface="Tahoma"/>
              </a:rPr>
              <a:t>S</a:t>
            </a:r>
          </a:p>
        </p:txBody>
      </p:sp>
      <p:sp>
        <p:nvSpPr>
          <p:cNvPr id="9" name="object 9"/>
          <p:cNvSpPr txBox="1"/>
          <p:nvPr/>
        </p:nvSpPr>
        <p:spPr>
          <a:xfrm>
            <a:off x="272288" y="6417265"/>
            <a:ext cx="565912" cy="135935"/>
          </a:xfrm>
          <a:prstGeom prst="rect">
            <a:avLst/>
          </a:prstGeom>
        </p:spPr>
        <p:txBody>
          <a:bodyPr vert="horz" wrap="square" lIns="0" tIns="12700" rIns="0" bIns="0" rtlCol="0">
            <a:spAutoFit/>
          </a:bodyPr>
          <a:lstStyle/>
          <a:p>
            <a:pPr marL="12700">
              <a:lnSpc>
                <a:spcPct val="100000"/>
              </a:lnSpc>
              <a:spcBef>
                <a:spcPts val="100"/>
              </a:spcBef>
            </a:pPr>
            <a:r>
              <a:rPr sz="800" spc="-95" dirty="0">
                <a:latin typeface="Arial MT"/>
                <a:cs typeface="Arial MT"/>
              </a:rPr>
              <a:t>S</a:t>
            </a:r>
            <a:r>
              <a:rPr sz="800" spc="-105" dirty="0">
                <a:latin typeface="Arial MT"/>
                <a:cs typeface="Arial MT"/>
              </a:rPr>
              <a:t>C</a:t>
            </a:r>
            <a:r>
              <a:rPr sz="800" spc="-55" dirty="0">
                <a:latin typeface="Arial MT"/>
                <a:cs typeface="Arial MT"/>
              </a:rPr>
              <a:t> </a:t>
            </a:r>
            <a:r>
              <a:rPr sz="800" spc="-80" dirty="0">
                <a:latin typeface="Arial MT"/>
                <a:cs typeface="Arial MT"/>
              </a:rPr>
              <a:t>410</a:t>
            </a:r>
            <a:r>
              <a:rPr sz="800" spc="-75" dirty="0">
                <a:latin typeface="Arial MT"/>
                <a:cs typeface="Arial MT"/>
              </a:rPr>
              <a:t>0</a:t>
            </a:r>
            <a:r>
              <a:rPr sz="800" spc="-55" dirty="0">
                <a:latin typeface="Arial MT"/>
                <a:cs typeface="Arial MT"/>
              </a:rPr>
              <a:t>-</a:t>
            </a:r>
            <a:r>
              <a:rPr sz="800" spc="-80" dirty="0">
                <a:latin typeface="Arial MT"/>
                <a:cs typeface="Arial MT"/>
              </a:rPr>
              <a:t>1</a:t>
            </a:r>
            <a:endParaRPr sz="800" dirty="0">
              <a:latin typeface="Arial MT"/>
              <a:cs typeface="Arial MT"/>
            </a:endParaRPr>
          </a:p>
        </p:txBody>
      </p:sp>
      <p:pic>
        <p:nvPicPr>
          <p:cNvPr id="10" name="object 10"/>
          <p:cNvPicPr/>
          <p:nvPr/>
        </p:nvPicPr>
        <p:blipFill>
          <a:blip r:embed="rId3" cstate="print"/>
          <a:stretch>
            <a:fillRect/>
          </a:stretch>
        </p:blipFill>
        <p:spPr>
          <a:xfrm>
            <a:off x="10820400" y="5562600"/>
            <a:ext cx="1076177" cy="1084328"/>
          </a:xfrm>
          <a:prstGeom prst="rect">
            <a:avLst/>
          </a:prstGeom>
        </p:spPr>
      </p:pic>
      <p:sp>
        <p:nvSpPr>
          <p:cNvPr id="11" name="object 11"/>
          <p:cNvSpPr txBox="1"/>
          <p:nvPr/>
        </p:nvSpPr>
        <p:spPr>
          <a:xfrm>
            <a:off x="2012949" y="2070745"/>
            <a:ext cx="8989695" cy="3872855"/>
          </a:xfrm>
          <a:prstGeom prst="rect">
            <a:avLst/>
          </a:prstGeom>
        </p:spPr>
        <p:txBody>
          <a:bodyPr vert="horz" wrap="square" lIns="0" tIns="12700" rIns="0" bIns="0" rtlCol="0">
            <a:spAutoFit/>
          </a:bodyPr>
          <a:lstStyle/>
          <a:p>
            <a:pPr marL="297814" indent="-285750">
              <a:lnSpc>
                <a:spcPct val="100000"/>
              </a:lnSpc>
              <a:spcBef>
                <a:spcPts val="100"/>
              </a:spcBef>
              <a:buFont typeface="Wingdings" panose="05000000000000000000" pitchFamily="2" charset="2"/>
              <a:buChar char="v"/>
              <a:tabLst>
                <a:tab pos="227329" algn="l"/>
                <a:tab pos="227965" algn="l"/>
                <a:tab pos="1065530" algn="l"/>
                <a:tab pos="1403985" algn="l"/>
                <a:tab pos="2607945" algn="l"/>
                <a:tab pos="3729990" algn="l"/>
                <a:tab pos="4775200" algn="l"/>
                <a:tab pos="5034280" algn="l"/>
                <a:tab pos="6206490" algn="l"/>
                <a:tab pos="6695440" algn="l"/>
                <a:tab pos="7209155" algn="l"/>
                <a:tab pos="7653020" algn="l"/>
                <a:tab pos="8076565" algn="l"/>
              </a:tabLst>
            </a:pPr>
            <a:r>
              <a:rPr sz="1800" spc="-40" dirty="0">
                <a:latin typeface="Verdana"/>
                <a:cs typeface="Verdana"/>
              </a:rPr>
              <a:t>L</a:t>
            </a:r>
            <a:r>
              <a:rPr sz="1800" spc="-55" dirty="0">
                <a:latin typeface="Verdana"/>
                <a:cs typeface="Verdana"/>
              </a:rPr>
              <a:t>o</a:t>
            </a:r>
            <a:r>
              <a:rPr sz="1800" dirty="0">
                <a:latin typeface="Verdana"/>
                <a:cs typeface="Verdana"/>
              </a:rPr>
              <a:t>gr</a:t>
            </a:r>
            <a:r>
              <a:rPr sz="1800" spc="-10" dirty="0">
                <a:latin typeface="Verdana"/>
                <a:cs typeface="Verdana"/>
              </a:rPr>
              <a:t>a</a:t>
            </a:r>
            <a:r>
              <a:rPr sz="1800" spc="-229" dirty="0">
                <a:latin typeface="Verdana"/>
                <a:cs typeface="Verdana"/>
              </a:rPr>
              <a:t>r</a:t>
            </a:r>
            <a:r>
              <a:rPr sz="1800" dirty="0">
                <a:latin typeface="Verdana"/>
                <a:cs typeface="Verdana"/>
              </a:rPr>
              <a:t>	</a:t>
            </a:r>
            <a:r>
              <a:rPr sz="1800" spc="15" dirty="0">
                <a:latin typeface="Verdana"/>
                <a:cs typeface="Verdana"/>
              </a:rPr>
              <a:t>l</a:t>
            </a:r>
            <a:r>
              <a:rPr sz="1800" spc="10" dirty="0">
                <a:latin typeface="Verdana"/>
                <a:cs typeface="Verdana"/>
              </a:rPr>
              <a:t>a</a:t>
            </a:r>
            <a:r>
              <a:rPr sz="1800" dirty="0">
                <a:latin typeface="Verdana"/>
                <a:cs typeface="Verdana"/>
              </a:rPr>
              <a:t>	</a:t>
            </a:r>
            <a:r>
              <a:rPr sz="1800" spc="-65" dirty="0">
                <a:latin typeface="Verdana"/>
                <a:cs typeface="Verdana"/>
              </a:rPr>
              <a:t>v</a:t>
            </a:r>
            <a:r>
              <a:rPr sz="1800" spc="-130" dirty="0">
                <a:latin typeface="Verdana"/>
                <a:cs typeface="Verdana"/>
              </a:rPr>
              <a:t>i</a:t>
            </a:r>
            <a:r>
              <a:rPr sz="1800" spc="75" dirty="0">
                <a:latin typeface="Verdana"/>
                <a:cs typeface="Verdana"/>
              </a:rPr>
              <a:t>g</a:t>
            </a:r>
            <a:r>
              <a:rPr sz="1800" spc="-130" dirty="0">
                <a:latin typeface="Verdana"/>
                <a:cs typeface="Verdana"/>
              </a:rPr>
              <a:t>il</a:t>
            </a:r>
            <a:r>
              <a:rPr sz="1800" spc="140" dirty="0">
                <a:latin typeface="Verdana"/>
                <a:cs typeface="Verdana"/>
              </a:rPr>
              <a:t>a</a:t>
            </a:r>
            <a:r>
              <a:rPr sz="1800" spc="-50" dirty="0">
                <a:latin typeface="Verdana"/>
                <a:cs typeface="Verdana"/>
              </a:rPr>
              <a:t>n</a:t>
            </a:r>
            <a:r>
              <a:rPr sz="1800" spc="210" dirty="0">
                <a:latin typeface="Verdana"/>
                <a:cs typeface="Verdana"/>
              </a:rPr>
              <a:t>c</a:t>
            </a:r>
            <a:r>
              <a:rPr sz="1800" spc="-114" dirty="0">
                <a:latin typeface="Verdana"/>
                <a:cs typeface="Verdana"/>
              </a:rPr>
              <a:t>i</a:t>
            </a:r>
            <a:r>
              <a:rPr sz="1800" spc="150" dirty="0">
                <a:latin typeface="Verdana"/>
                <a:cs typeface="Verdana"/>
              </a:rPr>
              <a:t>a</a:t>
            </a:r>
            <a:r>
              <a:rPr sz="1800" dirty="0">
                <a:latin typeface="Verdana"/>
                <a:cs typeface="Verdana"/>
              </a:rPr>
              <a:t>	</a:t>
            </a:r>
            <a:r>
              <a:rPr sz="1800" spc="85" dirty="0">
                <a:latin typeface="Verdana"/>
                <a:cs typeface="Verdana"/>
              </a:rPr>
              <a:t>e</a:t>
            </a:r>
            <a:r>
              <a:rPr sz="1800" spc="10" dirty="0">
                <a:latin typeface="Verdana"/>
                <a:cs typeface="Verdana"/>
              </a:rPr>
              <a:t>fe</a:t>
            </a:r>
            <a:r>
              <a:rPr sz="1800" spc="229" dirty="0">
                <a:latin typeface="Verdana"/>
                <a:cs typeface="Verdana"/>
              </a:rPr>
              <a:t>c</a:t>
            </a:r>
            <a:r>
              <a:rPr sz="1800" spc="-114" dirty="0">
                <a:latin typeface="Verdana"/>
                <a:cs typeface="Verdana"/>
              </a:rPr>
              <a:t>t</a:t>
            </a:r>
            <a:r>
              <a:rPr sz="1800" spc="-130" dirty="0">
                <a:latin typeface="Verdana"/>
                <a:cs typeface="Verdana"/>
              </a:rPr>
              <a:t>i</a:t>
            </a:r>
            <a:r>
              <a:rPr sz="1800" spc="-65" dirty="0">
                <a:latin typeface="Verdana"/>
                <a:cs typeface="Verdana"/>
              </a:rPr>
              <a:t>v</a:t>
            </a:r>
            <a:r>
              <a:rPr sz="1800" spc="140" dirty="0">
                <a:latin typeface="Verdana"/>
                <a:cs typeface="Verdana"/>
              </a:rPr>
              <a:t>a</a:t>
            </a:r>
            <a:r>
              <a:rPr sz="1800" spc="-160" dirty="0">
                <a:latin typeface="Verdana"/>
                <a:cs typeface="Verdana"/>
              </a:rPr>
              <a:t>,</a:t>
            </a:r>
            <a:r>
              <a:rPr sz="1800" dirty="0">
                <a:latin typeface="Verdana"/>
                <a:cs typeface="Verdana"/>
              </a:rPr>
              <a:t>	</a:t>
            </a:r>
            <a:r>
              <a:rPr sz="1800" spc="95" dirty="0">
                <a:latin typeface="Verdana"/>
                <a:cs typeface="Verdana"/>
              </a:rPr>
              <a:t>o</a:t>
            </a:r>
            <a:r>
              <a:rPr sz="1800" spc="85" dirty="0">
                <a:latin typeface="Verdana"/>
                <a:cs typeface="Verdana"/>
              </a:rPr>
              <a:t>b</a:t>
            </a:r>
            <a:r>
              <a:rPr sz="1800" spc="-254" dirty="0">
                <a:latin typeface="Verdana"/>
                <a:cs typeface="Verdana"/>
              </a:rPr>
              <a:t>j</a:t>
            </a:r>
            <a:r>
              <a:rPr sz="1800" dirty="0">
                <a:latin typeface="Verdana"/>
                <a:cs typeface="Verdana"/>
              </a:rPr>
              <a:t>e</a:t>
            </a:r>
            <a:r>
              <a:rPr sz="1800" spc="-10" dirty="0">
                <a:latin typeface="Verdana"/>
                <a:cs typeface="Verdana"/>
              </a:rPr>
              <a:t>t</a:t>
            </a:r>
            <a:r>
              <a:rPr sz="1800" spc="-130" dirty="0">
                <a:latin typeface="Verdana"/>
                <a:cs typeface="Verdana"/>
              </a:rPr>
              <a:t>i</a:t>
            </a:r>
            <a:r>
              <a:rPr sz="1800" spc="-55" dirty="0">
                <a:latin typeface="Verdana"/>
                <a:cs typeface="Verdana"/>
              </a:rPr>
              <a:t>v</a:t>
            </a:r>
            <a:r>
              <a:rPr sz="1800" spc="150" dirty="0">
                <a:latin typeface="Verdana"/>
                <a:cs typeface="Verdana"/>
              </a:rPr>
              <a:t>a</a:t>
            </a:r>
            <a:r>
              <a:rPr sz="1800" dirty="0">
                <a:latin typeface="Verdana"/>
                <a:cs typeface="Verdana"/>
              </a:rPr>
              <a:t>	</a:t>
            </a:r>
            <a:r>
              <a:rPr sz="1800" spc="-100" dirty="0">
                <a:latin typeface="Verdana"/>
                <a:cs typeface="Verdana"/>
              </a:rPr>
              <a:t>y</a:t>
            </a:r>
            <a:r>
              <a:rPr sz="1800" dirty="0">
                <a:latin typeface="Verdana"/>
                <a:cs typeface="Verdana"/>
              </a:rPr>
              <a:t>	</a:t>
            </a:r>
            <a:r>
              <a:rPr sz="1800" spc="95" dirty="0">
                <a:latin typeface="Verdana"/>
                <a:cs typeface="Verdana"/>
              </a:rPr>
              <a:t>o</a:t>
            </a:r>
            <a:r>
              <a:rPr sz="1800" spc="85" dirty="0">
                <a:latin typeface="Verdana"/>
                <a:cs typeface="Verdana"/>
              </a:rPr>
              <a:t>p</a:t>
            </a:r>
            <a:r>
              <a:rPr sz="1800" spc="-85" dirty="0">
                <a:latin typeface="Verdana"/>
                <a:cs typeface="Verdana"/>
              </a:rPr>
              <a:t>o</a:t>
            </a:r>
            <a:r>
              <a:rPr sz="1800" spc="-70" dirty="0">
                <a:latin typeface="Verdana"/>
                <a:cs typeface="Verdana"/>
              </a:rPr>
              <a:t>r</a:t>
            </a:r>
            <a:r>
              <a:rPr sz="1800" spc="-60" dirty="0">
                <a:latin typeface="Verdana"/>
                <a:cs typeface="Verdana"/>
              </a:rPr>
              <a:t>tu</a:t>
            </a:r>
            <a:r>
              <a:rPr sz="1800" spc="-85" dirty="0">
                <a:latin typeface="Verdana"/>
                <a:cs typeface="Verdana"/>
              </a:rPr>
              <a:t>n</a:t>
            </a:r>
            <a:r>
              <a:rPr sz="1800" spc="150" dirty="0">
                <a:latin typeface="Verdana"/>
                <a:cs typeface="Verdana"/>
              </a:rPr>
              <a:t>a</a:t>
            </a:r>
            <a:r>
              <a:rPr sz="1800" dirty="0">
                <a:latin typeface="Verdana"/>
                <a:cs typeface="Verdana"/>
              </a:rPr>
              <a:t>	</a:t>
            </a:r>
            <a:r>
              <a:rPr sz="1800" spc="100" dirty="0">
                <a:latin typeface="Verdana"/>
                <a:cs typeface="Verdana"/>
              </a:rPr>
              <a:t>d</a:t>
            </a:r>
            <a:r>
              <a:rPr sz="1800" spc="90" dirty="0">
                <a:latin typeface="Verdana"/>
                <a:cs typeface="Verdana"/>
              </a:rPr>
              <a:t>e</a:t>
            </a:r>
            <a:r>
              <a:rPr sz="1800" spc="-135" dirty="0">
                <a:latin typeface="Verdana"/>
                <a:cs typeface="Verdana"/>
              </a:rPr>
              <a:t>l</a:t>
            </a:r>
            <a:r>
              <a:rPr sz="1800" dirty="0">
                <a:latin typeface="Verdana"/>
                <a:cs typeface="Verdana"/>
              </a:rPr>
              <a:t>	</a:t>
            </a:r>
            <a:r>
              <a:rPr sz="1800" spc="-70" dirty="0">
                <a:latin typeface="Verdana"/>
                <a:cs typeface="Verdana"/>
              </a:rPr>
              <a:t>uso</a:t>
            </a:r>
            <a:r>
              <a:rPr sz="1800" dirty="0">
                <a:latin typeface="Verdana"/>
                <a:cs typeface="Verdana"/>
              </a:rPr>
              <a:t>	</a:t>
            </a:r>
            <a:r>
              <a:rPr sz="1800" spc="114" dirty="0">
                <a:latin typeface="Verdana"/>
                <a:cs typeface="Verdana"/>
              </a:rPr>
              <a:t>d</a:t>
            </a:r>
            <a:r>
              <a:rPr sz="1800" spc="100" dirty="0">
                <a:latin typeface="Verdana"/>
                <a:cs typeface="Verdana"/>
              </a:rPr>
              <a:t>e</a:t>
            </a:r>
            <a:r>
              <a:rPr sz="1800" dirty="0">
                <a:latin typeface="Verdana"/>
                <a:cs typeface="Verdana"/>
              </a:rPr>
              <a:t>	</a:t>
            </a:r>
            <a:r>
              <a:rPr sz="1800" spc="-114" dirty="0">
                <a:latin typeface="Verdana"/>
                <a:cs typeface="Verdana"/>
              </a:rPr>
              <a:t>l</a:t>
            </a:r>
            <a:r>
              <a:rPr sz="1800" spc="-80" dirty="0">
                <a:latin typeface="Verdana"/>
                <a:cs typeface="Verdana"/>
              </a:rPr>
              <a:t>os</a:t>
            </a:r>
            <a:r>
              <a:rPr sz="1800" dirty="0">
                <a:latin typeface="Verdana"/>
                <a:cs typeface="Verdana"/>
              </a:rPr>
              <a:t>	</a:t>
            </a:r>
            <a:r>
              <a:rPr sz="1800" spc="-55" dirty="0">
                <a:latin typeface="Verdana"/>
                <a:cs typeface="Verdana"/>
              </a:rPr>
              <a:t>r</a:t>
            </a:r>
            <a:r>
              <a:rPr sz="1800" spc="-90" dirty="0">
                <a:latin typeface="Verdana"/>
                <a:cs typeface="Verdana"/>
              </a:rPr>
              <a:t>e</a:t>
            </a:r>
            <a:r>
              <a:rPr sz="1800" spc="80" dirty="0">
                <a:latin typeface="Verdana"/>
                <a:cs typeface="Verdana"/>
              </a:rPr>
              <a:t>c</a:t>
            </a:r>
            <a:r>
              <a:rPr sz="1800" spc="90" dirty="0">
                <a:latin typeface="Verdana"/>
                <a:cs typeface="Verdana"/>
              </a:rPr>
              <a:t>u</a:t>
            </a:r>
            <a:r>
              <a:rPr sz="1800" spc="-225" dirty="0">
                <a:latin typeface="Verdana"/>
                <a:cs typeface="Verdana"/>
              </a:rPr>
              <a:t>r</a:t>
            </a:r>
            <a:r>
              <a:rPr sz="1800" spc="-75" dirty="0">
                <a:latin typeface="Verdana"/>
                <a:cs typeface="Verdana"/>
              </a:rPr>
              <a:t>s</a:t>
            </a:r>
            <a:r>
              <a:rPr sz="1800" spc="-95" dirty="0">
                <a:latin typeface="Verdana"/>
                <a:cs typeface="Verdana"/>
              </a:rPr>
              <a:t>o</a:t>
            </a:r>
            <a:r>
              <a:rPr sz="1800" spc="-240" dirty="0">
                <a:latin typeface="Verdana"/>
                <a:cs typeface="Verdana"/>
              </a:rPr>
              <a:t>s</a:t>
            </a:r>
            <a:endParaRPr sz="1800" dirty="0">
              <a:latin typeface="Verdana"/>
              <a:cs typeface="Verdana"/>
            </a:endParaRPr>
          </a:p>
          <a:p>
            <a:pPr marL="227329">
              <a:lnSpc>
                <a:spcPct val="100000"/>
              </a:lnSpc>
              <a:spcBef>
                <a:spcPts val="5"/>
              </a:spcBef>
            </a:pPr>
            <a:r>
              <a:rPr sz="1800" spc="25" dirty="0">
                <a:latin typeface="Verdana"/>
                <a:cs typeface="Verdana"/>
              </a:rPr>
              <a:t>p</a:t>
            </a:r>
            <a:r>
              <a:rPr sz="1800" spc="20" dirty="0">
                <a:latin typeface="Verdana"/>
                <a:cs typeface="Verdana"/>
              </a:rPr>
              <a:t>ú</a:t>
            </a:r>
            <a:r>
              <a:rPr sz="1800" spc="-25" dirty="0">
                <a:latin typeface="Verdana"/>
                <a:cs typeface="Verdana"/>
              </a:rPr>
              <a:t>b</a:t>
            </a:r>
            <a:r>
              <a:rPr sz="1800" spc="-5" dirty="0">
                <a:latin typeface="Verdana"/>
                <a:cs typeface="Verdana"/>
              </a:rPr>
              <a:t>l</a:t>
            </a:r>
            <a:r>
              <a:rPr sz="1800" spc="-114" dirty="0">
                <a:latin typeface="Verdana"/>
                <a:cs typeface="Verdana"/>
              </a:rPr>
              <a:t>i</a:t>
            </a:r>
            <a:r>
              <a:rPr sz="1800" spc="20" dirty="0">
                <a:latin typeface="Verdana"/>
                <a:cs typeface="Verdana"/>
              </a:rPr>
              <a:t>cos</a:t>
            </a:r>
            <a:r>
              <a:rPr sz="1800" spc="-160" dirty="0">
                <a:latin typeface="Verdana"/>
                <a:cs typeface="Verdana"/>
              </a:rPr>
              <a:t> </a:t>
            </a:r>
            <a:r>
              <a:rPr sz="1800" spc="-85" dirty="0">
                <a:latin typeface="Verdana"/>
                <a:cs typeface="Verdana"/>
              </a:rPr>
              <a:t>mun</a:t>
            </a:r>
            <a:r>
              <a:rPr sz="1800" spc="-20" dirty="0">
                <a:latin typeface="Verdana"/>
                <a:cs typeface="Verdana"/>
              </a:rPr>
              <a:t>i</a:t>
            </a:r>
            <a:r>
              <a:rPr sz="1800" spc="60" dirty="0">
                <a:latin typeface="Verdana"/>
                <a:cs typeface="Verdana"/>
              </a:rPr>
              <a:t>c</a:t>
            </a:r>
            <a:r>
              <a:rPr sz="1800" spc="50" dirty="0">
                <a:latin typeface="Verdana"/>
                <a:cs typeface="Verdana"/>
              </a:rPr>
              <a:t>i</a:t>
            </a:r>
            <a:r>
              <a:rPr sz="1800" spc="120" dirty="0">
                <a:latin typeface="Verdana"/>
                <a:cs typeface="Verdana"/>
              </a:rPr>
              <a:t>p</a:t>
            </a:r>
            <a:r>
              <a:rPr sz="1800" spc="114" dirty="0">
                <a:latin typeface="Verdana"/>
                <a:cs typeface="Verdana"/>
              </a:rPr>
              <a:t>a</a:t>
            </a:r>
            <a:r>
              <a:rPr sz="1800" spc="-125" dirty="0">
                <a:latin typeface="Verdana"/>
                <a:cs typeface="Verdana"/>
              </a:rPr>
              <a:t>l</a:t>
            </a:r>
            <a:r>
              <a:rPr sz="1800" spc="85" dirty="0">
                <a:latin typeface="Verdana"/>
                <a:cs typeface="Verdana"/>
              </a:rPr>
              <a:t>e</a:t>
            </a:r>
            <a:r>
              <a:rPr sz="1800" spc="-240" dirty="0">
                <a:latin typeface="Verdana"/>
                <a:cs typeface="Verdana"/>
              </a:rPr>
              <a:t>s</a:t>
            </a:r>
            <a:r>
              <a:rPr sz="1800" spc="-160" dirty="0">
                <a:latin typeface="Verdana"/>
                <a:cs typeface="Verdana"/>
              </a:rPr>
              <a:t>.</a:t>
            </a:r>
            <a:endParaRPr sz="1800" dirty="0">
              <a:latin typeface="Verdana"/>
              <a:cs typeface="Verdana"/>
            </a:endParaRPr>
          </a:p>
          <a:p>
            <a:pPr>
              <a:lnSpc>
                <a:spcPct val="100000"/>
              </a:lnSpc>
              <a:spcBef>
                <a:spcPts val="30"/>
              </a:spcBef>
            </a:pPr>
            <a:endParaRPr sz="1750" dirty="0">
              <a:latin typeface="Verdana"/>
              <a:cs typeface="Verdana"/>
            </a:endParaRPr>
          </a:p>
          <a:p>
            <a:pPr marL="297814" indent="-285750">
              <a:lnSpc>
                <a:spcPct val="100000"/>
              </a:lnSpc>
              <a:buFont typeface="Wingdings" panose="05000000000000000000" pitchFamily="2" charset="2"/>
              <a:buChar char="v"/>
              <a:tabLst>
                <a:tab pos="227329" algn="l"/>
                <a:tab pos="227965" algn="l"/>
              </a:tabLst>
            </a:pPr>
            <a:r>
              <a:rPr sz="1800" spc="-55" dirty="0">
                <a:latin typeface="Verdana"/>
                <a:cs typeface="Verdana"/>
              </a:rPr>
              <a:t>Contribuir</a:t>
            </a:r>
            <a:r>
              <a:rPr sz="1800" spc="-145" dirty="0">
                <a:latin typeface="Verdana"/>
                <a:cs typeface="Verdana"/>
              </a:rPr>
              <a:t> </a:t>
            </a:r>
            <a:r>
              <a:rPr sz="1800" dirty="0">
                <a:latin typeface="Verdana"/>
                <a:cs typeface="Verdana"/>
              </a:rPr>
              <a:t>al</a:t>
            </a:r>
            <a:r>
              <a:rPr sz="1800" spc="-125" dirty="0">
                <a:latin typeface="Verdana"/>
                <a:cs typeface="Verdana"/>
              </a:rPr>
              <a:t> </a:t>
            </a:r>
            <a:r>
              <a:rPr sz="1800" spc="-35" dirty="0">
                <a:latin typeface="Verdana"/>
                <a:cs typeface="Verdana"/>
              </a:rPr>
              <a:t>mejoramiento</a:t>
            </a:r>
            <a:r>
              <a:rPr sz="1800" spc="-130" dirty="0">
                <a:latin typeface="Verdana"/>
                <a:cs typeface="Verdana"/>
              </a:rPr>
              <a:t> </a:t>
            </a:r>
            <a:r>
              <a:rPr sz="1800" spc="20" dirty="0">
                <a:latin typeface="Verdana"/>
                <a:cs typeface="Verdana"/>
              </a:rPr>
              <a:t>del</a:t>
            </a:r>
            <a:r>
              <a:rPr sz="1800" spc="-114" dirty="0">
                <a:latin typeface="Verdana"/>
                <a:cs typeface="Verdana"/>
              </a:rPr>
              <a:t> </a:t>
            </a:r>
            <a:r>
              <a:rPr sz="1800" spc="20" dirty="0">
                <a:latin typeface="Verdana"/>
                <a:cs typeface="Verdana"/>
              </a:rPr>
              <a:t>desempeño</a:t>
            </a:r>
            <a:r>
              <a:rPr sz="1800" spc="-75" dirty="0">
                <a:latin typeface="Verdana"/>
                <a:cs typeface="Verdana"/>
              </a:rPr>
              <a:t> </a:t>
            </a:r>
            <a:r>
              <a:rPr sz="1800" spc="-45" dirty="0">
                <a:latin typeface="Verdana"/>
                <a:cs typeface="Verdana"/>
              </a:rPr>
              <a:t>integral</a:t>
            </a:r>
            <a:r>
              <a:rPr sz="1800" spc="-125" dirty="0">
                <a:latin typeface="Verdana"/>
                <a:cs typeface="Verdana"/>
              </a:rPr>
              <a:t> </a:t>
            </a:r>
            <a:r>
              <a:rPr sz="1800" spc="100" dirty="0">
                <a:latin typeface="Verdana"/>
                <a:cs typeface="Verdana"/>
              </a:rPr>
              <a:t>de</a:t>
            </a:r>
            <a:r>
              <a:rPr sz="1800" spc="-114" dirty="0">
                <a:latin typeface="Verdana"/>
                <a:cs typeface="Verdana"/>
              </a:rPr>
              <a:t> </a:t>
            </a:r>
            <a:r>
              <a:rPr sz="1800" spc="-95" dirty="0">
                <a:latin typeface="Verdana"/>
                <a:cs typeface="Verdana"/>
              </a:rPr>
              <a:t>los</a:t>
            </a:r>
            <a:r>
              <a:rPr sz="1800" spc="-145" dirty="0">
                <a:latin typeface="Verdana"/>
                <a:cs typeface="Verdana"/>
              </a:rPr>
              <a:t> </a:t>
            </a:r>
            <a:r>
              <a:rPr sz="1800" spc="-105" dirty="0">
                <a:latin typeface="Verdana"/>
                <a:cs typeface="Verdana"/>
              </a:rPr>
              <a:t>sujetos </a:t>
            </a:r>
            <a:r>
              <a:rPr sz="1800" spc="105" dirty="0">
                <a:latin typeface="Verdana"/>
                <a:cs typeface="Verdana"/>
              </a:rPr>
              <a:t>de</a:t>
            </a:r>
            <a:r>
              <a:rPr sz="1800" spc="-114" dirty="0">
                <a:latin typeface="Verdana"/>
                <a:cs typeface="Verdana"/>
              </a:rPr>
              <a:t> </a:t>
            </a:r>
            <a:r>
              <a:rPr sz="1800" spc="-35" dirty="0">
                <a:latin typeface="Verdana"/>
                <a:cs typeface="Verdana"/>
              </a:rPr>
              <a:t>control.</a:t>
            </a:r>
            <a:endParaRPr sz="1800" dirty="0">
              <a:latin typeface="Verdana"/>
              <a:cs typeface="Verdana"/>
            </a:endParaRPr>
          </a:p>
          <a:p>
            <a:pPr marL="285750" indent="-285750">
              <a:lnSpc>
                <a:spcPct val="100000"/>
              </a:lnSpc>
              <a:spcBef>
                <a:spcPts val="35"/>
              </a:spcBef>
              <a:buFont typeface="Wingdings" panose="05000000000000000000" pitchFamily="2" charset="2"/>
              <a:buChar char="v"/>
            </a:pPr>
            <a:endParaRPr sz="1750" dirty="0">
              <a:latin typeface="Verdana"/>
              <a:cs typeface="Verdana"/>
            </a:endParaRPr>
          </a:p>
          <a:p>
            <a:pPr marL="297814" indent="-285750">
              <a:lnSpc>
                <a:spcPct val="100000"/>
              </a:lnSpc>
              <a:buFont typeface="Wingdings" panose="05000000000000000000" pitchFamily="2" charset="2"/>
              <a:buChar char="v"/>
              <a:tabLst>
                <a:tab pos="227329" algn="l"/>
                <a:tab pos="227965" algn="l"/>
              </a:tabLst>
            </a:pPr>
            <a:r>
              <a:rPr sz="1800" dirty="0">
                <a:latin typeface="Verdana"/>
                <a:cs typeface="Verdana"/>
              </a:rPr>
              <a:t>Ofrecer</a:t>
            </a:r>
            <a:r>
              <a:rPr sz="1800" spc="-114" dirty="0">
                <a:latin typeface="Verdana"/>
                <a:cs typeface="Verdana"/>
              </a:rPr>
              <a:t> </a:t>
            </a:r>
            <a:r>
              <a:rPr sz="1800" spc="-45" dirty="0">
                <a:latin typeface="Verdana"/>
                <a:cs typeface="Verdana"/>
              </a:rPr>
              <a:t>un</a:t>
            </a:r>
            <a:r>
              <a:rPr sz="1800" spc="-114" dirty="0">
                <a:latin typeface="Verdana"/>
                <a:cs typeface="Verdana"/>
              </a:rPr>
              <a:t> </a:t>
            </a:r>
            <a:r>
              <a:rPr sz="1800" spc="-50" dirty="0">
                <a:latin typeface="Verdana"/>
                <a:cs typeface="Verdana"/>
              </a:rPr>
              <a:t>servicio</a:t>
            </a:r>
            <a:r>
              <a:rPr sz="1800" spc="-170" dirty="0">
                <a:latin typeface="Verdana"/>
                <a:cs typeface="Verdana"/>
              </a:rPr>
              <a:t> </a:t>
            </a:r>
            <a:r>
              <a:rPr sz="1800" spc="-15" dirty="0">
                <a:latin typeface="Verdana"/>
                <a:cs typeface="Verdana"/>
              </a:rPr>
              <a:t>oportuno</a:t>
            </a:r>
            <a:r>
              <a:rPr sz="1800" spc="-105" dirty="0">
                <a:latin typeface="Verdana"/>
                <a:cs typeface="Verdana"/>
              </a:rPr>
              <a:t> </a:t>
            </a:r>
            <a:r>
              <a:rPr sz="1800" spc="-100" dirty="0">
                <a:latin typeface="Verdana"/>
                <a:cs typeface="Verdana"/>
              </a:rPr>
              <a:t>y</a:t>
            </a:r>
            <a:r>
              <a:rPr sz="1800" spc="-130" dirty="0">
                <a:latin typeface="Verdana"/>
                <a:cs typeface="Verdana"/>
              </a:rPr>
              <a:t> </a:t>
            </a:r>
            <a:r>
              <a:rPr sz="1800" spc="15" dirty="0">
                <a:latin typeface="Verdana"/>
                <a:cs typeface="Verdana"/>
              </a:rPr>
              <a:t>eficaz</a:t>
            </a:r>
            <a:r>
              <a:rPr sz="1800" spc="-145" dirty="0">
                <a:latin typeface="Verdana"/>
                <a:cs typeface="Verdana"/>
              </a:rPr>
              <a:t> </a:t>
            </a:r>
            <a:r>
              <a:rPr sz="1800" spc="20" dirty="0">
                <a:latin typeface="Verdana"/>
                <a:cs typeface="Verdana"/>
              </a:rPr>
              <a:t>en</a:t>
            </a:r>
            <a:r>
              <a:rPr sz="1800" spc="-114" dirty="0">
                <a:latin typeface="Verdana"/>
                <a:cs typeface="Verdana"/>
              </a:rPr>
              <a:t> </a:t>
            </a:r>
            <a:r>
              <a:rPr sz="1800" spc="10" dirty="0">
                <a:latin typeface="Verdana"/>
                <a:cs typeface="Verdana"/>
              </a:rPr>
              <a:t>la</a:t>
            </a:r>
            <a:r>
              <a:rPr sz="1800" spc="-145" dirty="0">
                <a:latin typeface="Verdana"/>
                <a:cs typeface="Verdana"/>
              </a:rPr>
              <a:t> </a:t>
            </a:r>
            <a:r>
              <a:rPr sz="1800" spc="25" dirty="0">
                <a:latin typeface="Verdana"/>
                <a:cs typeface="Verdana"/>
              </a:rPr>
              <a:t>atención</a:t>
            </a:r>
            <a:r>
              <a:rPr sz="1800" spc="-120" dirty="0">
                <a:latin typeface="Verdana"/>
                <a:cs typeface="Verdana"/>
              </a:rPr>
              <a:t> </a:t>
            </a:r>
            <a:r>
              <a:rPr sz="1800" spc="150" dirty="0">
                <a:latin typeface="Verdana"/>
                <a:cs typeface="Verdana"/>
              </a:rPr>
              <a:t>a</a:t>
            </a:r>
            <a:r>
              <a:rPr sz="1800" spc="-135" dirty="0">
                <a:latin typeface="Verdana"/>
                <a:cs typeface="Verdana"/>
              </a:rPr>
              <a:t> </a:t>
            </a:r>
            <a:r>
              <a:rPr sz="1800" spc="10" dirty="0">
                <a:latin typeface="Verdana"/>
                <a:cs typeface="Verdana"/>
              </a:rPr>
              <a:t>la</a:t>
            </a:r>
            <a:r>
              <a:rPr sz="1800" spc="-140" dirty="0">
                <a:latin typeface="Verdana"/>
                <a:cs typeface="Verdana"/>
              </a:rPr>
              <a:t> </a:t>
            </a:r>
            <a:r>
              <a:rPr sz="1800" spc="30" dirty="0">
                <a:latin typeface="Verdana"/>
                <a:cs typeface="Verdana"/>
              </a:rPr>
              <a:t>ciudadanía.</a:t>
            </a:r>
            <a:endParaRPr sz="1800" dirty="0">
              <a:latin typeface="Verdana"/>
              <a:cs typeface="Verdana"/>
            </a:endParaRPr>
          </a:p>
          <a:p>
            <a:pPr marL="285750" indent="-285750">
              <a:lnSpc>
                <a:spcPct val="100000"/>
              </a:lnSpc>
              <a:spcBef>
                <a:spcPts val="35"/>
              </a:spcBef>
              <a:buFont typeface="Wingdings" panose="05000000000000000000" pitchFamily="2" charset="2"/>
              <a:buChar char="v"/>
            </a:pPr>
            <a:endParaRPr sz="1750" dirty="0">
              <a:latin typeface="Verdana"/>
              <a:cs typeface="Verdana"/>
            </a:endParaRPr>
          </a:p>
          <a:p>
            <a:pPr marL="297814" indent="-285750">
              <a:lnSpc>
                <a:spcPct val="100000"/>
              </a:lnSpc>
              <a:buFont typeface="Wingdings" panose="05000000000000000000" pitchFamily="2" charset="2"/>
              <a:buChar char="v"/>
              <a:tabLst>
                <a:tab pos="227329" algn="l"/>
                <a:tab pos="227965" algn="l"/>
              </a:tabLst>
            </a:pPr>
            <a:r>
              <a:rPr sz="1800" spc="-110" dirty="0">
                <a:latin typeface="Verdana"/>
                <a:cs typeface="Verdana"/>
              </a:rPr>
              <a:t>For</a:t>
            </a:r>
            <a:r>
              <a:rPr sz="1800" spc="-95" dirty="0">
                <a:latin typeface="Verdana"/>
                <a:cs typeface="Verdana"/>
              </a:rPr>
              <a:t>t</a:t>
            </a:r>
            <a:r>
              <a:rPr sz="1800" spc="135" dirty="0">
                <a:latin typeface="Verdana"/>
                <a:cs typeface="Verdana"/>
              </a:rPr>
              <a:t>a</a:t>
            </a:r>
            <a:r>
              <a:rPr sz="1800" spc="-125" dirty="0">
                <a:latin typeface="Verdana"/>
                <a:cs typeface="Verdana"/>
              </a:rPr>
              <a:t>l</a:t>
            </a:r>
            <a:r>
              <a:rPr sz="1800" spc="85" dirty="0">
                <a:latin typeface="Verdana"/>
                <a:cs typeface="Verdana"/>
              </a:rPr>
              <a:t>e</a:t>
            </a:r>
            <a:r>
              <a:rPr sz="1800" spc="150" dirty="0">
                <a:latin typeface="Verdana"/>
                <a:cs typeface="Verdana"/>
              </a:rPr>
              <a:t>c</a:t>
            </a:r>
            <a:r>
              <a:rPr sz="1800" spc="160" dirty="0">
                <a:latin typeface="Verdana"/>
                <a:cs typeface="Verdana"/>
              </a:rPr>
              <a:t>e</a:t>
            </a:r>
            <a:r>
              <a:rPr sz="1800" spc="-229" dirty="0">
                <a:latin typeface="Verdana"/>
                <a:cs typeface="Verdana"/>
              </a:rPr>
              <a:t>r</a:t>
            </a:r>
            <a:r>
              <a:rPr sz="1800" spc="-120" dirty="0">
                <a:latin typeface="Verdana"/>
                <a:cs typeface="Verdana"/>
              </a:rPr>
              <a:t> </a:t>
            </a:r>
            <a:r>
              <a:rPr sz="1800" spc="-35" dirty="0">
                <a:latin typeface="Verdana"/>
                <a:cs typeface="Verdana"/>
              </a:rPr>
              <a:t>e</a:t>
            </a:r>
            <a:r>
              <a:rPr sz="1800" spc="-15" dirty="0">
                <a:latin typeface="Verdana"/>
                <a:cs typeface="Verdana"/>
              </a:rPr>
              <a:t>l</a:t>
            </a:r>
            <a:r>
              <a:rPr sz="1800" spc="-120" dirty="0">
                <a:latin typeface="Verdana"/>
                <a:cs typeface="Verdana"/>
              </a:rPr>
              <a:t> </a:t>
            </a:r>
            <a:r>
              <a:rPr sz="1800" spc="80" dirty="0">
                <a:latin typeface="Verdana"/>
                <a:cs typeface="Verdana"/>
              </a:rPr>
              <a:t>Co</a:t>
            </a:r>
            <a:r>
              <a:rPr sz="1800" spc="70" dirty="0">
                <a:latin typeface="Verdana"/>
                <a:cs typeface="Verdana"/>
              </a:rPr>
              <a:t>n</a:t>
            </a:r>
            <a:r>
              <a:rPr sz="1800" spc="-114" dirty="0">
                <a:latin typeface="Verdana"/>
                <a:cs typeface="Verdana"/>
              </a:rPr>
              <a:t>t</a:t>
            </a:r>
            <a:r>
              <a:rPr sz="1800" spc="-95" dirty="0">
                <a:latin typeface="Verdana"/>
                <a:cs typeface="Verdana"/>
              </a:rPr>
              <a:t>rol</a:t>
            </a:r>
            <a:r>
              <a:rPr sz="1800" spc="-120" dirty="0">
                <a:latin typeface="Verdana"/>
                <a:cs typeface="Verdana"/>
              </a:rPr>
              <a:t> </a:t>
            </a:r>
            <a:r>
              <a:rPr sz="1800" spc="-200" dirty="0">
                <a:latin typeface="Verdana"/>
                <a:cs typeface="Verdana"/>
              </a:rPr>
              <a:t>F</a:t>
            </a:r>
            <a:r>
              <a:rPr sz="1800" spc="-75" dirty="0">
                <a:latin typeface="Verdana"/>
                <a:cs typeface="Verdana"/>
              </a:rPr>
              <a:t>i</a:t>
            </a:r>
            <a:r>
              <a:rPr sz="1800" spc="35" dirty="0">
                <a:latin typeface="Verdana"/>
                <a:cs typeface="Verdana"/>
              </a:rPr>
              <a:t>sca</a:t>
            </a:r>
            <a:r>
              <a:rPr sz="1800" spc="-135" dirty="0">
                <a:latin typeface="Verdana"/>
                <a:cs typeface="Verdana"/>
              </a:rPr>
              <a:t>l</a:t>
            </a:r>
            <a:r>
              <a:rPr sz="1800" spc="-155" dirty="0">
                <a:latin typeface="Verdana"/>
                <a:cs typeface="Verdana"/>
              </a:rPr>
              <a:t> </a:t>
            </a:r>
            <a:r>
              <a:rPr sz="1800" spc="-55" dirty="0">
                <a:latin typeface="Verdana"/>
                <a:cs typeface="Verdana"/>
              </a:rPr>
              <a:t>Part</a:t>
            </a:r>
            <a:r>
              <a:rPr sz="1800" spc="-114" dirty="0">
                <a:latin typeface="Verdana"/>
                <a:cs typeface="Verdana"/>
              </a:rPr>
              <a:t>i</a:t>
            </a:r>
            <a:r>
              <a:rPr sz="1800" spc="60" dirty="0">
                <a:latin typeface="Verdana"/>
                <a:cs typeface="Verdana"/>
              </a:rPr>
              <a:t>c</a:t>
            </a:r>
            <a:r>
              <a:rPr sz="1800" spc="50" dirty="0">
                <a:latin typeface="Verdana"/>
                <a:cs typeface="Verdana"/>
              </a:rPr>
              <a:t>i</a:t>
            </a:r>
            <a:r>
              <a:rPr sz="1800" spc="120" dirty="0">
                <a:latin typeface="Verdana"/>
                <a:cs typeface="Verdana"/>
              </a:rPr>
              <a:t>p</a:t>
            </a:r>
            <a:r>
              <a:rPr sz="1800" spc="114" dirty="0">
                <a:latin typeface="Verdana"/>
                <a:cs typeface="Verdana"/>
              </a:rPr>
              <a:t>a</a:t>
            </a:r>
            <a:r>
              <a:rPr sz="1800" spc="-114" dirty="0">
                <a:latin typeface="Verdana"/>
                <a:cs typeface="Verdana"/>
              </a:rPr>
              <a:t>t</a:t>
            </a:r>
            <a:r>
              <a:rPr sz="1800" spc="-125" dirty="0">
                <a:latin typeface="Verdana"/>
                <a:cs typeface="Verdana"/>
              </a:rPr>
              <a:t>i</a:t>
            </a:r>
            <a:r>
              <a:rPr sz="1800" spc="-65" dirty="0">
                <a:latin typeface="Verdana"/>
                <a:cs typeface="Verdana"/>
              </a:rPr>
              <a:t>v</a:t>
            </a:r>
            <a:r>
              <a:rPr sz="1800" spc="85" dirty="0">
                <a:latin typeface="Verdana"/>
                <a:cs typeface="Verdana"/>
              </a:rPr>
              <a:t>o</a:t>
            </a:r>
            <a:r>
              <a:rPr sz="1800" spc="-160" dirty="0">
                <a:latin typeface="Verdana"/>
                <a:cs typeface="Verdana"/>
              </a:rPr>
              <a:t>.</a:t>
            </a:r>
            <a:endParaRPr sz="1800" dirty="0">
              <a:latin typeface="Verdana"/>
              <a:cs typeface="Verdana"/>
            </a:endParaRPr>
          </a:p>
          <a:p>
            <a:pPr marL="285750" indent="-285750">
              <a:lnSpc>
                <a:spcPct val="100000"/>
              </a:lnSpc>
              <a:spcBef>
                <a:spcPts val="35"/>
              </a:spcBef>
              <a:buFont typeface="Wingdings" panose="05000000000000000000" pitchFamily="2" charset="2"/>
              <a:buChar char="v"/>
            </a:pPr>
            <a:endParaRPr sz="1750" dirty="0">
              <a:latin typeface="Verdana"/>
              <a:cs typeface="Verdana"/>
            </a:endParaRPr>
          </a:p>
          <a:p>
            <a:pPr marL="297814" indent="-285750">
              <a:lnSpc>
                <a:spcPct val="100000"/>
              </a:lnSpc>
              <a:buFont typeface="Wingdings" panose="05000000000000000000" pitchFamily="2" charset="2"/>
              <a:buChar char="v"/>
              <a:tabLst>
                <a:tab pos="227329" algn="l"/>
                <a:tab pos="227965" algn="l"/>
              </a:tabLst>
            </a:pPr>
            <a:r>
              <a:rPr sz="1800" spc="-25" dirty="0">
                <a:latin typeface="Verdana"/>
                <a:cs typeface="Verdana"/>
              </a:rPr>
              <a:t>Fortalecer</a:t>
            </a:r>
            <a:r>
              <a:rPr sz="1800" spc="-114" dirty="0">
                <a:latin typeface="Verdana"/>
                <a:cs typeface="Verdana"/>
              </a:rPr>
              <a:t> </a:t>
            </a:r>
            <a:r>
              <a:rPr sz="1800" dirty="0">
                <a:latin typeface="Verdana"/>
                <a:cs typeface="Verdana"/>
              </a:rPr>
              <a:t>habilidades</a:t>
            </a:r>
            <a:r>
              <a:rPr sz="1800" spc="-145" dirty="0">
                <a:latin typeface="Verdana"/>
                <a:cs typeface="Verdana"/>
              </a:rPr>
              <a:t> </a:t>
            </a:r>
            <a:r>
              <a:rPr sz="1800" spc="-100" dirty="0">
                <a:latin typeface="Verdana"/>
                <a:cs typeface="Verdana"/>
              </a:rPr>
              <a:t>y</a:t>
            </a:r>
            <a:r>
              <a:rPr sz="1800" spc="-135" dirty="0">
                <a:latin typeface="Verdana"/>
                <a:cs typeface="Verdana"/>
              </a:rPr>
              <a:t> </a:t>
            </a:r>
            <a:r>
              <a:rPr sz="1800" spc="-65" dirty="0">
                <a:latin typeface="Verdana"/>
                <a:cs typeface="Verdana"/>
              </a:rPr>
              <a:t>destrezas</a:t>
            </a:r>
            <a:r>
              <a:rPr sz="1800" spc="-110" dirty="0">
                <a:latin typeface="Verdana"/>
                <a:cs typeface="Verdana"/>
              </a:rPr>
              <a:t> </a:t>
            </a:r>
            <a:r>
              <a:rPr sz="1800" spc="20" dirty="0">
                <a:latin typeface="Verdana"/>
                <a:cs typeface="Verdana"/>
              </a:rPr>
              <a:t>del</a:t>
            </a:r>
            <a:r>
              <a:rPr sz="1800" spc="-110" dirty="0">
                <a:latin typeface="Verdana"/>
                <a:cs typeface="Verdana"/>
              </a:rPr>
              <a:t> </a:t>
            </a:r>
            <a:r>
              <a:rPr sz="1800" spc="-15" dirty="0">
                <a:latin typeface="Verdana"/>
                <a:cs typeface="Verdana"/>
              </a:rPr>
              <a:t>talento</a:t>
            </a:r>
            <a:r>
              <a:rPr sz="1800" spc="-90" dirty="0">
                <a:latin typeface="Verdana"/>
                <a:cs typeface="Verdana"/>
              </a:rPr>
              <a:t> </a:t>
            </a:r>
            <a:r>
              <a:rPr sz="1800" dirty="0">
                <a:latin typeface="Verdana"/>
                <a:cs typeface="Verdana"/>
              </a:rPr>
              <a:t>humano</a:t>
            </a:r>
            <a:r>
              <a:rPr sz="1800" spc="-120" dirty="0">
                <a:latin typeface="Verdana"/>
                <a:cs typeface="Verdana"/>
              </a:rPr>
              <a:t> </a:t>
            </a:r>
            <a:r>
              <a:rPr sz="1800" spc="105" dirty="0">
                <a:latin typeface="Verdana"/>
                <a:cs typeface="Verdana"/>
              </a:rPr>
              <a:t>de</a:t>
            </a:r>
            <a:r>
              <a:rPr sz="1800" spc="-120" dirty="0">
                <a:latin typeface="Verdana"/>
                <a:cs typeface="Verdana"/>
              </a:rPr>
              <a:t> </a:t>
            </a:r>
            <a:r>
              <a:rPr sz="1800" spc="10" dirty="0">
                <a:latin typeface="Verdana"/>
                <a:cs typeface="Verdana"/>
              </a:rPr>
              <a:t>la</a:t>
            </a:r>
            <a:r>
              <a:rPr sz="1800" spc="-140" dirty="0">
                <a:latin typeface="Verdana"/>
                <a:cs typeface="Verdana"/>
              </a:rPr>
              <a:t> </a:t>
            </a:r>
            <a:r>
              <a:rPr sz="1800" dirty="0" err="1">
                <a:latin typeface="Verdana"/>
                <a:cs typeface="Verdana"/>
              </a:rPr>
              <a:t>entidad</a:t>
            </a:r>
            <a:r>
              <a:rPr sz="1800" dirty="0">
                <a:latin typeface="Verdana"/>
                <a:cs typeface="Verdana"/>
              </a:rPr>
              <a:t>.</a:t>
            </a:r>
            <a:endParaRPr lang="es-ES" sz="1800" dirty="0">
              <a:latin typeface="Verdana"/>
              <a:cs typeface="Verdana"/>
            </a:endParaRPr>
          </a:p>
          <a:p>
            <a:pPr marL="297814" indent="-285750">
              <a:lnSpc>
                <a:spcPct val="100000"/>
              </a:lnSpc>
              <a:buFont typeface="Wingdings" panose="05000000000000000000" pitchFamily="2" charset="2"/>
              <a:buChar char="v"/>
              <a:tabLst>
                <a:tab pos="227329" algn="l"/>
                <a:tab pos="227965" algn="l"/>
              </a:tabLst>
            </a:pPr>
            <a:endParaRPr lang="es-ES" dirty="0">
              <a:latin typeface="Verdana"/>
              <a:cs typeface="Verdana"/>
            </a:endParaRPr>
          </a:p>
          <a:p>
            <a:pPr marL="297814" indent="-285750">
              <a:buFont typeface="Wingdings" panose="05000000000000000000" pitchFamily="2" charset="2"/>
              <a:buChar char="v"/>
              <a:tabLst>
                <a:tab pos="227329" algn="l"/>
                <a:tab pos="227965" algn="l"/>
              </a:tabLst>
            </a:pPr>
            <a:r>
              <a:rPr lang="es-ES" spc="-40" dirty="0">
                <a:latin typeface="Verdana"/>
                <a:cs typeface="Verdana"/>
              </a:rPr>
              <a:t>Mejorar</a:t>
            </a:r>
            <a:r>
              <a:rPr lang="es-ES" spc="130" dirty="0">
                <a:latin typeface="Verdana"/>
                <a:cs typeface="Verdana"/>
              </a:rPr>
              <a:t> </a:t>
            </a:r>
            <a:r>
              <a:rPr lang="es-ES" spc="5" dirty="0">
                <a:latin typeface="Verdana"/>
                <a:cs typeface="Verdana"/>
              </a:rPr>
              <a:t>continuamente</a:t>
            </a:r>
            <a:r>
              <a:rPr lang="es-ES" spc="155" dirty="0">
                <a:latin typeface="Verdana"/>
                <a:cs typeface="Verdana"/>
              </a:rPr>
              <a:t> </a:t>
            </a:r>
            <a:r>
              <a:rPr lang="es-ES" spc="10" dirty="0">
                <a:latin typeface="Verdana"/>
                <a:cs typeface="Verdana"/>
              </a:rPr>
              <a:t>la</a:t>
            </a:r>
            <a:r>
              <a:rPr lang="es-ES" spc="125" dirty="0">
                <a:latin typeface="Verdana"/>
                <a:cs typeface="Verdana"/>
              </a:rPr>
              <a:t> </a:t>
            </a:r>
            <a:r>
              <a:rPr lang="es-ES" spc="35" dirty="0">
                <a:latin typeface="Verdana"/>
                <a:cs typeface="Verdana"/>
              </a:rPr>
              <a:t>eficacia,</a:t>
            </a:r>
            <a:r>
              <a:rPr lang="es-ES" spc="135" dirty="0">
                <a:latin typeface="Verdana"/>
                <a:cs typeface="Verdana"/>
              </a:rPr>
              <a:t> </a:t>
            </a:r>
            <a:r>
              <a:rPr lang="es-ES" spc="10" dirty="0">
                <a:latin typeface="Verdana"/>
                <a:cs typeface="Verdana"/>
              </a:rPr>
              <a:t>eficiencia,</a:t>
            </a:r>
            <a:r>
              <a:rPr lang="es-ES" spc="135" dirty="0">
                <a:latin typeface="Verdana"/>
                <a:cs typeface="Verdana"/>
              </a:rPr>
              <a:t> </a:t>
            </a:r>
            <a:r>
              <a:rPr lang="es-ES" spc="-105" dirty="0">
                <a:latin typeface="Verdana"/>
                <a:cs typeface="Verdana"/>
              </a:rPr>
              <a:t>y</a:t>
            </a:r>
            <a:r>
              <a:rPr lang="es-ES" spc="140" dirty="0">
                <a:latin typeface="Verdana"/>
                <a:cs typeface="Verdana"/>
              </a:rPr>
              <a:t> </a:t>
            </a:r>
            <a:r>
              <a:rPr lang="es-ES" spc="5" dirty="0">
                <a:latin typeface="Verdana"/>
                <a:cs typeface="Verdana"/>
              </a:rPr>
              <a:t>efectividad,</a:t>
            </a:r>
            <a:r>
              <a:rPr lang="es-ES" spc="140" dirty="0">
                <a:latin typeface="Verdana"/>
                <a:cs typeface="Verdana"/>
              </a:rPr>
              <a:t> </a:t>
            </a:r>
            <a:r>
              <a:rPr lang="es-ES" spc="25" dirty="0">
                <a:latin typeface="Verdana"/>
                <a:cs typeface="Verdana"/>
              </a:rPr>
              <a:t>del</a:t>
            </a:r>
            <a:r>
              <a:rPr lang="es-ES" spc="155" dirty="0">
                <a:latin typeface="Verdana"/>
                <a:cs typeface="Verdana"/>
              </a:rPr>
              <a:t> </a:t>
            </a:r>
            <a:r>
              <a:rPr lang="es-ES" spc="-80" dirty="0">
                <a:latin typeface="Verdana"/>
                <a:cs typeface="Verdana"/>
              </a:rPr>
              <a:t>sistema</a:t>
            </a:r>
            <a:r>
              <a:rPr lang="es-ES" spc="145" dirty="0">
                <a:latin typeface="Verdana"/>
                <a:cs typeface="Verdana"/>
              </a:rPr>
              <a:t> </a:t>
            </a:r>
            <a:r>
              <a:rPr lang="es-ES" spc="100" dirty="0">
                <a:latin typeface="Verdana"/>
                <a:cs typeface="Verdana"/>
              </a:rPr>
              <a:t>de </a:t>
            </a:r>
            <a:r>
              <a:rPr lang="es-ES" spc="-615" dirty="0">
                <a:latin typeface="Verdana"/>
                <a:cs typeface="Verdana"/>
              </a:rPr>
              <a:t> </a:t>
            </a:r>
            <a:r>
              <a:rPr lang="es-ES" spc="-40" dirty="0">
                <a:latin typeface="Verdana"/>
                <a:cs typeface="Verdana"/>
              </a:rPr>
              <a:t>gestión</a:t>
            </a:r>
            <a:r>
              <a:rPr lang="es-ES" spc="-130" dirty="0">
                <a:latin typeface="Verdana"/>
                <a:cs typeface="Verdana"/>
              </a:rPr>
              <a:t> </a:t>
            </a:r>
            <a:r>
              <a:rPr lang="es-ES" spc="100" dirty="0">
                <a:latin typeface="Verdana"/>
                <a:cs typeface="Verdana"/>
              </a:rPr>
              <a:t>de</a:t>
            </a:r>
            <a:r>
              <a:rPr lang="es-ES" spc="-135" dirty="0">
                <a:latin typeface="Verdana"/>
                <a:cs typeface="Verdana"/>
              </a:rPr>
              <a:t> </a:t>
            </a:r>
            <a:r>
              <a:rPr lang="es-ES" spc="40" dirty="0">
                <a:latin typeface="Verdana"/>
                <a:cs typeface="Verdana"/>
              </a:rPr>
              <a:t>calidad.</a:t>
            </a:r>
            <a:endParaRPr lang="es-ES" dirty="0">
              <a:latin typeface="Verdana"/>
              <a:cs typeface="Verdana"/>
            </a:endParaRPr>
          </a:p>
          <a:p>
            <a:pPr marL="297814" indent="-285750">
              <a:lnSpc>
                <a:spcPct val="100000"/>
              </a:lnSpc>
              <a:buFont typeface="Wingdings" panose="05000000000000000000" pitchFamily="2" charset="2"/>
              <a:buChar char="v"/>
              <a:tabLst>
                <a:tab pos="227329" algn="l"/>
                <a:tab pos="227965" algn="l"/>
              </a:tabLst>
            </a:pPr>
            <a:endParaRPr sz="1800" dirty="0">
              <a:latin typeface="Verdana"/>
              <a:cs typeface="Verdana"/>
            </a:endParaRPr>
          </a:p>
        </p:txBody>
      </p:sp>
      <p:cxnSp>
        <p:nvCxnSpPr>
          <p:cNvPr id="15" name="Conector recto de flecha 14"/>
          <p:cNvCxnSpPr/>
          <p:nvPr/>
        </p:nvCxnSpPr>
        <p:spPr>
          <a:xfrm>
            <a:off x="2286000" y="1752600"/>
            <a:ext cx="8716645" cy="0"/>
          </a:xfrm>
          <a:prstGeom prst="straightConnector1">
            <a:avLst/>
          </a:prstGeom>
          <a:ln w="44450">
            <a:solidFill>
              <a:schemeClr val="accent6">
                <a:lumMod val="75000"/>
              </a:schemeClr>
            </a:solidFill>
            <a:headEnd type="oval"/>
            <a:tailEnd type="ova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11093957" y="6426809"/>
            <a:ext cx="180975" cy="208915"/>
          </a:xfrm>
          <a:prstGeom prst="rect">
            <a:avLst/>
          </a:prstGeom>
        </p:spPr>
        <p:txBody>
          <a:bodyPr vert="horz" wrap="square" lIns="0" tIns="12700" rIns="0" bIns="0" rtlCol="0">
            <a:spAutoFit/>
          </a:bodyPr>
          <a:lstStyle/>
          <a:p>
            <a:pPr marL="12700">
              <a:lnSpc>
                <a:spcPct val="100000"/>
              </a:lnSpc>
              <a:spcBef>
                <a:spcPts val="100"/>
              </a:spcBef>
            </a:pPr>
            <a:r>
              <a:rPr sz="1200" dirty="0">
                <a:solidFill>
                  <a:srgbClr val="888888"/>
                </a:solidFill>
                <a:latin typeface="Calibri"/>
                <a:cs typeface="Calibri"/>
              </a:rPr>
              <a:t>65</a:t>
            </a:r>
            <a:endParaRPr sz="1200">
              <a:latin typeface="Calibri"/>
              <a:cs typeface="Calibri"/>
            </a:endParaRPr>
          </a:p>
        </p:txBody>
      </p:sp>
      <p:pic>
        <p:nvPicPr>
          <p:cNvPr id="3" name="object 3"/>
          <p:cNvPicPr/>
          <p:nvPr/>
        </p:nvPicPr>
        <p:blipFill>
          <a:blip r:embed="rId2" cstate="print"/>
          <a:stretch>
            <a:fillRect/>
          </a:stretch>
        </p:blipFill>
        <p:spPr>
          <a:xfrm>
            <a:off x="0" y="0"/>
            <a:ext cx="12191999" cy="6857997"/>
          </a:xfrm>
          <a:prstGeom prst="rect">
            <a:avLst/>
          </a:prstGeom>
        </p:spPr>
      </p:pic>
      <p:sp>
        <p:nvSpPr>
          <p:cNvPr id="4" name="CuadroTexto 3">
            <a:extLst>
              <a:ext uri="{FF2B5EF4-FFF2-40B4-BE49-F238E27FC236}">
                <a16:creationId xmlns:a16="http://schemas.microsoft.com/office/drawing/2014/main" id="{D53543CE-5B6C-4E73-B8A9-E038BD92089D}"/>
              </a:ext>
            </a:extLst>
          </p:cNvPr>
          <p:cNvSpPr txBox="1"/>
          <p:nvPr/>
        </p:nvSpPr>
        <p:spPr>
          <a:xfrm>
            <a:off x="2514600" y="1219200"/>
            <a:ext cx="7467600" cy="523220"/>
          </a:xfrm>
          <a:prstGeom prst="rect">
            <a:avLst/>
          </a:prstGeom>
          <a:noFill/>
        </p:spPr>
        <p:txBody>
          <a:bodyPr wrap="square" rtlCol="0">
            <a:spAutoFit/>
          </a:bodyPr>
          <a:lstStyle/>
          <a:p>
            <a:r>
              <a:rPr lang="es-CO" sz="2800" b="1" dirty="0">
                <a:latin typeface="Verdana" panose="020B0604030504040204" pitchFamily="34" charset="0"/>
                <a:ea typeface="Verdana" panose="020B0604030504040204" pitchFamily="34" charset="0"/>
              </a:rPr>
              <a:t>MEDICIÓN, ANALISIS Y CONTROL</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1934210" y="1524000"/>
            <a:ext cx="8657590" cy="5147563"/>
          </a:xfrm>
          <a:prstGeom prst="rect">
            <a:avLst/>
          </a:prstGeom>
        </p:spPr>
        <p:txBody>
          <a:bodyPr vert="horz" wrap="square" lIns="0" tIns="12700" rIns="0" bIns="0" rtlCol="0">
            <a:spAutoFit/>
          </a:bodyPr>
          <a:lstStyle/>
          <a:p>
            <a:pPr marL="12700">
              <a:lnSpc>
                <a:spcPct val="100000"/>
              </a:lnSpc>
              <a:spcBef>
                <a:spcPts val="100"/>
              </a:spcBef>
            </a:pPr>
            <a:r>
              <a:rPr lang="es-CO" sz="1400" u="sng" dirty="0">
                <a:uFill>
                  <a:solidFill>
                    <a:srgbClr val="000000"/>
                  </a:solidFill>
                </a:uFill>
                <a:latin typeface="Verdana" panose="020B0604030504040204" pitchFamily="34" charset="0"/>
                <a:ea typeface="Verdana" panose="020B0604030504040204" pitchFamily="34" charset="0"/>
                <a:cs typeface="Arial MT"/>
              </a:rPr>
              <a:t>ACOMPAÑAMIENTO AL SISTEMA DE GESTION DE CALIDAD</a:t>
            </a:r>
          </a:p>
          <a:p>
            <a:pPr marL="12700" algn="just">
              <a:lnSpc>
                <a:spcPct val="100000"/>
              </a:lnSpc>
              <a:spcBef>
                <a:spcPts val="100"/>
              </a:spcBef>
            </a:pPr>
            <a:endParaRPr lang="es-CO" sz="1400" u="sng" dirty="0">
              <a:uFill>
                <a:solidFill>
                  <a:srgbClr val="000000"/>
                </a:solidFill>
              </a:uFill>
              <a:latin typeface="Verdana" panose="020B0604030504040204" pitchFamily="34" charset="0"/>
              <a:ea typeface="Verdana" panose="020B0604030504040204" pitchFamily="34" charset="0"/>
              <a:cs typeface="Arial MT"/>
            </a:endParaRPr>
          </a:p>
          <a:p>
            <a:pPr marL="12700" algn="just">
              <a:lnSpc>
                <a:spcPct val="100000"/>
              </a:lnSpc>
              <a:spcBef>
                <a:spcPts val="100"/>
              </a:spcBef>
            </a:pPr>
            <a:r>
              <a:rPr lang="es-CO" sz="1400" dirty="0">
                <a:uFill>
                  <a:solidFill>
                    <a:srgbClr val="000000"/>
                  </a:solidFill>
                </a:uFill>
                <a:latin typeface="Verdana" panose="020B0604030504040204" pitchFamily="34" charset="0"/>
                <a:ea typeface="Verdana" panose="020B0604030504040204" pitchFamily="34" charset="0"/>
                <a:cs typeface="Arial MT"/>
              </a:rPr>
              <a:t>Se llevó a cabo en el mes de noviembre de 2023 el acompañamiento y asesoría a la actualización del sistema de gestión de calidad de la contraloría</a:t>
            </a:r>
          </a:p>
          <a:p>
            <a:pPr marL="12700" algn="just">
              <a:lnSpc>
                <a:spcPct val="100000"/>
              </a:lnSpc>
              <a:spcBef>
                <a:spcPts val="100"/>
              </a:spcBef>
            </a:pPr>
            <a:endParaRPr lang="es-CO" sz="1400" u="sng" dirty="0">
              <a:uFill>
                <a:solidFill>
                  <a:srgbClr val="000000"/>
                </a:solidFill>
              </a:uFill>
              <a:latin typeface="Verdana" panose="020B0604030504040204" pitchFamily="34" charset="0"/>
              <a:ea typeface="Verdana" panose="020B0604030504040204" pitchFamily="34" charset="0"/>
              <a:cs typeface="Arial MT"/>
            </a:endParaRPr>
          </a:p>
          <a:p>
            <a:pPr marL="12700" algn="just">
              <a:lnSpc>
                <a:spcPct val="100000"/>
              </a:lnSpc>
              <a:spcBef>
                <a:spcPts val="100"/>
              </a:spcBef>
            </a:pPr>
            <a:r>
              <a:rPr lang="es-CO" sz="1400" u="sng" dirty="0">
                <a:uFill>
                  <a:solidFill>
                    <a:srgbClr val="000000"/>
                  </a:solidFill>
                </a:uFill>
                <a:latin typeface="Verdana" panose="020B0604030504040204" pitchFamily="34" charset="0"/>
                <a:ea typeface="Verdana" panose="020B0604030504040204" pitchFamily="34" charset="0"/>
                <a:cs typeface="Arial MT"/>
              </a:rPr>
              <a:t>INFORME DE EVALUACION DE LA GESTION POR DEPENDENCIAS</a:t>
            </a:r>
          </a:p>
          <a:p>
            <a:pPr marL="12700" algn="just">
              <a:lnSpc>
                <a:spcPct val="100000"/>
              </a:lnSpc>
              <a:spcBef>
                <a:spcPts val="100"/>
              </a:spcBef>
            </a:pPr>
            <a:endParaRPr lang="es-CO" sz="1400" u="sng" dirty="0">
              <a:uFill>
                <a:solidFill>
                  <a:srgbClr val="000000"/>
                </a:solidFill>
              </a:uFill>
              <a:latin typeface="Verdana" panose="020B0604030504040204" pitchFamily="34" charset="0"/>
              <a:ea typeface="Verdana" panose="020B0604030504040204" pitchFamily="34" charset="0"/>
              <a:cs typeface="Arial MT"/>
            </a:endParaRPr>
          </a:p>
          <a:p>
            <a:pPr marL="12700" algn="just">
              <a:lnSpc>
                <a:spcPct val="100000"/>
              </a:lnSpc>
              <a:spcBef>
                <a:spcPts val="100"/>
              </a:spcBef>
            </a:pPr>
            <a:r>
              <a:rPr lang="es-CO" sz="1400" dirty="0">
                <a:uFill>
                  <a:solidFill>
                    <a:srgbClr val="000000"/>
                  </a:solidFill>
                </a:uFill>
                <a:latin typeface="Verdana" panose="020B0604030504040204" pitchFamily="34" charset="0"/>
                <a:ea typeface="Verdana" panose="020B0604030504040204" pitchFamily="34" charset="0"/>
                <a:cs typeface="Arial MT"/>
              </a:rPr>
              <a:t>Se llevó a cabo en informe de evaluación de la gestión por dependencias el 6 de febrero de 2023, a los 8 procesos instituciones a los cuales se les evaluó el cumplimiento de las metas establecidas en el plan de acción de la vigencia anterior.</a:t>
            </a:r>
          </a:p>
          <a:p>
            <a:pPr marL="12700" algn="just">
              <a:lnSpc>
                <a:spcPct val="100000"/>
              </a:lnSpc>
              <a:spcBef>
                <a:spcPts val="100"/>
              </a:spcBef>
            </a:pPr>
            <a:endParaRPr lang="es-CO" sz="1400" u="sng" dirty="0">
              <a:uFill>
                <a:solidFill>
                  <a:srgbClr val="000000"/>
                </a:solidFill>
              </a:uFill>
              <a:latin typeface="Verdana" panose="020B0604030504040204" pitchFamily="34" charset="0"/>
              <a:ea typeface="Verdana" panose="020B0604030504040204" pitchFamily="34" charset="0"/>
              <a:cs typeface="Arial MT"/>
            </a:endParaRPr>
          </a:p>
          <a:p>
            <a:pPr marL="12700" algn="just">
              <a:lnSpc>
                <a:spcPct val="100000"/>
              </a:lnSpc>
              <a:spcBef>
                <a:spcPts val="100"/>
              </a:spcBef>
            </a:pPr>
            <a:r>
              <a:rPr lang="es-CO" sz="1400" u="sng" dirty="0">
                <a:uFill>
                  <a:solidFill>
                    <a:srgbClr val="000000"/>
                  </a:solidFill>
                </a:uFill>
                <a:latin typeface="Verdana" panose="020B0604030504040204" pitchFamily="34" charset="0"/>
                <a:ea typeface="Verdana" panose="020B0604030504040204" pitchFamily="34" charset="0"/>
                <a:cs typeface="Arial MT"/>
              </a:rPr>
              <a:t>INFORME EJECUTIVO DE EVALUACION DE CONTROL INTERNO CONTABLE</a:t>
            </a:r>
          </a:p>
          <a:p>
            <a:pPr marL="12700" algn="just">
              <a:lnSpc>
                <a:spcPct val="100000"/>
              </a:lnSpc>
              <a:spcBef>
                <a:spcPts val="100"/>
              </a:spcBef>
            </a:pPr>
            <a:endParaRPr lang="es-CO" sz="1400" u="sng" dirty="0">
              <a:uFill>
                <a:solidFill>
                  <a:srgbClr val="000000"/>
                </a:solidFill>
              </a:uFill>
              <a:latin typeface="Verdana" panose="020B0604030504040204" pitchFamily="34" charset="0"/>
              <a:ea typeface="Verdana" panose="020B0604030504040204" pitchFamily="34" charset="0"/>
              <a:cs typeface="Arial MT"/>
            </a:endParaRPr>
          </a:p>
          <a:p>
            <a:pPr marL="12700" algn="just">
              <a:lnSpc>
                <a:spcPct val="100000"/>
              </a:lnSpc>
              <a:spcBef>
                <a:spcPts val="100"/>
              </a:spcBef>
            </a:pPr>
            <a:r>
              <a:rPr lang="es-CO" sz="1400" dirty="0">
                <a:uFill>
                  <a:solidFill>
                    <a:srgbClr val="000000"/>
                  </a:solidFill>
                </a:uFill>
                <a:latin typeface="Verdana" panose="020B0604030504040204" pitchFamily="34" charset="0"/>
                <a:ea typeface="Verdana" panose="020B0604030504040204" pitchFamily="34" charset="0"/>
                <a:cs typeface="Arial MT"/>
              </a:rPr>
              <a:t>Fue remitido el informe de evaluación de control interno contable del periodo fiscal 2022 al jefe de control interno de la Alcaldía Municipal de Barrancabermeja el 23 de febrero de 2023.</a:t>
            </a:r>
          </a:p>
          <a:p>
            <a:pPr marL="12700" algn="just">
              <a:lnSpc>
                <a:spcPct val="100000"/>
              </a:lnSpc>
              <a:spcBef>
                <a:spcPts val="100"/>
              </a:spcBef>
            </a:pPr>
            <a:endParaRPr lang="es-CO" sz="1400" u="sng" dirty="0">
              <a:uFill>
                <a:solidFill>
                  <a:srgbClr val="000000"/>
                </a:solidFill>
              </a:uFill>
              <a:latin typeface="Verdana" panose="020B0604030504040204" pitchFamily="34" charset="0"/>
              <a:ea typeface="Verdana" panose="020B0604030504040204" pitchFamily="34" charset="0"/>
              <a:cs typeface="Arial MT"/>
            </a:endParaRPr>
          </a:p>
          <a:p>
            <a:pPr marL="12700" algn="just">
              <a:lnSpc>
                <a:spcPct val="100000"/>
              </a:lnSpc>
              <a:spcBef>
                <a:spcPts val="100"/>
              </a:spcBef>
            </a:pPr>
            <a:r>
              <a:rPr lang="es-CO" sz="1400" u="sng" dirty="0">
                <a:uFill>
                  <a:solidFill>
                    <a:srgbClr val="000000"/>
                  </a:solidFill>
                </a:uFill>
                <a:latin typeface="Verdana" panose="020B0604030504040204" pitchFamily="34" charset="0"/>
                <a:ea typeface="Verdana" panose="020B0604030504040204" pitchFamily="34" charset="0"/>
                <a:cs typeface="Arial MT"/>
              </a:rPr>
              <a:t>INFORME DE EVALUACION INDEPENDIENTE DEL ESTADO DEL SISTEMA DE CONTROL INTERNO</a:t>
            </a:r>
          </a:p>
          <a:p>
            <a:pPr marL="12700" algn="just">
              <a:lnSpc>
                <a:spcPct val="100000"/>
              </a:lnSpc>
              <a:spcBef>
                <a:spcPts val="100"/>
              </a:spcBef>
            </a:pPr>
            <a:endParaRPr lang="es-CO" sz="1400" u="sng" dirty="0">
              <a:uFill>
                <a:solidFill>
                  <a:srgbClr val="000000"/>
                </a:solidFill>
              </a:uFill>
              <a:latin typeface="Verdana" panose="020B0604030504040204" pitchFamily="34" charset="0"/>
              <a:ea typeface="Verdana" panose="020B0604030504040204" pitchFamily="34" charset="0"/>
              <a:cs typeface="Arial MT"/>
            </a:endParaRPr>
          </a:p>
          <a:p>
            <a:pPr marL="12700" algn="just">
              <a:lnSpc>
                <a:spcPct val="100000"/>
              </a:lnSpc>
              <a:spcBef>
                <a:spcPts val="100"/>
              </a:spcBef>
            </a:pPr>
            <a:r>
              <a:rPr lang="es-CO" sz="1400" dirty="0">
                <a:uFill>
                  <a:solidFill>
                    <a:srgbClr val="000000"/>
                  </a:solidFill>
                </a:uFill>
                <a:latin typeface="Verdana" panose="020B0604030504040204" pitchFamily="34" charset="0"/>
                <a:ea typeface="Verdana" panose="020B0604030504040204" pitchFamily="34" charset="0"/>
                <a:cs typeface="Arial MT"/>
              </a:rPr>
              <a:t>En cumplimiento de lo establecido en el artículo 156 del Decreto Nacional 2106 de 2019, la Contraloría Municipal de Barrancabermeja presento el INFORME SEMESTRAL DE EVALUACION INDEPENDIENTE DEL ESTADO DEL  SISTEMA DE CONTROL INTERNO DE LA CONTRALORIA MUNICPAL DE BARRANCABERMEJA, periodo del 1 de enero de 2022 al 31 de diciembre de 2022 y entregado el 4 de enero de 2023.</a:t>
            </a:r>
          </a:p>
        </p:txBody>
      </p:sp>
      <p:pic>
        <p:nvPicPr>
          <p:cNvPr id="4" name="object 4"/>
          <p:cNvPicPr/>
          <p:nvPr/>
        </p:nvPicPr>
        <p:blipFill>
          <a:blip r:embed="rId2" cstate="print"/>
          <a:stretch>
            <a:fillRect/>
          </a:stretch>
        </p:blipFill>
        <p:spPr>
          <a:xfrm>
            <a:off x="0" y="0"/>
            <a:ext cx="963166" cy="6847329"/>
          </a:xfrm>
          <a:prstGeom prst="rect">
            <a:avLst/>
          </a:prstGeom>
        </p:spPr>
      </p:pic>
      <p:sp>
        <p:nvSpPr>
          <p:cNvPr id="5" name="object 5"/>
          <p:cNvSpPr txBox="1">
            <a:spLocks noGrp="1"/>
          </p:cNvSpPr>
          <p:nvPr>
            <p:ph type="title"/>
          </p:nvPr>
        </p:nvSpPr>
        <p:spPr>
          <a:xfrm>
            <a:off x="571245" y="705358"/>
            <a:ext cx="9444990" cy="688650"/>
          </a:xfrm>
          <a:prstGeom prst="rect">
            <a:avLst/>
          </a:prstGeom>
          <a:solidFill>
            <a:srgbClr val="FDEA2A"/>
          </a:solidFill>
        </p:spPr>
        <p:txBody>
          <a:bodyPr vert="horz" wrap="square" lIns="0" tIns="316230" rIns="0" bIns="0" rtlCol="0">
            <a:spAutoFit/>
          </a:bodyPr>
          <a:lstStyle/>
          <a:p>
            <a:pPr marL="504190">
              <a:lnSpc>
                <a:spcPct val="100000"/>
              </a:lnSpc>
              <a:spcBef>
                <a:spcPts val="2490"/>
              </a:spcBef>
            </a:pPr>
            <a:r>
              <a:rPr sz="2400" b="1" spc="-245" dirty="0">
                <a:latin typeface="Tahoma"/>
                <a:cs typeface="Tahoma"/>
              </a:rPr>
              <a:t>GESTIÓN</a:t>
            </a:r>
            <a:r>
              <a:rPr sz="2400" b="1" spc="-240" dirty="0">
                <a:latin typeface="Tahoma"/>
                <a:cs typeface="Tahoma"/>
              </a:rPr>
              <a:t> </a:t>
            </a:r>
            <a:r>
              <a:rPr sz="2400" b="1" spc="-210" dirty="0">
                <a:latin typeface="Tahoma"/>
                <a:cs typeface="Tahoma"/>
              </a:rPr>
              <a:t>CONTROL</a:t>
            </a:r>
            <a:r>
              <a:rPr sz="2400" b="1" spc="-225" dirty="0">
                <a:latin typeface="Tahoma"/>
                <a:cs typeface="Tahoma"/>
              </a:rPr>
              <a:t> </a:t>
            </a:r>
            <a:r>
              <a:rPr sz="2400" b="1" spc="-260" dirty="0">
                <a:latin typeface="Tahoma"/>
                <a:cs typeface="Tahoma"/>
              </a:rPr>
              <a:t>INTERNO</a:t>
            </a:r>
            <a:r>
              <a:rPr sz="2400" b="1" spc="-245" dirty="0">
                <a:latin typeface="Tahoma"/>
                <a:cs typeface="Tahoma"/>
              </a:rPr>
              <a:t> </a:t>
            </a:r>
            <a:r>
              <a:rPr sz="2400" b="1" spc="-254" dirty="0">
                <a:latin typeface="Tahoma"/>
                <a:cs typeface="Tahoma"/>
              </a:rPr>
              <a:t>VIGENCIA</a:t>
            </a:r>
            <a:r>
              <a:rPr sz="2400" b="1" spc="-240" dirty="0">
                <a:latin typeface="Tahoma"/>
                <a:cs typeface="Tahoma"/>
              </a:rPr>
              <a:t> </a:t>
            </a:r>
            <a:r>
              <a:rPr sz="2400" b="1" spc="-180" dirty="0">
                <a:latin typeface="Tahoma"/>
                <a:cs typeface="Tahoma"/>
              </a:rPr>
              <a:t>202</a:t>
            </a:r>
            <a:r>
              <a:rPr lang="es-CO" sz="2400" b="1" spc="-180" dirty="0">
                <a:latin typeface="Tahoma"/>
                <a:cs typeface="Tahoma"/>
              </a:rPr>
              <a:t>3</a:t>
            </a:r>
            <a:endParaRPr sz="2400" dirty="0">
              <a:latin typeface="Tahoma"/>
              <a:cs typeface="Tahoma"/>
            </a:endParaRPr>
          </a:p>
        </p:txBody>
      </p:sp>
      <p:pic>
        <p:nvPicPr>
          <p:cNvPr id="17" name="object 10">
            <a:extLst>
              <a:ext uri="{FF2B5EF4-FFF2-40B4-BE49-F238E27FC236}">
                <a16:creationId xmlns:a16="http://schemas.microsoft.com/office/drawing/2014/main" id="{BE8BB6FE-CD85-4F7F-9FF9-C7D51428B7A3}"/>
              </a:ext>
            </a:extLst>
          </p:cNvPr>
          <p:cNvPicPr/>
          <p:nvPr/>
        </p:nvPicPr>
        <p:blipFill>
          <a:blip r:embed="rId3" cstate="print"/>
          <a:stretch>
            <a:fillRect/>
          </a:stretch>
        </p:blipFill>
        <p:spPr>
          <a:xfrm>
            <a:off x="11125200" y="5862403"/>
            <a:ext cx="902209" cy="919397"/>
          </a:xfrm>
          <a:prstGeom prst="rect">
            <a:avLst/>
          </a:prstGeom>
        </p:spPr>
      </p:pic>
      <p:pic>
        <p:nvPicPr>
          <p:cNvPr id="18" name="object 4">
            <a:extLst>
              <a:ext uri="{FF2B5EF4-FFF2-40B4-BE49-F238E27FC236}">
                <a16:creationId xmlns:a16="http://schemas.microsoft.com/office/drawing/2014/main" id="{A2C469CD-3D16-4438-AE78-B6FB3AD36456}"/>
              </a:ext>
            </a:extLst>
          </p:cNvPr>
          <p:cNvPicPr/>
          <p:nvPr/>
        </p:nvPicPr>
        <p:blipFill>
          <a:blip r:embed="rId4" cstate="print"/>
          <a:stretch>
            <a:fillRect/>
          </a:stretch>
        </p:blipFill>
        <p:spPr>
          <a:xfrm>
            <a:off x="228600" y="5594603"/>
            <a:ext cx="488618" cy="806197"/>
          </a:xfrm>
          <a:prstGeom prst="rect">
            <a:avLst/>
          </a:prstGeom>
        </p:spPr>
      </p:pic>
      <p:sp>
        <p:nvSpPr>
          <p:cNvPr id="19" name="object 5">
            <a:extLst>
              <a:ext uri="{FF2B5EF4-FFF2-40B4-BE49-F238E27FC236}">
                <a16:creationId xmlns:a16="http://schemas.microsoft.com/office/drawing/2014/main" id="{61EAB8FF-A6E3-4411-AF7C-2DEC31B63FCD}"/>
              </a:ext>
            </a:extLst>
          </p:cNvPr>
          <p:cNvSpPr txBox="1"/>
          <p:nvPr/>
        </p:nvSpPr>
        <p:spPr>
          <a:xfrm>
            <a:off x="265277" y="6417265"/>
            <a:ext cx="496723" cy="135935"/>
          </a:xfrm>
          <a:prstGeom prst="rect">
            <a:avLst/>
          </a:prstGeom>
        </p:spPr>
        <p:txBody>
          <a:bodyPr vert="horz" wrap="square" lIns="0" tIns="12700" rIns="0" bIns="0" rtlCol="0">
            <a:spAutoFit/>
          </a:bodyPr>
          <a:lstStyle/>
          <a:p>
            <a:pPr marL="12700">
              <a:lnSpc>
                <a:spcPct val="100000"/>
              </a:lnSpc>
              <a:spcBef>
                <a:spcPts val="100"/>
              </a:spcBef>
            </a:pPr>
            <a:r>
              <a:rPr sz="800" spc="-95" dirty="0">
                <a:latin typeface="Arial MT"/>
                <a:cs typeface="Arial MT"/>
              </a:rPr>
              <a:t>S</a:t>
            </a:r>
            <a:r>
              <a:rPr sz="800" spc="-105" dirty="0">
                <a:latin typeface="Arial MT"/>
                <a:cs typeface="Arial MT"/>
              </a:rPr>
              <a:t>C</a:t>
            </a:r>
            <a:r>
              <a:rPr sz="800" spc="-55" dirty="0">
                <a:latin typeface="Arial MT"/>
                <a:cs typeface="Arial MT"/>
              </a:rPr>
              <a:t> </a:t>
            </a:r>
            <a:r>
              <a:rPr sz="800" spc="-80" dirty="0">
                <a:latin typeface="Arial MT"/>
                <a:cs typeface="Arial MT"/>
              </a:rPr>
              <a:t>410</a:t>
            </a:r>
            <a:r>
              <a:rPr sz="800" spc="-75" dirty="0">
                <a:latin typeface="Arial MT"/>
                <a:cs typeface="Arial MT"/>
              </a:rPr>
              <a:t>0</a:t>
            </a:r>
            <a:r>
              <a:rPr sz="800" spc="-55" dirty="0">
                <a:latin typeface="Arial MT"/>
                <a:cs typeface="Arial MT"/>
              </a:rPr>
              <a:t>-</a:t>
            </a:r>
            <a:r>
              <a:rPr sz="800" spc="-80" dirty="0">
                <a:latin typeface="Arial MT"/>
                <a:cs typeface="Arial MT"/>
              </a:rPr>
              <a:t>1</a:t>
            </a:r>
            <a:endParaRPr sz="800" dirty="0">
              <a:latin typeface="Arial MT"/>
              <a:cs typeface="Arial MT"/>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1193088" y="1846326"/>
            <a:ext cx="9363710" cy="4798750"/>
          </a:xfrm>
          <a:prstGeom prst="rect">
            <a:avLst/>
          </a:prstGeom>
        </p:spPr>
        <p:txBody>
          <a:bodyPr vert="horz" wrap="square" lIns="0" tIns="12700" rIns="0" bIns="0" rtlCol="0">
            <a:spAutoFit/>
          </a:bodyPr>
          <a:lstStyle/>
          <a:p>
            <a:pPr algn="just"/>
            <a:r>
              <a:rPr lang="es-ES" sz="1200" u="sng" dirty="0">
                <a:effectLst/>
                <a:latin typeface="Verdana" panose="020B0604030504040204" pitchFamily="34" charset="0"/>
                <a:ea typeface="Verdana" panose="020B0604030504040204" pitchFamily="34" charset="0"/>
                <a:cs typeface="Times New Roman" panose="02020603050405020304" pitchFamily="18" charset="0"/>
              </a:rPr>
              <a:t>INFORME DE REVISION POR LA DIRECCION</a:t>
            </a:r>
            <a:endParaRPr lang="es-CO" sz="1200" dirty="0">
              <a:effectLst/>
              <a:latin typeface="Verdana" panose="020B0604030504040204" pitchFamily="34" charset="0"/>
              <a:ea typeface="Verdana" panose="020B0604030504040204" pitchFamily="34" charset="0"/>
              <a:cs typeface="Times New Roman" panose="02020603050405020304" pitchFamily="18" charset="0"/>
            </a:endParaRPr>
          </a:p>
          <a:p>
            <a:pPr algn="just"/>
            <a:r>
              <a:rPr lang="es-ES" sz="1200" dirty="0">
                <a:effectLst/>
                <a:latin typeface="Verdana" panose="020B0604030504040204" pitchFamily="34" charset="0"/>
                <a:ea typeface="Verdana" panose="020B0604030504040204" pitchFamily="34" charset="0"/>
                <a:cs typeface="Times New Roman" panose="02020603050405020304" pitchFamily="18" charset="0"/>
              </a:rPr>
              <a:t> </a:t>
            </a:r>
            <a:endParaRPr lang="es-CO" sz="1200" dirty="0">
              <a:effectLst/>
              <a:latin typeface="Verdana" panose="020B0604030504040204" pitchFamily="34" charset="0"/>
              <a:ea typeface="Verdana" panose="020B0604030504040204" pitchFamily="34" charset="0"/>
              <a:cs typeface="Times New Roman" panose="02020603050405020304" pitchFamily="18" charset="0"/>
            </a:endParaRPr>
          </a:p>
          <a:p>
            <a:pPr algn="just"/>
            <a:r>
              <a:rPr lang="es-ES" sz="1200" dirty="0">
                <a:effectLst/>
                <a:latin typeface="Verdana" panose="020B0604030504040204" pitchFamily="34" charset="0"/>
                <a:ea typeface="Verdana" panose="020B0604030504040204" pitchFamily="34" charset="0"/>
                <a:cs typeface="Times New Roman" panose="02020603050405020304" pitchFamily="18" charset="0"/>
              </a:rPr>
              <a:t>Se apoyó a la Contralora Municipal para la elaboración del Informe de Revisión por la Dirección en el mes de marzo de 2023.</a:t>
            </a:r>
          </a:p>
          <a:p>
            <a:pPr algn="just"/>
            <a:endParaRPr lang="es-CO" sz="1200" dirty="0">
              <a:effectLst/>
              <a:latin typeface="Verdana" panose="020B0604030504040204" pitchFamily="34" charset="0"/>
              <a:ea typeface="Verdana" panose="020B0604030504040204" pitchFamily="34" charset="0"/>
              <a:cs typeface="Times New Roman" panose="02020603050405020304" pitchFamily="18" charset="0"/>
            </a:endParaRPr>
          </a:p>
          <a:p>
            <a:pPr algn="just"/>
            <a:r>
              <a:rPr lang="es-ES" sz="1200" u="sng" dirty="0">
                <a:effectLst/>
                <a:latin typeface="Verdana" panose="020B0604030504040204" pitchFamily="34" charset="0"/>
                <a:ea typeface="Verdana" panose="020B0604030504040204" pitchFamily="34" charset="0"/>
                <a:cs typeface="Times New Roman" panose="02020603050405020304" pitchFamily="18" charset="0"/>
              </a:rPr>
              <a:t>RENDIR INFORME DEL FURAG</a:t>
            </a:r>
            <a:endParaRPr lang="es-CO" sz="1200" dirty="0">
              <a:effectLst/>
              <a:latin typeface="Verdana" panose="020B0604030504040204" pitchFamily="34" charset="0"/>
              <a:ea typeface="Verdana" panose="020B0604030504040204" pitchFamily="34" charset="0"/>
              <a:cs typeface="Times New Roman" panose="02020603050405020304" pitchFamily="18" charset="0"/>
            </a:endParaRPr>
          </a:p>
          <a:p>
            <a:r>
              <a:rPr lang="es-ES" sz="1200" spc="-5" dirty="0">
                <a:effectLst/>
                <a:latin typeface="Verdana" panose="020B0604030504040204" pitchFamily="34" charset="0"/>
                <a:ea typeface="Verdana" panose="020B0604030504040204" pitchFamily="34" charset="0"/>
                <a:cs typeface="Arial" panose="020B0604020202020204" pitchFamily="34" charset="0"/>
              </a:rPr>
              <a:t> </a:t>
            </a:r>
            <a:endParaRPr lang="es-CO" sz="1200" dirty="0">
              <a:effectLst/>
              <a:latin typeface="Verdana" panose="020B0604030504040204" pitchFamily="34" charset="0"/>
              <a:ea typeface="Verdana" panose="020B0604030504040204" pitchFamily="34" charset="0"/>
              <a:cs typeface="Times New Roman" panose="02020603050405020304" pitchFamily="18" charset="0"/>
            </a:endParaRPr>
          </a:p>
          <a:p>
            <a:pPr algn="just"/>
            <a:r>
              <a:rPr lang="es-ES" sz="1200" spc="-5" dirty="0">
                <a:effectLst/>
                <a:latin typeface="Verdana" panose="020B0604030504040204" pitchFamily="34" charset="0"/>
                <a:ea typeface="Verdana" panose="020B0604030504040204" pitchFamily="34" charset="0"/>
                <a:cs typeface="Arial" panose="020B0604020202020204" pitchFamily="34" charset="0"/>
              </a:rPr>
              <a:t>Se rindió en el mes de junio de 2023 el formulario de reporte de avances de la gestión FURAG al Departamento Administración de la Función Publica</a:t>
            </a:r>
            <a:endParaRPr lang="es-CO" sz="1200" dirty="0">
              <a:effectLst/>
              <a:latin typeface="Verdana" panose="020B0604030504040204" pitchFamily="34" charset="0"/>
              <a:ea typeface="Verdana" panose="020B0604030504040204" pitchFamily="34" charset="0"/>
              <a:cs typeface="Times New Roman" panose="02020603050405020304" pitchFamily="18" charset="0"/>
            </a:endParaRPr>
          </a:p>
          <a:p>
            <a:pPr>
              <a:lnSpc>
                <a:spcPct val="100000"/>
              </a:lnSpc>
            </a:pPr>
            <a:endParaRPr sz="1400" dirty="0">
              <a:latin typeface="Verdana" panose="020B0604030504040204" pitchFamily="34" charset="0"/>
              <a:ea typeface="Verdana" panose="020B0604030504040204" pitchFamily="34" charset="0"/>
              <a:cs typeface="Arial MT"/>
            </a:endParaRPr>
          </a:p>
          <a:p>
            <a:pPr algn="just"/>
            <a:r>
              <a:rPr lang="es-ES_tradnl" sz="1400" u="sng" dirty="0">
                <a:effectLst/>
                <a:latin typeface="Verdana" panose="020B0604030504040204" pitchFamily="34" charset="0"/>
                <a:ea typeface="Verdana" panose="020B0604030504040204" pitchFamily="34" charset="0"/>
                <a:cs typeface="Times New Roman" panose="02020603050405020304" pitchFamily="18" charset="0"/>
              </a:rPr>
              <a:t>SEGUIMIENTO AL MAPA DE RIESGOS ANTICORRUPCION</a:t>
            </a:r>
            <a:endParaRPr lang="es-CO" sz="1400" dirty="0">
              <a:effectLst/>
              <a:latin typeface="Verdana" panose="020B0604030504040204" pitchFamily="34" charset="0"/>
              <a:ea typeface="Verdana" panose="020B0604030504040204" pitchFamily="34" charset="0"/>
              <a:cs typeface="Times New Roman" panose="02020603050405020304" pitchFamily="18" charset="0"/>
            </a:endParaRPr>
          </a:p>
          <a:p>
            <a:pPr algn="just"/>
            <a:r>
              <a:rPr lang="es-ES" sz="1400" dirty="0">
                <a:effectLst/>
                <a:latin typeface="Verdana" panose="020B0604030504040204" pitchFamily="34" charset="0"/>
                <a:ea typeface="Verdana" panose="020B0604030504040204" pitchFamily="34" charset="0"/>
                <a:cs typeface="Times New Roman" panose="02020603050405020304" pitchFamily="18" charset="0"/>
              </a:rPr>
              <a:t> </a:t>
            </a:r>
            <a:endParaRPr lang="es-CO" sz="1400" dirty="0">
              <a:effectLst/>
              <a:latin typeface="Verdana" panose="020B0604030504040204" pitchFamily="34" charset="0"/>
              <a:ea typeface="Verdana" panose="020B0604030504040204" pitchFamily="34" charset="0"/>
              <a:cs typeface="Times New Roman" panose="02020603050405020304" pitchFamily="18" charset="0"/>
            </a:endParaRPr>
          </a:p>
          <a:p>
            <a:pPr algn="just"/>
            <a:r>
              <a:rPr lang="es-ES" sz="1400" dirty="0">
                <a:effectLst/>
                <a:latin typeface="Verdana" panose="020B0604030504040204" pitchFamily="34" charset="0"/>
                <a:ea typeface="Verdana" panose="020B0604030504040204" pitchFamily="34" charset="0"/>
                <a:cs typeface="Times New Roman" panose="02020603050405020304" pitchFamily="18" charset="0"/>
              </a:rPr>
              <a:t>Se desarrolló el primer y segundo seguimiento cuatrimestral al Plan Anticorrupción y Atención al Ciudadano correspondiente a los meses de enero, febrero, marzo, abril de 2023 y de mayo-agosto de 2023, con un buen nivel de gestión del riesgo.</a:t>
            </a:r>
            <a:endParaRPr lang="es-CO" sz="1400" dirty="0">
              <a:effectLst/>
              <a:latin typeface="Verdana" panose="020B0604030504040204" pitchFamily="34" charset="0"/>
              <a:ea typeface="Verdana" panose="020B0604030504040204" pitchFamily="34" charset="0"/>
              <a:cs typeface="Times New Roman" panose="02020603050405020304" pitchFamily="18" charset="0"/>
            </a:endParaRPr>
          </a:p>
          <a:p>
            <a:pPr>
              <a:lnSpc>
                <a:spcPct val="100000"/>
              </a:lnSpc>
            </a:pPr>
            <a:endParaRPr sz="1250" dirty="0">
              <a:latin typeface="Arial MT"/>
              <a:cs typeface="Arial MT"/>
            </a:endParaRPr>
          </a:p>
          <a:p>
            <a:pPr algn="just"/>
            <a:r>
              <a:rPr lang="es-ES" sz="1400" u="sng" dirty="0">
                <a:effectLst/>
                <a:latin typeface="Verdana" panose="020B0604030504040204" pitchFamily="34" charset="0"/>
                <a:ea typeface="Verdana" panose="020B0604030504040204" pitchFamily="34" charset="0"/>
                <a:cs typeface="Times New Roman" panose="02020603050405020304" pitchFamily="18" charset="0"/>
              </a:rPr>
              <a:t>ASESORIA, SEGUIMIENTO Y AUDITORIA INTERNA A LA ADMINISTRACION DE RIESGOS</a:t>
            </a:r>
            <a:endParaRPr lang="es-CO" sz="1400" dirty="0">
              <a:effectLst/>
              <a:latin typeface="Verdana" panose="020B0604030504040204" pitchFamily="34" charset="0"/>
              <a:ea typeface="Verdana" panose="020B0604030504040204" pitchFamily="34" charset="0"/>
              <a:cs typeface="Times New Roman" panose="02020603050405020304" pitchFamily="18" charset="0"/>
            </a:endParaRPr>
          </a:p>
          <a:p>
            <a:pPr algn="just"/>
            <a:r>
              <a:rPr lang="es-ES" sz="1400" u="none" strike="noStrike" dirty="0">
                <a:effectLst/>
                <a:latin typeface="Verdana" panose="020B0604030504040204" pitchFamily="34" charset="0"/>
                <a:ea typeface="Verdana" panose="020B0604030504040204" pitchFamily="34" charset="0"/>
                <a:cs typeface="Times New Roman" panose="02020603050405020304" pitchFamily="18" charset="0"/>
              </a:rPr>
              <a:t> </a:t>
            </a:r>
            <a:endParaRPr lang="es-CO" sz="1400" dirty="0">
              <a:effectLst/>
              <a:latin typeface="Verdana" panose="020B0604030504040204" pitchFamily="34" charset="0"/>
              <a:ea typeface="Verdana" panose="020B0604030504040204" pitchFamily="34" charset="0"/>
              <a:cs typeface="Times New Roman" panose="02020603050405020304" pitchFamily="18" charset="0"/>
            </a:endParaRPr>
          </a:p>
          <a:p>
            <a:pPr algn="just"/>
            <a:r>
              <a:rPr lang="es-ES" sz="1400" dirty="0">
                <a:effectLst/>
                <a:latin typeface="Verdana" panose="020B0604030504040204" pitchFamily="34" charset="0"/>
                <a:ea typeface="Verdana" panose="020B0604030504040204" pitchFamily="34" charset="0"/>
                <a:cs typeface="Times New Roman" panose="02020603050405020304" pitchFamily="18" charset="0"/>
              </a:rPr>
              <a:t>Se realizó asesoría, seguimiento y auditoria interna a la Administración de Riesgos en el mes de junio de 2023.</a:t>
            </a:r>
            <a:endParaRPr lang="es-CO" sz="1400" dirty="0">
              <a:effectLst/>
              <a:latin typeface="Verdana" panose="020B0604030504040204" pitchFamily="34" charset="0"/>
              <a:ea typeface="Verdana" panose="020B0604030504040204" pitchFamily="34" charset="0"/>
              <a:cs typeface="Times New Roman" panose="02020603050405020304" pitchFamily="18" charset="0"/>
            </a:endParaRPr>
          </a:p>
          <a:p>
            <a:pPr marL="12700">
              <a:lnSpc>
                <a:spcPct val="100000"/>
              </a:lnSpc>
              <a:spcBef>
                <a:spcPts val="5"/>
              </a:spcBef>
            </a:pPr>
            <a:endParaRPr lang="es-CO" sz="1250" dirty="0">
              <a:latin typeface="Arial MT"/>
              <a:cs typeface="Arial MT"/>
            </a:endParaRPr>
          </a:p>
          <a:p>
            <a:pPr marL="12700">
              <a:lnSpc>
                <a:spcPct val="100000"/>
              </a:lnSpc>
            </a:pPr>
            <a:r>
              <a:rPr lang="es-CO" sz="1200" u="sng" dirty="0">
                <a:uFill>
                  <a:solidFill>
                    <a:srgbClr val="000000"/>
                  </a:solidFill>
                </a:uFill>
                <a:latin typeface="Arial MT"/>
                <a:cs typeface="Arial MT"/>
              </a:rPr>
              <a:t>INFOR</a:t>
            </a:r>
            <a:r>
              <a:rPr lang="es-CO" sz="1200" u="sng" spc="-5" dirty="0">
                <a:uFill>
                  <a:solidFill>
                    <a:srgbClr val="000000"/>
                  </a:solidFill>
                </a:uFill>
                <a:latin typeface="Arial MT"/>
                <a:cs typeface="Arial MT"/>
              </a:rPr>
              <a:t>M</a:t>
            </a:r>
            <a:r>
              <a:rPr lang="es-CO" sz="1200" u="sng" dirty="0">
                <a:uFill>
                  <a:solidFill>
                    <a:srgbClr val="000000"/>
                  </a:solidFill>
                </a:uFill>
                <a:latin typeface="Arial MT"/>
                <a:cs typeface="Arial MT"/>
              </a:rPr>
              <a:t>E</a:t>
            </a:r>
            <a:r>
              <a:rPr lang="es-CO" sz="1200" u="sng" spc="15" dirty="0">
                <a:uFill>
                  <a:solidFill>
                    <a:srgbClr val="000000"/>
                  </a:solidFill>
                </a:uFill>
                <a:latin typeface="Arial MT"/>
                <a:cs typeface="Arial MT"/>
              </a:rPr>
              <a:t> </a:t>
            </a:r>
            <a:r>
              <a:rPr lang="es-CO" sz="1200" u="sng" spc="-5" dirty="0">
                <a:uFill>
                  <a:solidFill>
                    <a:srgbClr val="000000"/>
                  </a:solidFill>
                </a:uFill>
                <a:latin typeface="Arial MT"/>
                <a:cs typeface="Arial MT"/>
              </a:rPr>
              <a:t>D</a:t>
            </a:r>
            <a:r>
              <a:rPr lang="es-CO" sz="1200" u="sng" dirty="0">
                <a:uFill>
                  <a:solidFill>
                    <a:srgbClr val="000000"/>
                  </a:solidFill>
                </a:uFill>
                <a:latin typeface="Arial MT"/>
                <a:cs typeface="Arial MT"/>
              </a:rPr>
              <a:t>E</a:t>
            </a:r>
            <a:r>
              <a:rPr lang="es-CO" sz="1200" u="sng" spc="-10" dirty="0">
                <a:uFill>
                  <a:solidFill>
                    <a:srgbClr val="000000"/>
                  </a:solidFill>
                </a:uFill>
                <a:latin typeface="Arial MT"/>
                <a:cs typeface="Arial MT"/>
              </a:rPr>
              <a:t> </a:t>
            </a:r>
            <a:r>
              <a:rPr lang="es-CO" sz="1200" u="sng" dirty="0">
                <a:uFill>
                  <a:solidFill>
                    <a:srgbClr val="000000"/>
                  </a:solidFill>
                </a:uFill>
                <a:latin typeface="Arial MT"/>
                <a:cs typeface="Arial MT"/>
              </a:rPr>
              <a:t>SEGUIMIE</a:t>
            </a:r>
            <a:r>
              <a:rPr lang="es-CO" sz="1200" u="sng" spc="-5" dirty="0">
                <a:uFill>
                  <a:solidFill>
                    <a:srgbClr val="000000"/>
                  </a:solidFill>
                </a:uFill>
                <a:latin typeface="Arial MT"/>
                <a:cs typeface="Arial MT"/>
              </a:rPr>
              <a:t>N</a:t>
            </a:r>
            <a:r>
              <a:rPr lang="es-CO" sz="1200" u="sng" spc="-20" dirty="0">
                <a:uFill>
                  <a:solidFill>
                    <a:srgbClr val="000000"/>
                  </a:solidFill>
                </a:uFill>
                <a:latin typeface="Arial MT"/>
                <a:cs typeface="Arial MT"/>
              </a:rPr>
              <a:t>T</a:t>
            </a:r>
            <a:r>
              <a:rPr lang="es-CO" sz="1200" u="sng" dirty="0">
                <a:uFill>
                  <a:solidFill>
                    <a:srgbClr val="000000"/>
                  </a:solidFill>
                </a:uFill>
                <a:latin typeface="Arial MT"/>
                <a:cs typeface="Arial MT"/>
              </a:rPr>
              <a:t>O</a:t>
            </a:r>
            <a:r>
              <a:rPr lang="es-CO" sz="1200" u="sng" spc="-65" dirty="0">
                <a:uFill>
                  <a:solidFill>
                    <a:srgbClr val="000000"/>
                  </a:solidFill>
                </a:uFill>
                <a:latin typeface="Arial MT"/>
                <a:cs typeface="Arial MT"/>
              </a:rPr>
              <a:t> </a:t>
            </a:r>
            <a:r>
              <a:rPr lang="es-CO" sz="1200" u="sng" dirty="0">
                <a:uFill>
                  <a:solidFill>
                    <a:srgbClr val="000000"/>
                  </a:solidFill>
                </a:uFill>
                <a:latin typeface="Arial MT"/>
                <a:cs typeface="Arial MT"/>
              </a:rPr>
              <a:t>A</a:t>
            </a:r>
            <a:r>
              <a:rPr lang="es-CO" sz="1200" u="sng" spc="-70" dirty="0">
                <a:uFill>
                  <a:solidFill>
                    <a:srgbClr val="000000"/>
                  </a:solidFill>
                </a:uFill>
                <a:latin typeface="Arial MT"/>
                <a:cs typeface="Arial MT"/>
              </a:rPr>
              <a:t> </a:t>
            </a:r>
            <a:r>
              <a:rPr lang="es-CO" sz="1200" u="sng" dirty="0">
                <a:uFill>
                  <a:solidFill>
                    <a:srgbClr val="000000"/>
                  </a:solidFill>
                </a:uFill>
                <a:latin typeface="Arial MT"/>
                <a:cs typeface="Arial MT"/>
              </a:rPr>
              <a:t>LA</a:t>
            </a:r>
            <a:r>
              <a:rPr lang="es-CO" sz="1200" u="sng" spc="-140" dirty="0">
                <a:uFill>
                  <a:solidFill>
                    <a:srgbClr val="000000"/>
                  </a:solidFill>
                </a:uFill>
                <a:latin typeface="Arial MT"/>
                <a:cs typeface="Arial MT"/>
              </a:rPr>
              <a:t>  </a:t>
            </a:r>
            <a:r>
              <a:rPr lang="es-CO" sz="1200" u="sng" spc="-85" dirty="0">
                <a:uFill>
                  <a:solidFill>
                    <a:srgbClr val="000000"/>
                  </a:solidFill>
                </a:uFill>
                <a:latin typeface="Arial MT"/>
                <a:cs typeface="Arial MT"/>
              </a:rPr>
              <a:t>A</a:t>
            </a:r>
            <a:r>
              <a:rPr lang="es-CO" sz="1200" u="sng" spc="5" dirty="0">
                <a:uFill>
                  <a:solidFill>
                    <a:srgbClr val="000000"/>
                  </a:solidFill>
                </a:uFill>
                <a:latin typeface="Arial MT"/>
                <a:cs typeface="Arial MT"/>
              </a:rPr>
              <a:t>T</a:t>
            </a:r>
            <a:r>
              <a:rPr lang="es-CO" sz="1200" u="sng" dirty="0">
                <a:uFill>
                  <a:solidFill>
                    <a:srgbClr val="000000"/>
                  </a:solidFill>
                </a:uFill>
                <a:latin typeface="Arial MT"/>
                <a:cs typeface="Arial MT"/>
              </a:rPr>
              <a:t>E</a:t>
            </a:r>
            <a:r>
              <a:rPr lang="es-CO" sz="1200" u="sng" spc="-5" dirty="0">
                <a:uFill>
                  <a:solidFill>
                    <a:srgbClr val="000000"/>
                  </a:solidFill>
                </a:uFill>
                <a:latin typeface="Arial MT"/>
                <a:cs typeface="Arial MT"/>
              </a:rPr>
              <a:t>NC</a:t>
            </a:r>
            <a:r>
              <a:rPr lang="es-CO" sz="1200" u="sng" dirty="0">
                <a:uFill>
                  <a:solidFill>
                    <a:srgbClr val="000000"/>
                  </a:solidFill>
                </a:uFill>
                <a:latin typeface="Arial MT"/>
                <a:cs typeface="Arial MT"/>
              </a:rPr>
              <a:t>ION</a:t>
            </a:r>
            <a:r>
              <a:rPr lang="es-CO" sz="1200" u="sng" spc="-10" dirty="0">
                <a:uFill>
                  <a:solidFill>
                    <a:srgbClr val="000000"/>
                  </a:solidFill>
                </a:uFill>
                <a:latin typeface="Arial MT"/>
                <a:cs typeface="Arial MT"/>
              </a:rPr>
              <a:t> </a:t>
            </a:r>
            <a:r>
              <a:rPr lang="es-CO" sz="1200" u="sng" spc="-5" dirty="0">
                <a:uFill>
                  <a:solidFill>
                    <a:srgbClr val="000000"/>
                  </a:solidFill>
                </a:uFill>
                <a:latin typeface="Arial MT"/>
                <a:cs typeface="Arial MT"/>
              </a:rPr>
              <a:t>D</a:t>
            </a:r>
            <a:r>
              <a:rPr lang="es-CO" sz="1200" u="sng" dirty="0">
                <a:uFill>
                  <a:solidFill>
                    <a:srgbClr val="000000"/>
                  </a:solidFill>
                </a:uFill>
                <a:latin typeface="Arial MT"/>
                <a:cs typeface="Arial MT"/>
              </a:rPr>
              <a:t>E</a:t>
            </a:r>
            <a:r>
              <a:rPr lang="es-CO" sz="1200" u="sng" spc="-10" dirty="0">
                <a:uFill>
                  <a:solidFill>
                    <a:srgbClr val="000000"/>
                  </a:solidFill>
                </a:uFill>
                <a:latin typeface="Arial MT"/>
                <a:cs typeface="Arial MT"/>
              </a:rPr>
              <a:t> </a:t>
            </a:r>
            <a:r>
              <a:rPr lang="es-CO" sz="1200" u="sng" dirty="0">
                <a:uFill>
                  <a:solidFill>
                    <a:srgbClr val="000000"/>
                  </a:solidFill>
                </a:uFill>
                <a:latin typeface="Arial MT"/>
                <a:cs typeface="Arial MT"/>
              </a:rPr>
              <a:t>PQRSD</a:t>
            </a:r>
          </a:p>
          <a:p>
            <a:pPr marL="12700">
              <a:lnSpc>
                <a:spcPct val="100000"/>
              </a:lnSpc>
            </a:pPr>
            <a:endParaRPr lang="es-CO" sz="1200" u="sng" dirty="0">
              <a:uFill>
                <a:solidFill>
                  <a:srgbClr val="000000"/>
                </a:solidFill>
              </a:uFill>
              <a:latin typeface="Arial MT"/>
              <a:cs typeface="Arial MT"/>
            </a:endParaRPr>
          </a:p>
          <a:p>
            <a:pPr marL="12700">
              <a:lnSpc>
                <a:spcPct val="100000"/>
              </a:lnSpc>
            </a:pPr>
            <a:r>
              <a:rPr lang="es-ES" sz="1400" dirty="0">
                <a:effectLst/>
                <a:latin typeface="Verdana" panose="020B0604030504040204" pitchFamily="34" charset="0"/>
                <a:ea typeface="Verdana" panose="020B0604030504040204" pitchFamily="34" charset="0"/>
                <a:cs typeface="Arial MT"/>
              </a:rPr>
              <a:t>Para el transcurso de los meses del presente informe, se han instaurado 61</a:t>
            </a:r>
            <a:r>
              <a:rPr lang="es-ES" sz="1400" spc="5" dirty="0">
                <a:effectLst/>
                <a:latin typeface="Verdana" panose="020B0604030504040204" pitchFamily="34" charset="0"/>
                <a:ea typeface="Verdana" panose="020B0604030504040204" pitchFamily="34" charset="0"/>
                <a:cs typeface="Arial MT"/>
              </a:rPr>
              <a:t> </a:t>
            </a:r>
            <a:r>
              <a:rPr lang="es-ES" sz="1400" dirty="0">
                <a:effectLst/>
                <a:latin typeface="Verdana" panose="020B0604030504040204" pitchFamily="34" charset="0"/>
                <a:ea typeface="Verdana" panose="020B0604030504040204" pitchFamily="34" charset="0"/>
                <a:cs typeface="Arial MT"/>
              </a:rPr>
              <a:t>peticiones</a:t>
            </a:r>
            <a:r>
              <a:rPr lang="es-ES" sz="1400" spc="5" dirty="0">
                <a:effectLst/>
                <a:latin typeface="Verdana" panose="020B0604030504040204" pitchFamily="34" charset="0"/>
                <a:ea typeface="Verdana" panose="020B0604030504040204" pitchFamily="34" charset="0"/>
                <a:cs typeface="Arial MT"/>
              </a:rPr>
              <a:t> </a:t>
            </a:r>
            <a:r>
              <a:rPr lang="es-ES" sz="1400" dirty="0">
                <a:effectLst/>
                <a:latin typeface="Verdana" panose="020B0604030504040204" pitchFamily="34" charset="0"/>
                <a:ea typeface="Verdana" panose="020B0604030504040204" pitchFamily="34" charset="0"/>
                <a:cs typeface="Arial MT"/>
              </a:rPr>
              <a:t>y 13</a:t>
            </a:r>
            <a:r>
              <a:rPr lang="es-ES" sz="1400" spc="-20" dirty="0">
                <a:effectLst/>
                <a:latin typeface="Verdana" panose="020B0604030504040204" pitchFamily="34" charset="0"/>
                <a:ea typeface="Verdana" panose="020B0604030504040204" pitchFamily="34" charset="0"/>
                <a:cs typeface="Arial MT"/>
              </a:rPr>
              <a:t> </a:t>
            </a:r>
            <a:r>
              <a:rPr lang="es-ES" sz="1400" dirty="0">
                <a:effectLst/>
                <a:latin typeface="Verdana" panose="020B0604030504040204" pitchFamily="34" charset="0"/>
                <a:ea typeface="Verdana" panose="020B0604030504040204" pitchFamily="34" charset="0"/>
                <a:cs typeface="Arial MT"/>
              </a:rPr>
              <a:t>denuncias</a:t>
            </a:r>
            <a:endParaRPr lang="es-CO" sz="1050" dirty="0">
              <a:latin typeface="Verdana" panose="020B0604030504040204" pitchFamily="34" charset="0"/>
              <a:ea typeface="Verdana" panose="020B0604030504040204" pitchFamily="34" charset="0"/>
              <a:cs typeface="Arial MT"/>
            </a:endParaRPr>
          </a:p>
        </p:txBody>
      </p:sp>
      <p:pic>
        <p:nvPicPr>
          <p:cNvPr id="5" name="object 5"/>
          <p:cNvPicPr/>
          <p:nvPr/>
        </p:nvPicPr>
        <p:blipFill>
          <a:blip r:embed="rId2" cstate="print"/>
          <a:stretch>
            <a:fillRect/>
          </a:stretch>
        </p:blipFill>
        <p:spPr>
          <a:xfrm>
            <a:off x="0" y="0"/>
            <a:ext cx="963166" cy="6847329"/>
          </a:xfrm>
          <a:prstGeom prst="rect">
            <a:avLst/>
          </a:prstGeom>
        </p:spPr>
      </p:pic>
      <p:sp>
        <p:nvSpPr>
          <p:cNvPr id="6" name="object 6"/>
          <p:cNvSpPr txBox="1">
            <a:spLocks noGrp="1"/>
          </p:cNvSpPr>
          <p:nvPr>
            <p:ph type="title"/>
          </p:nvPr>
        </p:nvSpPr>
        <p:spPr>
          <a:xfrm>
            <a:off x="571245" y="705358"/>
            <a:ext cx="9444990" cy="688650"/>
          </a:xfrm>
          <a:prstGeom prst="rect">
            <a:avLst/>
          </a:prstGeom>
          <a:solidFill>
            <a:srgbClr val="FDEA2A"/>
          </a:solidFill>
        </p:spPr>
        <p:txBody>
          <a:bodyPr vert="horz" wrap="square" lIns="0" tIns="316230" rIns="0" bIns="0" rtlCol="0">
            <a:spAutoFit/>
          </a:bodyPr>
          <a:lstStyle/>
          <a:p>
            <a:pPr marL="504190">
              <a:lnSpc>
                <a:spcPct val="100000"/>
              </a:lnSpc>
              <a:spcBef>
                <a:spcPts val="2490"/>
              </a:spcBef>
            </a:pPr>
            <a:r>
              <a:rPr sz="2400" b="1" spc="-245" dirty="0">
                <a:latin typeface="Tahoma"/>
                <a:cs typeface="Tahoma"/>
              </a:rPr>
              <a:t>GESTIÓN</a:t>
            </a:r>
            <a:r>
              <a:rPr sz="2400" b="1" spc="-240" dirty="0">
                <a:latin typeface="Tahoma"/>
                <a:cs typeface="Tahoma"/>
              </a:rPr>
              <a:t> </a:t>
            </a:r>
            <a:r>
              <a:rPr sz="2400" b="1" spc="-210" dirty="0">
                <a:latin typeface="Tahoma"/>
                <a:cs typeface="Tahoma"/>
              </a:rPr>
              <a:t>CONTROL</a:t>
            </a:r>
            <a:r>
              <a:rPr sz="2400" b="1" spc="-225" dirty="0">
                <a:latin typeface="Tahoma"/>
                <a:cs typeface="Tahoma"/>
              </a:rPr>
              <a:t> </a:t>
            </a:r>
            <a:r>
              <a:rPr sz="2400" b="1" spc="-260" dirty="0">
                <a:latin typeface="Tahoma"/>
                <a:cs typeface="Tahoma"/>
              </a:rPr>
              <a:t>INTERNO</a:t>
            </a:r>
            <a:r>
              <a:rPr sz="2400" b="1" spc="-245" dirty="0">
                <a:latin typeface="Tahoma"/>
                <a:cs typeface="Tahoma"/>
              </a:rPr>
              <a:t> </a:t>
            </a:r>
            <a:r>
              <a:rPr sz="2400" b="1" spc="-254" dirty="0">
                <a:latin typeface="Tahoma"/>
                <a:cs typeface="Tahoma"/>
              </a:rPr>
              <a:t>VIGENCIA</a:t>
            </a:r>
            <a:r>
              <a:rPr sz="2400" b="1" spc="-235" dirty="0">
                <a:latin typeface="Tahoma"/>
                <a:cs typeface="Tahoma"/>
              </a:rPr>
              <a:t> </a:t>
            </a:r>
            <a:r>
              <a:rPr sz="2400" b="1" spc="-180" dirty="0">
                <a:latin typeface="Tahoma"/>
                <a:cs typeface="Tahoma"/>
              </a:rPr>
              <a:t>202</a:t>
            </a:r>
            <a:r>
              <a:rPr lang="es-CO" sz="2400" b="1" spc="-180" dirty="0">
                <a:latin typeface="Tahoma"/>
                <a:cs typeface="Tahoma"/>
              </a:rPr>
              <a:t>3</a:t>
            </a:r>
            <a:endParaRPr sz="2400" dirty="0">
              <a:latin typeface="Tahoma"/>
              <a:cs typeface="Tahoma"/>
            </a:endParaRPr>
          </a:p>
        </p:txBody>
      </p:sp>
      <p:pic>
        <p:nvPicPr>
          <p:cNvPr id="18" name="object 10">
            <a:extLst>
              <a:ext uri="{FF2B5EF4-FFF2-40B4-BE49-F238E27FC236}">
                <a16:creationId xmlns:a16="http://schemas.microsoft.com/office/drawing/2014/main" id="{413A6E0F-5BE9-4562-B833-C591B8ED1E74}"/>
              </a:ext>
            </a:extLst>
          </p:cNvPr>
          <p:cNvPicPr/>
          <p:nvPr/>
        </p:nvPicPr>
        <p:blipFill>
          <a:blip r:embed="rId3" cstate="print"/>
          <a:stretch>
            <a:fillRect/>
          </a:stretch>
        </p:blipFill>
        <p:spPr>
          <a:xfrm>
            <a:off x="11125200" y="5862403"/>
            <a:ext cx="902209" cy="919397"/>
          </a:xfrm>
          <a:prstGeom prst="rect">
            <a:avLst/>
          </a:prstGeom>
        </p:spPr>
      </p:pic>
      <p:pic>
        <p:nvPicPr>
          <p:cNvPr id="19" name="object 4">
            <a:extLst>
              <a:ext uri="{FF2B5EF4-FFF2-40B4-BE49-F238E27FC236}">
                <a16:creationId xmlns:a16="http://schemas.microsoft.com/office/drawing/2014/main" id="{F6D1EA2A-0859-48C6-814E-CD86E75AF3DE}"/>
              </a:ext>
            </a:extLst>
          </p:cNvPr>
          <p:cNvPicPr/>
          <p:nvPr/>
        </p:nvPicPr>
        <p:blipFill>
          <a:blip r:embed="rId4" cstate="print"/>
          <a:stretch>
            <a:fillRect/>
          </a:stretch>
        </p:blipFill>
        <p:spPr>
          <a:xfrm>
            <a:off x="228600" y="5594603"/>
            <a:ext cx="488618" cy="806197"/>
          </a:xfrm>
          <a:prstGeom prst="rect">
            <a:avLst/>
          </a:prstGeom>
        </p:spPr>
      </p:pic>
      <p:sp>
        <p:nvSpPr>
          <p:cNvPr id="20" name="object 5">
            <a:extLst>
              <a:ext uri="{FF2B5EF4-FFF2-40B4-BE49-F238E27FC236}">
                <a16:creationId xmlns:a16="http://schemas.microsoft.com/office/drawing/2014/main" id="{F2BAFD17-3E57-40E7-951A-EA975F408579}"/>
              </a:ext>
            </a:extLst>
          </p:cNvPr>
          <p:cNvSpPr txBox="1"/>
          <p:nvPr/>
        </p:nvSpPr>
        <p:spPr>
          <a:xfrm>
            <a:off x="265277" y="6417265"/>
            <a:ext cx="496723" cy="135935"/>
          </a:xfrm>
          <a:prstGeom prst="rect">
            <a:avLst/>
          </a:prstGeom>
        </p:spPr>
        <p:txBody>
          <a:bodyPr vert="horz" wrap="square" lIns="0" tIns="12700" rIns="0" bIns="0" rtlCol="0">
            <a:spAutoFit/>
          </a:bodyPr>
          <a:lstStyle/>
          <a:p>
            <a:pPr marL="12700">
              <a:lnSpc>
                <a:spcPct val="100000"/>
              </a:lnSpc>
              <a:spcBef>
                <a:spcPts val="100"/>
              </a:spcBef>
            </a:pPr>
            <a:r>
              <a:rPr sz="800" spc="-95" dirty="0">
                <a:latin typeface="Arial MT"/>
                <a:cs typeface="Arial MT"/>
              </a:rPr>
              <a:t>S</a:t>
            </a:r>
            <a:r>
              <a:rPr sz="800" spc="-105" dirty="0">
                <a:latin typeface="Arial MT"/>
                <a:cs typeface="Arial MT"/>
              </a:rPr>
              <a:t>C</a:t>
            </a:r>
            <a:r>
              <a:rPr sz="800" spc="-55" dirty="0">
                <a:latin typeface="Arial MT"/>
                <a:cs typeface="Arial MT"/>
              </a:rPr>
              <a:t> </a:t>
            </a:r>
            <a:r>
              <a:rPr sz="800" spc="-80" dirty="0">
                <a:latin typeface="Arial MT"/>
                <a:cs typeface="Arial MT"/>
              </a:rPr>
              <a:t>410</a:t>
            </a:r>
            <a:r>
              <a:rPr sz="800" spc="-75" dirty="0">
                <a:latin typeface="Arial MT"/>
                <a:cs typeface="Arial MT"/>
              </a:rPr>
              <a:t>0</a:t>
            </a:r>
            <a:r>
              <a:rPr sz="800" spc="-55" dirty="0">
                <a:latin typeface="Arial MT"/>
                <a:cs typeface="Arial MT"/>
              </a:rPr>
              <a:t>-</a:t>
            </a:r>
            <a:r>
              <a:rPr sz="800" spc="-80" dirty="0">
                <a:latin typeface="Arial MT"/>
                <a:cs typeface="Arial MT"/>
              </a:rPr>
              <a:t>1</a:t>
            </a:r>
            <a:endParaRPr sz="800" dirty="0">
              <a:latin typeface="Arial MT"/>
              <a:cs typeface="Arial MT"/>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1410017" y="1766863"/>
            <a:ext cx="9371965" cy="5091137"/>
          </a:xfrm>
          <a:prstGeom prst="rect">
            <a:avLst/>
          </a:prstGeom>
        </p:spPr>
        <p:txBody>
          <a:bodyPr vert="horz" wrap="square" lIns="0" tIns="12700" rIns="0" bIns="0" rtlCol="0">
            <a:spAutoFit/>
          </a:bodyPr>
          <a:lstStyle/>
          <a:p>
            <a:pPr algn="just"/>
            <a:r>
              <a:rPr lang="es-ES" sz="1200" u="sng" dirty="0">
                <a:effectLst/>
                <a:latin typeface="Verdana" panose="020B0604030504040204" pitchFamily="34" charset="0"/>
                <a:ea typeface="Verdana" panose="020B0604030504040204" pitchFamily="34" charset="0"/>
                <a:cs typeface="Arial" panose="020B0604020202020204" pitchFamily="34" charset="0"/>
              </a:rPr>
              <a:t>INFORME DE EVALUACION INDEPENDIENTE DEL ESTADO DEL SISTEMA DE CONTROL INTERNO</a:t>
            </a:r>
            <a:endParaRPr lang="es-CO" sz="1200" dirty="0">
              <a:effectLst/>
              <a:latin typeface="Verdana" panose="020B0604030504040204" pitchFamily="34" charset="0"/>
              <a:ea typeface="Verdana" panose="020B0604030504040204" pitchFamily="34" charset="0"/>
              <a:cs typeface="Times New Roman" panose="02020603050405020304" pitchFamily="18" charset="0"/>
            </a:endParaRPr>
          </a:p>
          <a:p>
            <a:pPr algn="just"/>
            <a:r>
              <a:rPr lang="es-ES" sz="1200" dirty="0">
                <a:effectLst/>
                <a:latin typeface="Verdana" panose="020B0604030504040204" pitchFamily="34" charset="0"/>
                <a:ea typeface="Verdana" panose="020B0604030504040204" pitchFamily="34" charset="0"/>
                <a:cs typeface="Arial" panose="020B0604020202020204" pitchFamily="34" charset="0"/>
              </a:rPr>
              <a:t> </a:t>
            </a:r>
            <a:endParaRPr lang="es-CO" sz="1200" dirty="0">
              <a:effectLst/>
              <a:latin typeface="Verdana" panose="020B0604030504040204" pitchFamily="34" charset="0"/>
              <a:ea typeface="Verdana" panose="020B0604030504040204" pitchFamily="34" charset="0"/>
              <a:cs typeface="Times New Roman" panose="02020603050405020304" pitchFamily="18" charset="0"/>
            </a:endParaRPr>
          </a:p>
          <a:p>
            <a:r>
              <a:rPr lang="es-ES" sz="1200" dirty="0">
                <a:effectLst/>
                <a:latin typeface="Verdana" panose="020B0604030504040204" pitchFamily="34" charset="0"/>
                <a:ea typeface="Verdana" panose="020B0604030504040204" pitchFamily="34" charset="0"/>
              </a:rPr>
              <a:t>En cumplimiento de lo establecido en el artículo 156 del Decreto Nacional 2106 de 2019, la Contraloría Municipal de Barrancabermeja presento el INFORME SEMESTRAL DE EVALUACION INDEPENDIENTE DEL ESTADO DEL  SISTEMA DE CONTROL INTERNO DE LA CONTRALORIA MUNICPAL DE BARRANCABERMEJA, periodo del 1 de enero de 2023 al 30 de junio de 2023 y entregado el 14  de julio de 2023.</a:t>
            </a:r>
          </a:p>
          <a:p>
            <a:endParaRPr sz="1200" dirty="0">
              <a:latin typeface="Verdana" panose="020B0604030504040204" pitchFamily="34" charset="0"/>
              <a:ea typeface="Verdana" panose="020B0604030504040204" pitchFamily="34" charset="0"/>
              <a:cs typeface="Arial MT"/>
            </a:endParaRPr>
          </a:p>
          <a:p>
            <a:pPr algn="just"/>
            <a:r>
              <a:rPr lang="es-ES" sz="1200" u="sng" dirty="0">
                <a:effectLst/>
                <a:latin typeface="Verdana" panose="020B0604030504040204" pitchFamily="34" charset="0"/>
                <a:ea typeface="Verdana" panose="020B0604030504040204" pitchFamily="34" charset="0"/>
                <a:cs typeface="Times New Roman" panose="02020603050405020304" pitchFamily="18" charset="0"/>
              </a:rPr>
              <a:t>REVISION DE LA EJECUCION PRESUPUESTAL</a:t>
            </a:r>
            <a:endParaRPr lang="es-CO" sz="1200" dirty="0">
              <a:effectLst/>
              <a:latin typeface="Verdana" panose="020B0604030504040204" pitchFamily="34" charset="0"/>
              <a:ea typeface="Verdana" panose="020B0604030504040204" pitchFamily="34" charset="0"/>
              <a:cs typeface="Times New Roman" panose="02020603050405020304" pitchFamily="18" charset="0"/>
            </a:endParaRPr>
          </a:p>
          <a:p>
            <a:pPr algn="just"/>
            <a:r>
              <a:rPr lang="es-ES" sz="1200" dirty="0">
                <a:effectLst/>
                <a:latin typeface="Verdana" panose="020B0604030504040204" pitchFamily="34" charset="0"/>
                <a:ea typeface="Verdana" panose="020B0604030504040204" pitchFamily="34" charset="0"/>
                <a:cs typeface="Times New Roman" panose="02020603050405020304" pitchFamily="18" charset="0"/>
              </a:rPr>
              <a:t> </a:t>
            </a:r>
            <a:endParaRPr lang="es-CO" sz="1200" dirty="0">
              <a:effectLst/>
              <a:latin typeface="Verdana" panose="020B0604030504040204" pitchFamily="34" charset="0"/>
              <a:ea typeface="Verdana" panose="020B0604030504040204" pitchFamily="34" charset="0"/>
              <a:cs typeface="Times New Roman" panose="02020603050405020304" pitchFamily="18" charset="0"/>
            </a:endParaRPr>
          </a:p>
          <a:p>
            <a:pPr algn="just"/>
            <a:r>
              <a:rPr lang="es-ES" sz="1200" dirty="0">
                <a:effectLst/>
                <a:latin typeface="Verdana" panose="020B0604030504040204" pitchFamily="34" charset="0"/>
                <a:ea typeface="Verdana" panose="020B0604030504040204" pitchFamily="34" charset="0"/>
                <a:cs typeface="Times New Roman" panose="02020603050405020304" pitchFamily="18" charset="0"/>
              </a:rPr>
              <a:t>En el marco de la auditoria interna realizada en el mes de junio de 2023 se realizó la revisión de la ejecución presupuestal y financiera. Sin observaciones.</a:t>
            </a:r>
            <a:endParaRPr lang="es-CO" sz="1200" dirty="0">
              <a:effectLst/>
              <a:latin typeface="Verdana" panose="020B0604030504040204" pitchFamily="34" charset="0"/>
              <a:ea typeface="Verdana" panose="020B0604030504040204" pitchFamily="34" charset="0"/>
              <a:cs typeface="Times New Roman" panose="02020603050405020304" pitchFamily="18" charset="0"/>
            </a:endParaRPr>
          </a:p>
          <a:p>
            <a:pPr algn="just"/>
            <a:r>
              <a:rPr lang="es-ES" sz="1200" dirty="0">
                <a:effectLst/>
                <a:latin typeface="Verdana" panose="020B0604030504040204" pitchFamily="34" charset="0"/>
                <a:ea typeface="Verdana" panose="020B0604030504040204" pitchFamily="34" charset="0"/>
                <a:cs typeface="Times New Roman" panose="02020603050405020304" pitchFamily="18" charset="0"/>
              </a:rPr>
              <a:t> </a:t>
            </a:r>
            <a:endParaRPr lang="es-CO" sz="1200" dirty="0">
              <a:effectLst/>
              <a:latin typeface="Verdana" panose="020B0604030504040204" pitchFamily="34" charset="0"/>
              <a:ea typeface="Verdana" panose="020B0604030504040204" pitchFamily="34" charset="0"/>
              <a:cs typeface="Times New Roman" panose="02020603050405020304" pitchFamily="18" charset="0"/>
            </a:endParaRPr>
          </a:p>
          <a:p>
            <a:pPr algn="just"/>
            <a:r>
              <a:rPr lang="es-ES" sz="1200" u="sng" dirty="0">
                <a:effectLst/>
                <a:latin typeface="Verdana" panose="020B0604030504040204" pitchFamily="34" charset="0"/>
                <a:ea typeface="Verdana" panose="020B0604030504040204" pitchFamily="34" charset="0"/>
                <a:cs typeface="Times New Roman" panose="02020603050405020304" pitchFamily="18" charset="0"/>
              </a:rPr>
              <a:t>CONTROL A CONTRATACION</a:t>
            </a:r>
            <a:endParaRPr lang="es-CO" sz="1200" dirty="0">
              <a:effectLst/>
              <a:latin typeface="Verdana" panose="020B0604030504040204" pitchFamily="34" charset="0"/>
              <a:ea typeface="Verdana" panose="020B0604030504040204" pitchFamily="34" charset="0"/>
              <a:cs typeface="Times New Roman" panose="02020603050405020304" pitchFamily="18" charset="0"/>
            </a:endParaRPr>
          </a:p>
          <a:p>
            <a:pPr algn="just"/>
            <a:r>
              <a:rPr lang="es-ES" sz="1200" b="1" dirty="0">
                <a:effectLst/>
                <a:latin typeface="Verdana" panose="020B0604030504040204" pitchFamily="34" charset="0"/>
                <a:ea typeface="Verdana" panose="020B0604030504040204" pitchFamily="34" charset="0"/>
                <a:cs typeface="Times New Roman" panose="02020603050405020304" pitchFamily="18" charset="0"/>
              </a:rPr>
              <a:t> </a:t>
            </a:r>
            <a:endParaRPr lang="es-CO" sz="1200" dirty="0">
              <a:effectLst/>
              <a:latin typeface="Verdana" panose="020B0604030504040204" pitchFamily="34" charset="0"/>
              <a:ea typeface="Verdana" panose="020B0604030504040204" pitchFamily="34" charset="0"/>
              <a:cs typeface="Times New Roman" panose="02020603050405020304" pitchFamily="18" charset="0"/>
            </a:endParaRPr>
          </a:p>
          <a:p>
            <a:pPr algn="just"/>
            <a:r>
              <a:rPr lang="es-ES" sz="1200" dirty="0">
                <a:effectLst/>
                <a:latin typeface="Verdana" panose="020B0604030504040204" pitchFamily="34" charset="0"/>
                <a:ea typeface="Verdana" panose="020B0604030504040204" pitchFamily="34" charset="0"/>
                <a:cs typeface="Times New Roman" panose="02020603050405020304" pitchFamily="18" charset="0"/>
              </a:rPr>
              <a:t>Se ha realizado control a contratación el primer semestre de 2023</a:t>
            </a:r>
            <a:r>
              <a:rPr lang="es-ES" sz="1200" dirty="0">
                <a:effectLst/>
                <a:latin typeface="Arial" panose="020B0604020202020204" pitchFamily="34" charset="0"/>
                <a:ea typeface="Times New Roman" panose="02020603050405020304" pitchFamily="18" charset="0"/>
                <a:cs typeface="Times New Roman" panose="02020603050405020304" pitchFamily="18" charset="0"/>
              </a:rPr>
              <a:t>. </a:t>
            </a:r>
          </a:p>
          <a:p>
            <a:pPr algn="just"/>
            <a:endParaRPr lang="es-CO" sz="1200" dirty="0">
              <a:effectLst/>
              <a:latin typeface="Arial" panose="020B0604020202020204" pitchFamily="34" charset="0"/>
              <a:ea typeface="Times New Roman" panose="02020603050405020304" pitchFamily="18" charset="0"/>
              <a:cs typeface="Times New Roman" panose="02020603050405020304" pitchFamily="18" charset="0"/>
            </a:endParaRPr>
          </a:p>
          <a:p>
            <a:pPr algn="just"/>
            <a:r>
              <a:rPr lang="es-ES" sz="1200" u="sng" dirty="0">
                <a:effectLst/>
                <a:latin typeface="Verdana" panose="020B0604030504040204" pitchFamily="34" charset="0"/>
                <a:ea typeface="Verdana" panose="020B0604030504040204" pitchFamily="34" charset="0"/>
                <a:cs typeface="Times New Roman" panose="02020603050405020304" pitchFamily="18" charset="0"/>
              </a:rPr>
              <a:t>AUDITORIA INTEGRADA DE CONTROL INTERNO Y CALIDAD</a:t>
            </a:r>
            <a:endParaRPr lang="es-CO" sz="1200" dirty="0">
              <a:effectLst/>
              <a:latin typeface="Verdana" panose="020B0604030504040204" pitchFamily="34" charset="0"/>
              <a:ea typeface="Verdana" panose="020B0604030504040204" pitchFamily="34" charset="0"/>
              <a:cs typeface="Times New Roman" panose="02020603050405020304" pitchFamily="18" charset="0"/>
            </a:endParaRPr>
          </a:p>
          <a:p>
            <a:pPr algn="just"/>
            <a:r>
              <a:rPr lang="es-ES" sz="1200" u="none" strike="noStrike" dirty="0">
                <a:effectLst/>
                <a:latin typeface="Verdana" panose="020B0604030504040204" pitchFamily="34" charset="0"/>
                <a:ea typeface="Verdana" panose="020B0604030504040204" pitchFamily="34" charset="0"/>
                <a:cs typeface="Times New Roman" panose="02020603050405020304" pitchFamily="18" charset="0"/>
              </a:rPr>
              <a:t> </a:t>
            </a:r>
            <a:endParaRPr lang="es-CO" sz="1200" dirty="0">
              <a:effectLst/>
              <a:latin typeface="Verdana" panose="020B0604030504040204" pitchFamily="34" charset="0"/>
              <a:ea typeface="Verdana" panose="020B0604030504040204" pitchFamily="34" charset="0"/>
              <a:cs typeface="Times New Roman" panose="02020603050405020304" pitchFamily="18" charset="0"/>
            </a:endParaRPr>
          </a:p>
          <a:p>
            <a:pPr algn="just"/>
            <a:r>
              <a:rPr lang="es-ES" sz="1200" dirty="0">
                <a:effectLst/>
                <a:latin typeface="Verdana" panose="020B0604030504040204" pitchFamily="34" charset="0"/>
                <a:ea typeface="Verdana" panose="020B0604030504040204" pitchFamily="34" charset="0"/>
                <a:cs typeface="Times New Roman" panose="02020603050405020304" pitchFamily="18" charset="0"/>
              </a:rPr>
              <a:t>Se llevó a cabo auditoria integrada de control interno y calidad en el mes de junio de 2023.  Entrego informe a la contralora y se pactó plan de mejoramiento.</a:t>
            </a:r>
          </a:p>
          <a:p>
            <a:pPr algn="just"/>
            <a:endParaRPr lang="es-CO" sz="1200" dirty="0">
              <a:effectLst/>
              <a:latin typeface="Verdana" panose="020B0604030504040204" pitchFamily="34" charset="0"/>
              <a:ea typeface="Verdana" panose="020B0604030504040204" pitchFamily="34" charset="0"/>
              <a:cs typeface="Times New Roman" panose="02020603050405020304" pitchFamily="18" charset="0"/>
            </a:endParaRPr>
          </a:p>
          <a:p>
            <a:pPr algn="just"/>
            <a:r>
              <a:rPr lang="es-ES" sz="1200" u="sng" dirty="0">
                <a:effectLst/>
                <a:latin typeface="Verdana" panose="020B0604030504040204" pitchFamily="34" charset="0"/>
                <a:ea typeface="Verdana" panose="020B0604030504040204" pitchFamily="34" charset="0"/>
                <a:cs typeface="Times New Roman" panose="02020603050405020304" pitchFamily="18" charset="0"/>
              </a:rPr>
              <a:t>SEGUIMIENTO PLAN DE MEJORAMIENTO AGR</a:t>
            </a:r>
            <a:endParaRPr lang="es-CO" sz="1200" dirty="0">
              <a:effectLst/>
              <a:latin typeface="Verdana" panose="020B0604030504040204" pitchFamily="34" charset="0"/>
              <a:ea typeface="Verdana" panose="020B0604030504040204" pitchFamily="34" charset="0"/>
              <a:cs typeface="Times New Roman" panose="02020603050405020304" pitchFamily="18" charset="0"/>
            </a:endParaRPr>
          </a:p>
          <a:p>
            <a:pPr algn="just"/>
            <a:r>
              <a:rPr lang="es-ES" sz="1200" u="none" strike="noStrike" dirty="0">
                <a:effectLst/>
                <a:latin typeface="Verdana" panose="020B0604030504040204" pitchFamily="34" charset="0"/>
                <a:ea typeface="Verdana" panose="020B0604030504040204" pitchFamily="34" charset="0"/>
                <a:cs typeface="Times New Roman" panose="02020603050405020304" pitchFamily="18" charset="0"/>
              </a:rPr>
              <a:t> </a:t>
            </a:r>
            <a:endParaRPr lang="es-CO" sz="1200" dirty="0">
              <a:effectLst/>
              <a:latin typeface="Verdana" panose="020B0604030504040204" pitchFamily="34" charset="0"/>
              <a:ea typeface="Verdana" panose="020B0604030504040204" pitchFamily="34" charset="0"/>
              <a:cs typeface="Times New Roman" panose="02020603050405020304" pitchFamily="18" charset="0"/>
            </a:endParaRPr>
          </a:p>
          <a:p>
            <a:pPr algn="just"/>
            <a:r>
              <a:rPr lang="es-ES" sz="1200" dirty="0">
                <a:effectLst/>
                <a:latin typeface="Verdana" panose="020B0604030504040204" pitchFamily="34" charset="0"/>
                <a:ea typeface="Verdana" panose="020B0604030504040204" pitchFamily="34" charset="0"/>
                <a:cs typeface="Times New Roman" panose="02020603050405020304" pitchFamily="18" charset="0"/>
              </a:rPr>
              <a:t>Se realizó el 26 de octubre de 2023 seguimiento al plan de mejoramiento con la AGR</a:t>
            </a:r>
            <a:r>
              <a:rPr lang="es-ES" sz="1800" dirty="0">
                <a:effectLst/>
                <a:latin typeface="Arial" panose="020B0604020202020204" pitchFamily="34" charset="0"/>
                <a:ea typeface="Times New Roman" panose="02020603050405020304" pitchFamily="18" charset="0"/>
                <a:cs typeface="Times New Roman" panose="02020603050405020304" pitchFamily="18" charset="0"/>
              </a:rPr>
              <a:t>. </a:t>
            </a:r>
            <a:endParaRPr lang="es-CO" sz="1800" dirty="0">
              <a:effectLst/>
              <a:latin typeface="Arial" panose="020B0604020202020204" pitchFamily="34" charset="0"/>
              <a:ea typeface="Times New Roman" panose="02020603050405020304" pitchFamily="18" charset="0"/>
              <a:cs typeface="Times New Roman" panose="02020603050405020304" pitchFamily="18" charset="0"/>
            </a:endParaRPr>
          </a:p>
          <a:p>
            <a:pPr algn="just"/>
            <a:r>
              <a:rPr lang="es-ES" sz="1200" dirty="0">
                <a:effectLst/>
                <a:latin typeface="Arial" panose="020B0604020202020204" pitchFamily="34" charset="0"/>
                <a:ea typeface="Times New Roman" panose="02020603050405020304" pitchFamily="18" charset="0"/>
                <a:cs typeface="Times New Roman" panose="02020603050405020304" pitchFamily="18" charset="0"/>
              </a:rPr>
              <a:t> </a:t>
            </a:r>
            <a:endParaRPr lang="es-CO" sz="1200" dirty="0">
              <a:effectLst/>
              <a:latin typeface="Arial" panose="020B0604020202020204" pitchFamily="34" charset="0"/>
              <a:ea typeface="Times New Roman" panose="02020603050405020304" pitchFamily="18" charset="0"/>
              <a:cs typeface="Times New Roman" panose="02020603050405020304" pitchFamily="18" charset="0"/>
            </a:endParaRPr>
          </a:p>
          <a:p>
            <a:pPr marL="12700">
              <a:lnSpc>
                <a:spcPct val="100000"/>
              </a:lnSpc>
              <a:spcBef>
                <a:spcPts val="5"/>
              </a:spcBef>
            </a:pPr>
            <a:endParaRPr lang="es-CO" sz="1200" u="sng" dirty="0">
              <a:uFill>
                <a:solidFill>
                  <a:srgbClr val="000000"/>
                </a:solidFill>
              </a:uFill>
              <a:latin typeface="Arial MT"/>
              <a:cs typeface="Arial MT"/>
            </a:endParaRPr>
          </a:p>
          <a:p>
            <a:pPr marL="12700">
              <a:lnSpc>
                <a:spcPct val="100000"/>
              </a:lnSpc>
              <a:spcBef>
                <a:spcPts val="5"/>
              </a:spcBef>
            </a:pPr>
            <a:endParaRPr sz="1200" dirty="0">
              <a:latin typeface="Arial MT"/>
              <a:cs typeface="Arial MT"/>
            </a:endParaRPr>
          </a:p>
        </p:txBody>
      </p:sp>
      <p:pic>
        <p:nvPicPr>
          <p:cNvPr id="6" name="object 6"/>
          <p:cNvPicPr/>
          <p:nvPr/>
        </p:nvPicPr>
        <p:blipFill>
          <a:blip r:embed="rId2" cstate="print"/>
          <a:stretch>
            <a:fillRect/>
          </a:stretch>
        </p:blipFill>
        <p:spPr>
          <a:xfrm>
            <a:off x="0" y="0"/>
            <a:ext cx="963166" cy="6847329"/>
          </a:xfrm>
          <a:prstGeom prst="rect">
            <a:avLst/>
          </a:prstGeom>
        </p:spPr>
      </p:pic>
      <p:sp>
        <p:nvSpPr>
          <p:cNvPr id="7" name="object 7"/>
          <p:cNvSpPr txBox="1">
            <a:spLocks noGrp="1"/>
          </p:cNvSpPr>
          <p:nvPr>
            <p:ph type="title"/>
          </p:nvPr>
        </p:nvSpPr>
        <p:spPr>
          <a:xfrm>
            <a:off x="571245" y="705358"/>
            <a:ext cx="9444990" cy="688650"/>
          </a:xfrm>
          <a:prstGeom prst="rect">
            <a:avLst/>
          </a:prstGeom>
          <a:solidFill>
            <a:srgbClr val="FDEA2A"/>
          </a:solidFill>
        </p:spPr>
        <p:txBody>
          <a:bodyPr vert="horz" wrap="square" lIns="0" tIns="316230" rIns="0" bIns="0" rtlCol="0">
            <a:spAutoFit/>
          </a:bodyPr>
          <a:lstStyle/>
          <a:p>
            <a:pPr marL="504190">
              <a:lnSpc>
                <a:spcPct val="100000"/>
              </a:lnSpc>
              <a:spcBef>
                <a:spcPts val="2490"/>
              </a:spcBef>
            </a:pPr>
            <a:r>
              <a:rPr sz="2400" b="1" spc="-245" dirty="0">
                <a:latin typeface="Tahoma"/>
                <a:cs typeface="Tahoma"/>
              </a:rPr>
              <a:t>GESTIÓN</a:t>
            </a:r>
            <a:r>
              <a:rPr sz="2400" b="1" spc="-235" dirty="0">
                <a:latin typeface="Tahoma"/>
                <a:cs typeface="Tahoma"/>
              </a:rPr>
              <a:t> </a:t>
            </a:r>
            <a:r>
              <a:rPr sz="2400" b="1" spc="-210" dirty="0">
                <a:latin typeface="Tahoma"/>
                <a:cs typeface="Tahoma"/>
              </a:rPr>
              <a:t>CONTROL</a:t>
            </a:r>
            <a:r>
              <a:rPr sz="2400" b="1" spc="-225" dirty="0">
                <a:latin typeface="Tahoma"/>
                <a:cs typeface="Tahoma"/>
              </a:rPr>
              <a:t> </a:t>
            </a:r>
            <a:r>
              <a:rPr sz="2400" b="1" spc="-260" dirty="0">
                <a:latin typeface="Tahoma"/>
                <a:cs typeface="Tahoma"/>
              </a:rPr>
              <a:t>INTERNO</a:t>
            </a:r>
            <a:r>
              <a:rPr sz="2400" b="1" spc="-245" dirty="0">
                <a:latin typeface="Tahoma"/>
                <a:cs typeface="Tahoma"/>
              </a:rPr>
              <a:t> </a:t>
            </a:r>
            <a:r>
              <a:rPr sz="2400" b="1" spc="-254" dirty="0">
                <a:latin typeface="Tahoma"/>
                <a:cs typeface="Tahoma"/>
              </a:rPr>
              <a:t>VIGENCIA</a:t>
            </a:r>
            <a:r>
              <a:rPr sz="2400" b="1" spc="-235" dirty="0">
                <a:latin typeface="Tahoma"/>
                <a:cs typeface="Tahoma"/>
              </a:rPr>
              <a:t> </a:t>
            </a:r>
            <a:r>
              <a:rPr sz="2400" b="1" spc="-180" dirty="0">
                <a:latin typeface="Tahoma"/>
                <a:cs typeface="Tahoma"/>
              </a:rPr>
              <a:t>202</a:t>
            </a:r>
            <a:r>
              <a:rPr lang="es-CO" sz="2400" b="1" spc="-180" dirty="0">
                <a:latin typeface="Tahoma"/>
                <a:cs typeface="Tahoma"/>
              </a:rPr>
              <a:t>3</a:t>
            </a:r>
            <a:endParaRPr sz="2400" dirty="0">
              <a:latin typeface="Tahoma"/>
              <a:cs typeface="Tahoma"/>
            </a:endParaRPr>
          </a:p>
        </p:txBody>
      </p:sp>
      <p:pic>
        <p:nvPicPr>
          <p:cNvPr id="18" name="object 10">
            <a:extLst>
              <a:ext uri="{FF2B5EF4-FFF2-40B4-BE49-F238E27FC236}">
                <a16:creationId xmlns:a16="http://schemas.microsoft.com/office/drawing/2014/main" id="{0947865D-6DCD-457E-B33A-E1290662AEF9}"/>
              </a:ext>
            </a:extLst>
          </p:cNvPr>
          <p:cNvPicPr/>
          <p:nvPr/>
        </p:nvPicPr>
        <p:blipFill>
          <a:blip r:embed="rId3" cstate="print"/>
          <a:stretch>
            <a:fillRect/>
          </a:stretch>
        </p:blipFill>
        <p:spPr>
          <a:xfrm>
            <a:off x="11125200" y="5862403"/>
            <a:ext cx="902209" cy="919397"/>
          </a:xfrm>
          <a:prstGeom prst="rect">
            <a:avLst/>
          </a:prstGeom>
        </p:spPr>
      </p:pic>
      <p:pic>
        <p:nvPicPr>
          <p:cNvPr id="19" name="object 4">
            <a:extLst>
              <a:ext uri="{FF2B5EF4-FFF2-40B4-BE49-F238E27FC236}">
                <a16:creationId xmlns:a16="http://schemas.microsoft.com/office/drawing/2014/main" id="{67D4A4A9-703F-490A-8EE9-D9CA861EAE50}"/>
              </a:ext>
            </a:extLst>
          </p:cNvPr>
          <p:cNvPicPr/>
          <p:nvPr/>
        </p:nvPicPr>
        <p:blipFill>
          <a:blip r:embed="rId4" cstate="print"/>
          <a:stretch>
            <a:fillRect/>
          </a:stretch>
        </p:blipFill>
        <p:spPr>
          <a:xfrm>
            <a:off x="228600" y="5594603"/>
            <a:ext cx="488618" cy="806197"/>
          </a:xfrm>
          <a:prstGeom prst="rect">
            <a:avLst/>
          </a:prstGeom>
        </p:spPr>
      </p:pic>
      <p:sp>
        <p:nvSpPr>
          <p:cNvPr id="20" name="object 5">
            <a:extLst>
              <a:ext uri="{FF2B5EF4-FFF2-40B4-BE49-F238E27FC236}">
                <a16:creationId xmlns:a16="http://schemas.microsoft.com/office/drawing/2014/main" id="{EF47AE51-E45A-4532-97A0-A4C53FFDB142}"/>
              </a:ext>
            </a:extLst>
          </p:cNvPr>
          <p:cNvSpPr txBox="1"/>
          <p:nvPr/>
        </p:nvSpPr>
        <p:spPr>
          <a:xfrm>
            <a:off x="265277" y="6417265"/>
            <a:ext cx="496723" cy="135935"/>
          </a:xfrm>
          <a:prstGeom prst="rect">
            <a:avLst/>
          </a:prstGeom>
        </p:spPr>
        <p:txBody>
          <a:bodyPr vert="horz" wrap="square" lIns="0" tIns="12700" rIns="0" bIns="0" rtlCol="0">
            <a:spAutoFit/>
          </a:bodyPr>
          <a:lstStyle/>
          <a:p>
            <a:pPr marL="12700">
              <a:lnSpc>
                <a:spcPct val="100000"/>
              </a:lnSpc>
              <a:spcBef>
                <a:spcPts val="100"/>
              </a:spcBef>
            </a:pPr>
            <a:r>
              <a:rPr sz="800" spc="-95" dirty="0">
                <a:latin typeface="Arial MT"/>
                <a:cs typeface="Arial MT"/>
              </a:rPr>
              <a:t>S</a:t>
            </a:r>
            <a:r>
              <a:rPr sz="800" spc="-105" dirty="0">
                <a:latin typeface="Arial MT"/>
                <a:cs typeface="Arial MT"/>
              </a:rPr>
              <a:t>C</a:t>
            </a:r>
            <a:r>
              <a:rPr sz="800" spc="-55" dirty="0">
                <a:latin typeface="Arial MT"/>
                <a:cs typeface="Arial MT"/>
              </a:rPr>
              <a:t> </a:t>
            </a:r>
            <a:r>
              <a:rPr sz="800" spc="-80" dirty="0">
                <a:latin typeface="Arial MT"/>
                <a:cs typeface="Arial MT"/>
              </a:rPr>
              <a:t>410</a:t>
            </a:r>
            <a:r>
              <a:rPr sz="800" spc="-75" dirty="0">
                <a:latin typeface="Arial MT"/>
                <a:cs typeface="Arial MT"/>
              </a:rPr>
              <a:t>0</a:t>
            </a:r>
            <a:r>
              <a:rPr sz="800" spc="-55" dirty="0">
                <a:latin typeface="Arial MT"/>
                <a:cs typeface="Arial MT"/>
              </a:rPr>
              <a:t>-</a:t>
            </a:r>
            <a:r>
              <a:rPr sz="800" spc="-80" dirty="0">
                <a:latin typeface="Arial MT"/>
                <a:cs typeface="Arial MT"/>
              </a:rPr>
              <a:t>1</a:t>
            </a:r>
            <a:endParaRPr sz="800" dirty="0">
              <a:latin typeface="Arial MT"/>
              <a:cs typeface="Arial MT"/>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1322113" y="1852993"/>
            <a:ext cx="8728075" cy="2821285"/>
          </a:xfrm>
          <a:prstGeom prst="rect">
            <a:avLst/>
          </a:prstGeom>
        </p:spPr>
        <p:txBody>
          <a:bodyPr vert="horz" wrap="square" lIns="0" tIns="12700" rIns="0" bIns="0" rtlCol="0">
            <a:spAutoFit/>
          </a:bodyPr>
          <a:lstStyle/>
          <a:p>
            <a:pPr algn="just"/>
            <a:r>
              <a:rPr lang="es-ES" sz="1200" u="sng" dirty="0">
                <a:effectLst/>
                <a:latin typeface="Verdana" panose="020B0604030504040204" pitchFamily="34" charset="0"/>
                <a:ea typeface="Verdana" panose="020B0604030504040204" pitchFamily="34" charset="0"/>
                <a:cs typeface="Times New Roman" panose="02020603050405020304" pitchFamily="18" charset="0"/>
              </a:rPr>
              <a:t>SEGUIMIENTO PLAN DE MEJORAMIENTO INTERNO</a:t>
            </a:r>
            <a:endParaRPr lang="es-CO" sz="1200" dirty="0">
              <a:effectLst/>
              <a:latin typeface="Verdana" panose="020B0604030504040204" pitchFamily="34" charset="0"/>
              <a:ea typeface="Verdana" panose="020B0604030504040204" pitchFamily="34" charset="0"/>
              <a:cs typeface="Times New Roman" panose="02020603050405020304" pitchFamily="18" charset="0"/>
            </a:endParaRPr>
          </a:p>
          <a:p>
            <a:pPr algn="just"/>
            <a:r>
              <a:rPr lang="es-ES" sz="1200" u="none" strike="noStrike" dirty="0">
                <a:effectLst/>
                <a:latin typeface="Verdana" panose="020B0604030504040204" pitchFamily="34" charset="0"/>
                <a:ea typeface="Verdana" panose="020B0604030504040204" pitchFamily="34" charset="0"/>
                <a:cs typeface="Times New Roman" panose="02020603050405020304" pitchFamily="18" charset="0"/>
              </a:rPr>
              <a:t> </a:t>
            </a:r>
            <a:endParaRPr lang="es-CO" sz="1200" dirty="0">
              <a:effectLst/>
              <a:latin typeface="Verdana" panose="020B0604030504040204" pitchFamily="34" charset="0"/>
              <a:ea typeface="Verdana" panose="020B0604030504040204" pitchFamily="34" charset="0"/>
              <a:cs typeface="Times New Roman" panose="02020603050405020304" pitchFamily="18" charset="0"/>
            </a:endParaRPr>
          </a:p>
          <a:p>
            <a:pPr algn="just"/>
            <a:r>
              <a:rPr lang="es-ES" sz="1200" dirty="0">
                <a:effectLst/>
                <a:latin typeface="Verdana" panose="020B0604030504040204" pitchFamily="34" charset="0"/>
                <a:ea typeface="Verdana" panose="020B0604030504040204" pitchFamily="34" charset="0"/>
                <a:cs typeface="Times New Roman" panose="02020603050405020304" pitchFamily="18" charset="0"/>
              </a:rPr>
              <a:t>Se realizó seguimiento al plan de mejoramiento interno en el mes de junio de 2023.</a:t>
            </a:r>
            <a:endParaRPr lang="es-CO" sz="1200" dirty="0">
              <a:effectLst/>
              <a:latin typeface="Verdana" panose="020B0604030504040204" pitchFamily="34" charset="0"/>
              <a:ea typeface="Verdana" panose="020B0604030504040204" pitchFamily="34" charset="0"/>
              <a:cs typeface="Times New Roman" panose="02020603050405020304" pitchFamily="18" charset="0"/>
            </a:endParaRPr>
          </a:p>
          <a:p>
            <a:pPr algn="just"/>
            <a:r>
              <a:rPr lang="es-ES" sz="1200" dirty="0">
                <a:effectLst/>
                <a:latin typeface="Verdana" panose="020B0604030504040204" pitchFamily="34" charset="0"/>
                <a:ea typeface="Verdana" panose="020B0604030504040204" pitchFamily="34" charset="0"/>
                <a:cs typeface="Times New Roman" panose="02020603050405020304" pitchFamily="18" charset="0"/>
              </a:rPr>
              <a:t> </a:t>
            </a:r>
            <a:endParaRPr lang="es-CO" sz="1200" dirty="0">
              <a:effectLst/>
              <a:latin typeface="Verdana" panose="020B0604030504040204" pitchFamily="34" charset="0"/>
              <a:ea typeface="Verdana" panose="020B0604030504040204" pitchFamily="34" charset="0"/>
              <a:cs typeface="Times New Roman" panose="02020603050405020304" pitchFamily="18" charset="0"/>
            </a:endParaRPr>
          </a:p>
          <a:p>
            <a:pPr marR="111760" algn="just"/>
            <a:r>
              <a:rPr lang="es-ES" sz="1200" dirty="0">
                <a:effectLst/>
                <a:latin typeface="Verdana" panose="020B0604030504040204" pitchFamily="34" charset="0"/>
                <a:ea typeface="Verdana" panose="020B0604030504040204" pitchFamily="34" charset="0"/>
                <a:cs typeface="Arial MT"/>
              </a:rPr>
              <a:t>Como resultado del seguimiento realizado a los Planes de Mejoramiento de cada uno de</a:t>
            </a:r>
            <a:r>
              <a:rPr lang="es-ES" sz="1200" spc="5" dirty="0">
                <a:effectLst/>
                <a:latin typeface="Verdana" panose="020B0604030504040204" pitchFamily="34" charset="0"/>
                <a:ea typeface="Verdana" panose="020B0604030504040204" pitchFamily="34" charset="0"/>
                <a:cs typeface="Arial MT"/>
              </a:rPr>
              <a:t> </a:t>
            </a:r>
            <a:r>
              <a:rPr lang="es-ES" sz="1200" dirty="0">
                <a:effectLst/>
                <a:latin typeface="Verdana" panose="020B0604030504040204" pitchFamily="34" charset="0"/>
                <a:ea typeface="Verdana" panose="020B0604030504040204" pitchFamily="34" charset="0"/>
                <a:cs typeface="Arial MT"/>
              </a:rPr>
              <a:t>los procesos de la Contraloría Municipal de Barrancabermeja, se concluye que el Plan de mejoramiento se cumplió a 30 de junio de 2023 </a:t>
            </a:r>
            <a:r>
              <a:rPr lang="es-ES" sz="1200" spc="-320" dirty="0">
                <a:effectLst/>
                <a:latin typeface="Verdana" panose="020B0604030504040204" pitchFamily="34" charset="0"/>
                <a:ea typeface="Verdana" panose="020B0604030504040204" pitchFamily="34" charset="0"/>
                <a:cs typeface="Arial MT"/>
              </a:rPr>
              <a:t> </a:t>
            </a:r>
            <a:r>
              <a:rPr lang="es-ES" sz="1200" dirty="0">
                <a:effectLst/>
                <a:latin typeface="Verdana" panose="020B0604030504040204" pitchFamily="34" charset="0"/>
                <a:ea typeface="Verdana" panose="020B0604030504040204" pitchFamily="34" charset="0"/>
                <a:cs typeface="Arial MT"/>
              </a:rPr>
              <a:t>en</a:t>
            </a:r>
            <a:r>
              <a:rPr lang="es-ES" sz="1200" spc="-5" dirty="0">
                <a:effectLst/>
                <a:latin typeface="Verdana" panose="020B0604030504040204" pitchFamily="34" charset="0"/>
                <a:ea typeface="Verdana" panose="020B0604030504040204" pitchFamily="34" charset="0"/>
                <a:cs typeface="Arial MT"/>
              </a:rPr>
              <a:t> </a:t>
            </a:r>
            <a:r>
              <a:rPr lang="es-ES" sz="1200" dirty="0">
                <a:effectLst/>
                <a:latin typeface="Verdana" panose="020B0604030504040204" pitchFamily="34" charset="0"/>
                <a:ea typeface="Verdana" panose="020B0604030504040204" pitchFamily="34" charset="0"/>
                <a:cs typeface="Arial MT"/>
              </a:rPr>
              <a:t>un</a:t>
            </a:r>
            <a:r>
              <a:rPr lang="es-ES" sz="1200" spc="10" dirty="0">
                <a:effectLst/>
                <a:latin typeface="Verdana" panose="020B0604030504040204" pitchFamily="34" charset="0"/>
                <a:ea typeface="Verdana" panose="020B0604030504040204" pitchFamily="34" charset="0"/>
                <a:cs typeface="Arial MT"/>
              </a:rPr>
              <a:t> </a:t>
            </a:r>
            <a:r>
              <a:rPr lang="es-ES" sz="1200" dirty="0">
                <a:effectLst/>
                <a:latin typeface="Verdana" panose="020B0604030504040204" pitchFamily="34" charset="0"/>
                <a:ea typeface="Verdana" panose="020B0604030504040204" pitchFamily="34" charset="0"/>
                <a:cs typeface="Arial MT"/>
              </a:rPr>
              <a:t>53%.</a:t>
            </a:r>
            <a:endParaRPr lang="es-CO" sz="1200" dirty="0">
              <a:effectLst/>
              <a:latin typeface="Verdana" panose="020B0604030504040204" pitchFamily="34" charset="0"/>
              <a:ea typeface="Verdana" panose="020B0604030504040204" pitchFamily="34" charset="0"/>
              <a:cs typeface="Times New Roman" panose="02020603050405020304" pitchFamily="18" charset="0"/>
            </a:endParaRPr>
          </a:p>
          <a:p>
            <a:pPr>
              <a:lnSpc>
                <a:spcPct val="100000"/>
              </a:lnSpc>
              <a:spcBef>
                <a:spcPts val="10"/>
              </a:spcBef>
            </a:pPr>
            <a:endParaRPr sz="1450" dirty="0">
              <a:latin typeface="Arial MT"/>
              <a:cs typeface="Arial MT"/>
            </a:endParaRPr>
          </a:p>
          <a:p>
            <a:pPr algn="just"/>
            <a:r>
              <a:rPr lang="es-ES" sz="1200" u="sng" dirty="0">
                <a:effectLst/>
                <a:latin typeface="Verdana" panose="020B0604030504040204" pitchFamily="34" charset="0"/>
                <a:ea typeface="Verdana" panose="020B0604030504040204" pitchFamily="34" charset="0"/>
                <a:cs typeface="Times New Roman" panose="02020603050405020304" pitchFamily="18" charset="0"/>
              </a:rPr>
              <a:t>SEGUIMIENTO AL PLAN OPERATIVO 2023</a:t>
            </a:r>
            <a:endParaRPr lang="es-CO" sz="1200" dirty="0">
              <a:effectLst/>
              <a:latin typeface="Verdana" panose="020B0604030504040204" pitchFamily="34" charset="0"/>
              <a:ea typeface="Verdana" panose="020B0604030504040204" pitchFamily="34" charset="0"/>
              <a:cs typeface="Times New Roman" panose="02020603050405020304" pitchFamily="18" charset="0"/>
            </a:endParaRPr>
          </a:p>
          <a:p>
            <a:pPr algn="just"/>
            <a:r>
              <a:rPr lang="es-ES" sz="1200" dirty="0">
                <a:effectLst/>
                <a:latin typeface="Verdana" panose="020B0604030504040204" pitchFamily="34" charset="0"/>
                <a:ea typeface="Verdana" panose="020B0604030504040204" pitchFamily="34" charset="0"/>
                <a:cs typeface="Times New Roman" panose="02020603050405020304" pitchFamily="18" charset="0"/>
              </a:rPr>
              <a:t> </a:t>
            </a:r>
            <a:endParaRPr lang="es-CO" sz="1200" dirty="0">
              <a:effectLst/>
              <a:latin typeface="Verdana" panose="020B0604030504040204" pitchFamily="34" charset="0"/>
              <a:ea typeface="Verdana" panose="020B0604030504040204" pitchFamily="34" charset="0"/>
              <a:cs typeface="Times New Roman" panose="02020603050405020304" pitchFamily="18" charset="0"/>
            </a:endParaRPr>
          </a:p>
          <a:p>
            <a:pPr algn="just"/>
            <a:r>
              <a:rPr lang="es-ES" sz="1200" dirty="0">
                <a:effectLst/>
                <a:latin typeface="Verdana" panose="020B0604030504040204" pitchFamily="34" charset="0"/>
                <a:ea typeface="Verdana" panose="020B0604030504040204" pitchFamily="34" charset="0"/>
                <a:cs typeface="Times New Roman" panose="02020603050405020304" pitchFamily="18" charset="0"/>
              </a:rPr>
              <a:t>Se elaboró informe de seguimiento de plan operativo 2023 con los siguientes resultados:</a:t>
            </a:r>
            <a:endParaRPr lang="es-CO" sz="1200" dirty="0">
              <a:effectLst/>
              <a:latin typeface="Verdana" panose="020B0604030504040204" pitchFamily="34" charset="0"/>
              <a:ea typeface="Verdana" panose="020B0604030504040204" pitchFamily="34" charset="0"/>
              <a:cs typeface="Times New Roman" panose="02020603050405020304" pitchFamily="18" charset="0"/>
            </a:endParaRPr>
          </a:p>
          <a:p>
            <a:pPr algn="just"/>
            <a:r>
              <a:rPr lang="es-ES" sz="1200" dirty="0">
                <a:effectLst/>
                <a:latin typeface="Verdana" panose="020B0604030504040204" pitchFamily="34" charset="0"/>
                <a:ea typeface="Verdana" panose="020B0604030504040204" pitchFamily="34" charset="0"/>
                <a:cs typeface="Times New Roman" panose="02020603050405020304" pitchFamily="18" charset="0"/>
              </a:rPr>
              <a:t> </a:t>
            </a:r>
            <a:endParaRPr lang="es-CO" sz="1200" dirty="0">
              <a:effectLst/>
              <a:latin typeface="Verdana" panose="020B0604030504040204" pitchFamily="34" charset="0"/>
              <a:ea typeface="Verdana" panose="020B0604030504040204" pitchFamily="34" charset="0"/>
              <a:cs typeface="Times New Roman" panose="02020603050405020304" pitchFamily="18" charset="0"/>
            </a:endParaRPr>
          </a:p>
          <a:p>
            <a:pPr algn="just"/>
            <a:r>
              <a:rPr lang="es-ES_tradnl" sz="1200" dirty="0">
                <a:effectLst/>
                <a:latin typeface="Verdana" panose="020B0604030504040204" pitchFamily="34" charset="0"/>
                <a:ea typeface="Verdana" panose="020B0604030504040204" pitchFamily="34" charset="0"/>
                <a:cs typeface="Arial" panose="020B0604020202020204" pitchFamily="34" charset="0"/>
              </a:rPr>
              <a:t>El Plan Operativo de la vigencia 2023 de la Contraloría, cuenta con 41 actividades las cuales se han cumplido en un </a:t>
            </a:r>
            <a:r>
              <a:rPr lang="es-ES_tradnl" sz="1200" b="1" dirty="0">
                <a:effectLst/>
                <a:latin typeface="Verdana" panose="020B0604030504040204" pitchFamily="34" charset="0"/>
                <a:ea typeface="Verdana" panose="020B0604030504040204" pitchFamily="34" charset="0"/>
                <a:cs typeface="Arial" panose="020B0604020202020204" pitchFamily="34" charset="0"/>
              </a:rPr>
              <a:t>40.65%,</a:t>
            </a:r>
            <a:r>
              <a:rPr lang="es-ES_tradnl" sz="1200" dirty="0">
                <a:effectLst/>
                <a:latin typeface="Verdana" panose="020B0604030504040204" pitchFamily="34" charset="0"/>
                <a:ea typeface="Verdana" panose="020B0604030504040204" pitchFamily="34" charset="0"/>
                <a:cs typeface="Arial" panose="020B0604020202020204" pitchFamily="34" charset="0"/>
              </a:rPr>
              <a:t> lo cual se considera en la presente auditoria como una gestión satisfactoria, tal como se observa en la siguiente tabla.</a:t>
            </a:r>
            <a:endParaRPr lang="es-CO" sz="1200" dirty="0">
              <a:effectLst/>
              <a:latin typeface="Verdana" panose="020B0604030504040204" pitchFamily="34" charset="0"/>
              <a:ea typeface="Verdana" panose="020B0604030504040204" pitchFamily="34" charset="0"/>
              <a:cs typeface="Times New Roman" panose="02020603050405020304" pitchFamily="18" charset="0"/>
            </a:endParaRPr>
          </a:p>
        </p:txBody>
      </p:sp>
      <p:pic>
        <p:nvPicPr>
          <p:cNvPr id="3" name="object 3"/>
          <p:cNvPicPr/>
          <p:nvPr/>
        </p:nvPicPr>
        <p:blipFill>
          <a:blip r:embed="rId2" cstate="print"/>
          <a:stretch>
            <a:fillRect/>
          </a:stretch>
        </p:blipFill>
        <p:spPr>
          <a:xfrm>
            <a:off x="0" y="0"/>
            <a:ext cx="963166" cy="6847329"/>
          </a:xfrm>
          <a:prstGeom prst="rect">
            <a:avLst/>
          </a:prstGeom>
        </p:spPr>
      </p:pic>
      <p:sp>
        <p:nvSpPr>
          <p:cNvPr id="4" name="object 4"/>
          <p:cNvSpPr txBox="1">
            <a:spLocks noGrp="1"/>
          </p:cNvSpPr>
          <p:nvPr>
            <p:ph type="title"/>
          </p:nvPr>
        </p:nvSpPr>
        <p:spPr>
          <a:xfrm>
            <a:off x="571245" y="705358"/>
            <a:ext cx="9444990" cy="688650"/>
          </a:xfrm>
          <a:prstGeom prst="rect">
            <a:avLst/>
          </a:prstGeom>
          <a:solidFill>
            <a:srgbClr val="FDEA2A"/>
          </a:solidFill>
        </p:spPr>
        <p:txBody>
          <a:bodyPr vert="horz" wrap="square" lIns="0" tIns="316230" rIns="0" bIns="0" rtlCol="0">
            <a:spAutoFit/>
          </a:bodyPr>
          <a:lstStyle/>
          <a:p>
            <a:pPr marL="504190">
              <a:lnSpc>
                <a:spcPct val="100000"/>
              </a:lnSpc>
              <a:spcBef>
                <a:spcPts val="2490"/>
              </a:spcBef>
            </a:pPr>
            <a:r>
              <a:rPr sz="2400" b="1" spc="-245" dirty="0">
                <a:latin typeface="Tahoma"/>
                <a:cs typeface="Tahoma"/>
              </a:rPr>
              <a:t>GESTIÓN</a:t>
            </a:r>
            <a:r>
              <a:rPr sz="2400" b="1" spc="-235" dirty="0">
                <a:latin typeface="Tahoma"/>
                <a:cs typeface="Tahoma"/>
              </a:rPr>
              <a:t> </a:t>
            </a:r>
            <a:r>
              <a:rPr sz="2400" b="1" spc="-210" dirty="0">
                <a:latin typeface="Tahoma"/>
                <a:cs typeface="Tahoma"/>
              </a:rPr>
              <a:t>CONTROL</a:t>
            </a:r>
            <a:r>
              <a:rPr sz="2400" b="1" spc="-225" dirty="0">
                <a:latin typeface="Tahoma"/>
                <a:cs typeface="Tahoma"/>
              </a:rPr>
              <a:t> </a:t>
            </a:r>
            <a:r>
              <a:rPr sz="2400" b="1" spc="-260" dirty="0">
                <a:latin typeface="Tahoma"/>
                <a:cs typeface="Tahoma"/>
              </a:rPr>
              <a:t>INTERNO</a:t>
            </a:r>
            <a:r>
              <a:rPr sz="2400" b="1" spc="-245" dirty="0">
                <a:latin typeface="Tahoma"/>
                <a:cs typeface="Tahoma"/>
              </a:rPr>
              <a:t> </a:t>
            </a:r>
            <a:r>
              <a:rPr sz="2400" b="1" spc="-254" dirty="0">
                <a:latin typeface="Tahoma"/>
                <a:cs typeface="Tahoma"/>
              </a:rPr>
              <a:t>VIGENCIA</a:t>
            </a:r>
            <a:r>
              <a:rPr sz="2400" b="1" spc="-235" dirty="0">
                <a:latin typeface="Tahoma"/>
                <a:cs typeface="Tahoma"/>
              </a:rPr>
              <a:t> </a:t>
            </a:r>
            <a:r>
              <a:rPr sz="2400" b="1" spc="-180" dirty="0">
                <a:latin typeface="Tahoma"/>
                <a:cs typeface="Tahoma"/>
              </a:rPr>
              <a:t>202</a:t>
            </a:r>
            <a:r>
              <a:rPr lang="es-CO" sz="2400" b="1" spc="-180" dirty="0">
                <a:latin typeface="Tahoma"/>
                <a:cs typeface="Tahoma"/>
              </a:rPr>
              <a:t>3</a:t>
            </a:r>
            <a:endParaRPr sz="2400" dirty="0">
              <a:latin typeface="Tahoma"/>
              <a:cs typeface="Tahoma"/>
            </a:endParaRPr>
          </a:p>
        </p:txBody>
      </p:sp>
      <p:pic>
        <p:nvPicPr>
          <p:cNvPr id="16" name="object 10">
            <a:extLst>
              <a:ext uri="{FF2B5EF4-FFF2-40B4-BE49-F238E27FC236}">
                <a16:creationId xmlns:a16="http://schemas.microsoft.com/office/drawing/2014/main" id="{BAEA618F-3CCB-46BC-A7FD-C33E1F6FD548}"/>
              </a:ext>
            </a:extLst>
          </p:cNvPr>
          <p:cNvPicPr/>
          <p:nvPr/>
        </p:nvPicPr>
        <p:blipFill>
          <a:blip r:embed="rId3" cstate="print"/>
          <a:stretch>
            <a:fillRect/>
          </a:stretch>
        </p:blipFill>
        <p:spPr>
          <a:xfrm>
            <a:off x="11125200" y="5862403"/>
            <a:ext cx="902209" cy="919397"/>
          </a:xfrm>
          <a:prstGeom prst="rect">
            <a:avLst/>
          </a:prstGeom>
        </p:spPr>
      </p:pic>
      <p:pic>
        <p:nvPicPr>
          <p:cNvPr id="17" name="object 4">
            <a:extLst>
              <a:ext uri="{FF2B5EF4-FFF2-40B4-BE49-F238E27FC236}">
                <a16:creationId xmlns:a16="http://schemas.microsoft.com/office/drawing/2014/main" id="{A89CD035-74F7-4197-839C-0AFFBD1F7504}"/>
              </a:ext>
            </a:extLst>
          </p:cNvPr>
          <p:cNvPicPr/>
          <p:nvPr/>
        </p:nvPicPr>
        <p:blipFill>
          <a:blip r:embed="rId4" cstate="print"/>
          <a:stretch>
            <a:fillRect/>
          </a:stretch>
        </p:blipFill>
        <p:spPr>
          <a:xfrm>
            <a:off x="228600" y="5594603"/>
            <a:ext cx="488618" cy="806197"/>
          </a:xfrm>
          <a:prstGeom prst="rect">
            <a:avLst/>
          </a:prstGeom>
        </p:spPr>
      </p:pic>
      <p:sp>
        <p:nvSpPr>
          <p:cNvPr id="18" name="object 5">
            <a:extLst>
              <a:ext uri="{FF2B5EF4-FFF2-40B4-BE49-F238E27FC236}">
                <a16:creationId xmlns:a16="http://schemas.microsoft.com/office/drawing/2014/main" id="{AFC7A0FF-1001-4D87-BC4E-2FB2ABA4BB1E}"/>
              </a:ext>
            </a:extLst>
          </p:cNvPr>
          <p:cNvSpPr txBox="1"/>
          <p:nvPr/>
        </p:nvSpPr>
        <p:spPr>
          <a:xfrm>
            <a:off x="265277" y="6417265"/>
            <a:ext cx="496723" cy="135935"/>
          </a:xfrm>
          <a:prstGeom prst="rect">
            <a:avLst/>
          </a:prstGeom>
        </p:spPr>
        <p:txBody>
          <a:bodyPr vert="horz" wrap="square" lIns="0" tIns="12700" rIns="0" bIns="0" rtlCol="0">
            <a:spAutoFit/>
          </a:bodyPr>
          <a:lstStyle/>
          <a:p>
            <a:pPr marL="12700">
              <a:lnSpc>
                <a:spcPct val="100000"/>
              </a:lnSpc>
              <a:spcBef>
                <a:spcPts val="100"/>
              </a:spcBef>
            </a:pPr>
            <a:r>
              <a:rPr sz="800" spc="-95" dirty="0">
                <a:latin typeface="Arial MT"/>
                <a:cs typeface="Arial MT"/>
              </a:rPr>
              <a:t>S</a:t>
            </a:r>
            <a:r>
              <a:rPr sz="800" spc="-105" dirty="0">
                <a:latin typeface="Arial MT"/>
                <a:cs typeface="Arial MT"/>
              </a:rPr>
              <a:t>C</a:t>
            </a:r>
            <a:r>
              <a:rPr sz="800" spc="-55" dirty="0">
                <a:latin typeface="Arial MT"/>
                <a:cs typeface="Arial MT"/>
              </a:rPr>
              <a:t> </a:t>
            </a:r>
            <a:r>
              <a:rPr sz="800" spc="-80" dirty="0">
                <a:latin typeface="Arial MT"/>
                <a:cs typeface="Arial MT"/>
              </a:rPr>
              <a:t>410</a:t>
            </a:r>
            <a:r>
              <a:rPr sz="800" spc="-75" dirty="0">
                <a:latin typeface="Arial MT"/>
                <a:cs typeface="Arial MT"/>
              </a:rPr>
              <a:t>0</a:t>
            </a:r>
            <a:r>
              <a:rPr sz="800" spc="-55" dirty="0">
                <a:latin typeface="Arial MT"/>
                <a:cs typeface="Arial MT"/>
              </a:rPr>
              <a:t>-</a:t>
            </a:r>
            <a:r>
              <a:rPr sz="800" spc="-80" dirty="0">
                <a:latin typeface="Arial MT"/>
                <a:cs typeface="Arial MT"/>
              </a:rPr>
              <a:t>1</a:t>
            </a:r>
            <a:endParaRPr sz="800" dirty="0">
              <a:latin typeface="Arial MT"/>
              <a:cs typeface="Arial MT"/>
            </a:endParaRPr>
          </a:p>
        </p:txBody>
      </p:sp>
      <p:graphicFrame>
        <p:nvGraphicFramePr>
          <p:cNvPr id="7" name="Tabla 6">
            <a:extLst>
              <a:ext uri="{FF2B5EF4-FFF2-40B4-BE49-F238E27FC236}">
                <a16:creationId xmlns:a16="http://schemas.microsoft.com/office/drawing/2014/main" id="{44AF3B33-565F-47EF-BF15-4082C3E38ADC}"/>
              </a:ext>
            </a:extLst>
          </p:cNvPr>
          <p:cNvGraphicFramePr>
            <a:graphicFrameLocks noGrp="1"/>
          </p:cNvGraphicFramePr>
          <p:nvPr>
            <p:extLst>
              <p:ext uri="{D42A27DB-BD31-4B8C-83A1-F6EECF244321}">
                <p14:modId xmlns:p14="http://schemas.microsoft.com/office/powerpoint/2010/main" val="4279991"/>
              </p:ext>
            </p:extLst>
          </p:nvPr>
        </p:nvGraphicFramePr>
        <p:xfrm>
          <a:off x="2971799" y="4629935"/>
          <a:ext cx="5428702" cy="2151865"/>
        </p:xfrm>
        <a:graphic>
          <a:graphicData uri="http://schemas.openxmlformats.org/drawingml/2006/table">
            <a:tbl>
              <a:tblPr firstRow="1" firstCol="1" bandRow="1">
                <a:tableStyleId>{912C8C85-51F0-491E-9774-3900AFEF0FD7}</a:tableStyleId>
              </a:tblPr>
              <a:tblGrid>
                <a:gridCol w="2292722">
                  <a:extLst>
                    <a:ext uri="{9D8B030D-6E8A-4147-A177-3AD203B41FA5}">
                      <a16:colId xmlns:a16="http://schemas.microsoft.com/office/drawing/2014/main" val="2574104276"/>
                    </a:ext>
                  </a:extLst>
                </a:gridCol>
                <a:gridCol w="1085740">
                  <a:extLst>
                    <a:ext uri="{9D8B030D-6E8A-4147-A177-3AD203B41FA5}">
                      <a16:colId xmlns:a16="http://schemas.microsoft.com/office/drawing/2014/main" val="251992877"/>
                    </a:ext>
                  </a:extLst>
                </a:gridCol>
                <a:gridCol w="2050240">
                  <a:extLst>
                    <a:ext uri="{9D8B030D-6E8A-4147-A177-3AD203B41FA5}">
                      <a16:colId xmlns:a16="http://schemas.microsoft.com/office/drawing/2014/main" val="2255931334"/>
                    </a:ext>
                  </a:extLst>
                </a:gridCol>
              </a:tblGrid>
              <a:tr h="231625">
                <a:tc>
                  <a:txBody>
                    <a:bodyPr/>
                    <a:lstStyle/>
                    <a:p>
                      <a:pPr algn="ctr"/>
                      <a:r>
                        <a:rPr lang="es-ES_tradnl" sz="900" dirty="0">
                          <a:effectLst/>
                        </a:rPr>
                        <a:t>PROCESO</a:t>
                      </a:r>
                      <a:endParaRPr lang="es-CO"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5144" marR="65144" marT="0" marB="0"/>
                </a:tc>
                <a:tc>
                  <a:txBody>
                    <a:bodyPr/>
                    <a:lstStyle/>
                    <a:p>
                      <a:pPr algn="ctr"/>
                      <a:r>
                        <a:rPr lang="es-ES_tradnl" sz="900">
                          <a:effectLst/>
                        </a:rPr>
                        <a:t>No DE ACTIVIDADES</a:t>
                      </a:r>
                      <a:endParaRPr lang="es-CO" sz="1200">
                        <a:effectLst/>
                        <a:latin typeface="Arial" panose="020B0604020202020204" pitchFamily="34" charset="0"/>
                        <a:ea typeface="Times New Roman" panose="02020603050405020304" pitchFamily="18" charset="0"/>
                        <a:cs typeface="Times New Roman" panose="02020603050405020304" pitchFamily="18" charset="0"/>
                      </a:endParaRPr>
                    </a:p>
                  </a:txBody>
                  <a:tcPr marL="65144" marR="65144" marT="0" marB="0"/>
                </a:tc>
                <a:tc>
                  <a:txBody>
                    <a:bodyPr/>
                    <a:lstStyle/>
                    <a:p>
                      <a:pPr algn="ctr"/>
                      <a:r>
                        <a:rPr lang="es-ES_tradnl" sz="900">
                          <a:effectLst/>
                        </a:rPr>
                        <a:t>AVANCE</a:t>
                      </a:r>
                      <a:endParaRPr lang="es-CO" sz="1200">
                        <a:effectLst/>
                        <a:latin typeface="Arial" panose="020B0604020202020204" pitchFamily="34" charset="0"/>
                        <a:ea typeface="Times New Roman" panose="02020603050405020304" pitchFamily="18" charset="0"/>
                        <a:cs typeface="Times New Roman" panose="02020603050405020304" pitchFamily="18" charset="0"/>
                      </a:endParaRPr>
                    </a:p>
                  </a:txBody>
                  <a:tcPr marL="65144" marR="65144" marT="0" marB="0"/>
                </a:tc>
                <a:extLst>
                  <a:ext uri="{0D108BD9-81ED-4DB2-BD59-A6C34878D82A}">
                    <a16:rowId xmlns:a16="http://schemas.microsoft.com/office/drawing/2014/main" val="1058962796"/>
                  </a:ext>
                </a:extLst>
              </a:tr>
              <a:tr h="115812">
                <a:tc>
                  <a:txBody>
                    <a:bodyPr/>
                    <a:lstStyle/>
                    <a:p>
                      <a:pPr algn="ctr"/>
                      <a:r>
                        <a:rPr lang="es-ES" sz="900" spc="-5" dirty="0">
                          <a:effectLst/>
                        </a:rPr>
                        <a:t>PROCESO AUDITOR (FISCALIZACION)</a:t>
                      </a:r>
                      <a:endParaRPr lang="es-CO"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5144" marR="65144" marT="0" marB="0"/>
                </a:tc>
                <a:tc>
                  <a:txBody>
                    <a:bodyPr/>
                    <a:lstStyle/>
                    <a:p>
                      <a:pPr algn="ctr"/>
                      <a:r>
                        <a:rPr lang="es-ES" sz="900" spc="-5">
                          <a:effectLst/>
                        </a:rPr>
                        <a:t>9</a:t>
                      </a:r>
                      <a:endParaRPr lang="es-CO" sz="1200">
                        <a:effectLst/>
                        <a:latin typeface="Arial" panose="020B0604020202020204" pitchFamily="34" charset="0"/>
                        <a:ea typeface="Times New Roman" panose="02020603050405020304" pitchFamily="18" charset="0"/>
                        <a:cs typeface="Times New Roman" panose="02020603050405020304" pitchFamily="18" charset="0"/>
                      </a:endParaRPr>
                    </a:p>
                  </a:txBody>
                  <a:tcPr marL="65144" marR="65144" marT="0" marB="0"/>
                </a:tc>
                <a:tc>
                  <a:txBody>
                    <a:bodyPr/>
                    <a:lstStyle/>
                    <a:p>
                      <a:pPr algn="ctr"/>
                      <a:r>
                        <a:rPr lang="es-ES" sz="900" spc="-5">
                          <a:effectLst/>
                        </a:rPr>
                        <a:t>42.93%</a:t>
                      </a:r>
                      <a:endParaRPr lang="es-CO" sz="1200">
                        <a:effectLst/>
                        <a:latin typeface="Arial" panose="020B0604020202020204" pitchFamily="34" charset="0"/>
                        <a:ea typeface="Times New Roman" panose="02020603050405020304" pitchFamily="18" charset="0"/>
                        <a:cs typeface="Times New Roman" panose="02020603050405020304" pitchFamily="18" charset="0"/>
                      </a:endParaRPr>
                    </a:p>
                  </a:txBody>
                  <a:tcPr marL="65144" marR="65144" marT="0" marB="0"/>
                </a:tc>
                <a:extLst>
                  <a:ext uri="{0D108BD9-81ED-4DB2-BD59-A6C34878D82A}">
                    <a16:rowId xmlns:a16="http://schemas.microsoft.com/office/drawing/2014/main" val="2406299274"/>
                  </a:ext>
                </a:extLst>
              </a:tr>
              <a:tr h="231625">
                <a:tc>
                  <a:txBody>
                    <a:bodyPr/>
                    <a:lstStyle/>
                    <a:p>
                      <a:pPr algn="ctr"/>
                      <a:r>
                        <a:rPr lang="es-ES_tradnl" sz="900" dirty="0">
                          <a:effectLst/>
                        </a:rPr>
                        <a:t>RESPONSABILIDAD FISCAL Y JURISDICCION COACTIVA</a:t>
                      </a:r>
                      <a:endParaRPr lang="es-CO"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5144" marR="65144" marT="0" marB="0"/>
                </a:tc>
                <a:tc>
                  <a:txBody>
                    <a:bodyPr/>
                    <a:lstStyle/>
                    <a:p>
                      <a:pPr algn="ctr"/>
                      <a:r>
                        <a:rPr lang="es-ES" sz="900" spc="-5">
                          <a:effectLst/>
                        </a:rPr>
                        <a:t>5</a:t>
                      </a:r>
                      <a:endParaRPr lang="es-CO" sz="1200">
                        <a:effectLst/>
                        <a:latin typeface="Arial" panose="020B0604020202020204" pitchFamily="34" charset="0"/>
                        <a:ea typeface="Times New Roman" panose="02020603050405020304" pitchFamily="18" charset="0"/>
                        <a:cs typeface="Times New Roman" panose="02020603050405020304" pitchFamily="18" charset="0"/>
                      </a:endParaRPr>
                    </a:p>
                  </a:txBody>
                  <a:tcPr marL="65144" marR="65144" marT="0" marB="0"/>
                </a:tc>
                <a:tc>
                  <a:txBody>
                    <a:bodyPr/>
                    <a:lstStyle/>
                    <a:p>
                      <a:pPr algn="ctr"/>
                      <a:r>
                        <a:rPr lang="es-ES" sz="900" spc="-5">
                          <a:effectLst/>
                        </a:rPr>
                        <a:t>48.85%</a:t>
                      </a:r>
                      <a:endParaRPr lang="es-CO" sz="1200">
                        <a:effectLst/>
                        <a:latin typeface="Arial" panose="020B0604020202020204" pitchFamily="34" charset="0"/>
                        <a:ea typeface="Times New Roman" panose="02020603050405020304" pitchFamily="18" charset="0"/>
                        <a:cs typeface="Times New Roman" panose="02020603050405020304" pitchFamily="18" charset="0"/>
                      </a:endParaRPr>
                    </a:p>
                  </a:txBody>
                  <a:tcPr marL="65144" marR="65144" marT="0" marB="0"/>
                </a:tc>
                <a:extLst>
                  <a:ext uri="{0D108BD9-81ED-4DB2-BD59-A6C34878D82A}">
                    <a16:rowId xmlns:a16="http://schemas.microsoft.com/office/drawing/2014/main" val="3109154039"/>
                  </a:ext>
                </a:extLst>
              </a:tr>
              <a:tr h="254546">
                <a:tc>
                  <a:txBody>
                    <a:bodyPr/>
                    <a:lstStyle/>
                    <a:p>
                      <a:pPr algn="ctr"/>
                      <a:r>
                        <a:rPr lang="es-ES" sz="900" spc="-5">
                          <a:effectLst/>
                        </a:rPr>
                        <a:t>GESTION ADMINISTRATIVA</a:t>
                      </a:r>
                      <a:endParaRPr lang="es-CO" sz="1200">
                        <a:effectLst/>
                      </a:endParaRPr>
                    </a:p>
                    <a:p>
                      <a:pPr algn="ctr"/>
                      <a:r>
                        <a:rPr lang="es-ES_tradnl" sz="900">
                          <a:effectLst/>
                        </a:rPr>
                        <a:t> </a:t>
                      </a:r>
                      <a:endParaRPr lang="es-CO" sz="1200">
                        <a:effectLst/>
                        <a:latin typeface="Arial" panose="020B0604020202020204" pitchFamily="34" charset="0"/>
                        <a:ea typeface="Times New Roman" panose="02020603050405020304" pitchFamily="18" charset="0"/>
                        <a:cs typeface="Times New Roman" panose="02020603050405020304" pitchFamily="18" charset="0"/>
                      </a:endParaRPr>
                    </a:p>
                  </a:txBody>
                  <a:tcPr marL="65144" marR="65144" marT="0" marB="0"/>
                </a:tc>
                <a:tc>
                  <a:txBody>
                    <a:bodyPr/>
                    <a:lstStyle/>
                    <a:p>
                      <a:pPr algn="ctr"/>
                      <a:r>
                        <a:rPr lang="es-ES" sz="900" spc="-5" dirty="0">
                          <a:effectLst/>
                        </a:rPr>
                        <a:t>24</a:t>
                      </a:r>
                      <a:endParaRPr lang="es-CO"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5144" marR="65144" marT="0" marB="0"/>
                </a:tc>
                <a:tc>
                  <a:txBody>
                    <a:bodyPr/>
                    <a:lstStyle/>
                    <a:p>
                      <a:pPr algn="ctr"/>
                      <a:r>
                        <a:rPr lang="es-ES" sz="900" spc="-5">
                          <a:effectLst/>
                        </a:rPr>
                        <a:t>41.45%</a:t>
                      </a:r>
                      <a:endParaRPr lang="es-CO" sz="1200">
                        <a:effectLst/>
                        <a:latin typeface="Arial" panose="020B0604020202020204" pitchFamily="34" charset="0"/>
                        <a:ea typeface="Times New Roman" panose="02020603050405020304" pitchFamily="18" charset="0"/>
                        <a:cs typeface="Times New Roman" panose="02020603050405020304" pitchFamily="18" charset="0"/>
                      </a:endParaRPr>
                    </a:p>
                  </a:txBody>
                  <a:tcPr marL="65144" marR="65144" marT="0" marB="0"/>
                </a:tc>
                <a:extLst>
                  <a:ext uri="{0D108BD9-81ED-4DB2-BD59-A6C34878D82A}">
                    <a16:rowId xmlns:a16="http://schemas.microsoft.com/office/drawing/2014/main" val="4002855139"/>
                  </a:ext>
                </a:extLst>
              </a:tr>
              <a:tr h="231625">
                <a:tc>
                  <a:txBody>
                    <a:bodyPr/>
                    <a:lstStyle/>
                    <a:p>
                      <a:pPr algn="ctr"/>
                      <a:r>
                        <a:rPr lang="es-ES" sz="900" spc="-5">
                          <a:effectLst/>
                        </a:rPr>
                        <a:t>GESTION FINANCIERA</a:t>
                      </a:r>
                      <a:endParaRPr lang="es-CO" sz="1200">
                        <a:effectLst/>
                      </a:endParaRPr>
                    </a:p>
                    <a:p>
                      <a:pPr algn="ctr"/>
                      <a:r>
                        <a:rPr lang="es-ES_tradnl" sz="900">
                          <a:effectLst/>
                        </a:rPr>
                        <a:t> </a:t>
                      </a:r>
                      <a:endParaRPr lang="es-CO" sz="1200">
                        <a:effectLst/>
                        <a:latin typeface="Arial" panose="020B0604020202020204" pitchFamily="34" charset="0"/>
                        <a:ea typeface="Times New Roman" panose="02020603050405020304" pitchFamily="18" charset="0"/>
                        <a:cs typeface="Times New Roman" panose="02020603050405020304" pitchFamily="18" charset="0"/>
                      </a:endParaRPr>
                    </a:p>
                  </a:txBody>
                  <a:tcPr marL="65144" marR="65144" marT="0" marB="0"/>
                </a:tc>
                <a:tc>
                  <a:txBody>
                    <a:bodyPr/>
                    <a:lstStyle/>
                    <a:p>
                      <a:pPr algn="ctr"/>
                      <a:r>
                        <a:rPr lang="es-ES" sz="900" spc="-5" dirty="0">
                          <a:effectLst/>
                        </a:rPr>
                        <a:t>NA</a:t>
                      </a:r>
                      <a:endParaRPr lang="es-CO"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5144" marR="65144" marT="0" marB="0"/>
                </a:tc>
                <a:tc>
                  <a:txBody>
                    <a:bodyPr/>
                    <a:lstStyle/>
                    <a:p>
                      <a:pPr algn="ctr"/>
                      <a:r>
                        <a:rPr lang="es-ES" sz="900" spc="-5">
                          <a:effectLst/>
                        </a:rPr>
                        <a:t>NA</a:t>
                      </a:r>
                      <a:endParaRPr lang="es-CO" sz="1200">
                        <a:effectLst/>
                        <a:latin typeface="Arial" panose="020B0604020202020204" pitchFamily="34" charset="0"/>
                        <a:ea typeface="Times New Roman" panose="02020603050405020304" pitchFamily="18" charset="0"/>
                        <a:cs typeface="Times New Roman" panose="02020603050405020304" pitchFamily="18" charset="0"/>
                      </a:endParaRPr>
                    </a:p>
                  </a:txBody>
                  <a:tcPr marL="65144" marR="65144" marT="0" marB="0"/>
                </a:tc>
                <a:extLst>
                  <a:ext uri="{0D108BD9-81ED-4DB2-BD59-A6C34878D82A}">
                    <a16:rowId xmlns:a16="http://schemas.microsoft.com/office/drawing/2014/main" val="2479557769"/>
                  </a:ext>
                </a:extLst>
              </a:tr>
              <a:tr h="231625">
                <a:tc>
                  <a:txBody>
                    <a:bodyPr/>
                    <a:lstStyle/>
                    <a:p>
                      <a:pPr algn="ctr"/>
                      <a:r>
                        <a:rPr lang="es-ES" sz="900" spc="-5">
                          <a:effectLst/>
                        </a:rPr>
                        <a:t>GESTION ADQUISICIONES</a:t>
                      </a:r>
                      <a:endParaRPr lang="es-CO" sz="1200">
                        <a:effectLst/>
                      </a:endParaRPr>
                    </a:p>
                    <a:p>
                      <a:pPr algn="ctr"/>
                      <a:r>
                        <a:rPr lang="es-ES_tradnl" sz="900">
                          <a:effectLst/>
                        </a:rPr>
                        <a:t> </a:t>
                      </a:r>
                      <a:endParaRPr lang="es-CO" sz="1200">
                        <a:effectLst/>
                        <a:latin typeface="Arial" panose="020B0604020202020204" pitchFamily="34" charset="0"/>
                        <a:ea typeface="Times New Roman" panose="02020603050405020304" pitchFamily="18" charset="0"/>
                        <a:cs typeface="Times New Roman" panose="02020603050405020304" pitchFamily="18" charset="0"/>
                      </a:endParaRPr>
                    </a:p>
                  </a:txBody>
                  <a:tcPr marL="65144" marR="65144" marT="0" marB="0"/>
                </a:tc>
                <a:tc>
                  <a:txBody>
                    <a:bodyPr/>
                    <a:lstStyle/>
                    <a:p>
                      <a:pPr algn="ctr"/>
                      <a:r>
                        <a:rPr lang="es-ES" sz="900" spc="-5">
                          <a:effectLst/>
                        </a:rPr>
                        <a:t>NA</a:t>
                      </a:r>
                      <a:endParaRPr lang="es-CO" sz="1200">
                        <a:effectLst/>
                        <a:latin typeface="Arial" panose="020B0604020202020204" pitchFamily="34" charset="0"/>
                        <a:ea typeface="Times New Roman" panose="02020603050405020304" pitchFamily="18" charset="0"/>
                        <a:cs typeface="Times New Roman" panose="02020603050405020304" pitchFamily="18" charset="0"/>
                      </a:endParaRPr>
                    </a:p>
                  </a:txBody>
                  <a:tcPr marL="65144" marR="65144" marT="0" marB="0"/>
                </a:tc>
                <a:tc>
                  <a:txBody>
                    <a:bodyPr/>
                    <a:lstStyle/>
                    <a:p>
                      <a:pPr algn="ctr"/>
                      <a:r>
                        <a:rPr lang="es-ES" sz="900" spc="-5">
                          <a:effectLst/>
                        </a:rPr>
                        <a:t>NA</a:t>
                      </a:r>
                      <a:endParaRPr lang="es-CO" sz="1200">
                        <a:effectLst/>
                        <a:latin typeface="Arial" panose="020B0604020202020204" pitchFamily="34" charset="0"/>
                        <a:ea typeface="Times New Roman" panose="02020603050405020304" pitchFamily="18" charset="0"/>
                        <a:cs typeface="Times New Roman" panose="02020603050405020304" pitchFamily="18" charset="0"/>
                      </a:endParaRPr>
                    </a:p>
                  </a:txBody>
                  <a:tcPr marL="65144" marR="65144" marT="0" marB="0"/>
                </a:tc>
                <a:extLst>
                  <a:ext uri="{0D108BD9-81ED-4DB2-BD59-A6C34878D82A}">
                    <a16:rowId xmlns:a16="http://schemas.microsoft.com/office/drawing/2014/main" val="4226258884"/>
                  </a:ext>
                </a:extLst>
              </a:tr>
              <a:tr h="115812">
                <a:tc>
                  <a:txBody>
                    <a:bodyPr/>
                    <a:lstStyle/>
                    <a:p>
                      <a:pPr algn="ctr"/>
                      <a:r>
                        <a:rPr lang="es-ES" sz="900" spc="-5">
                          <a:effectLst/>
                        </a:rPr>
                        <a:t>MEDICION, ANALISIS Y MEJORA</a:t>
                      </a:r>
                      <a:endParaRPr lang="es-CO" sz="1200">
                        <a:effectLst/>
                        <a:latin typeface="Arial" panose="020B0604020202020204" pitchFamily="34" charset="0"/>
                        <a:ea typeface="Times New Roman" panose="02020603050405020304" pitchFamily="18" charset="0"/>
                        <a:cs typeface="Times New Roman" panose="02020603050405020304" pitchFamily="18" charset="0"/>
                      </a:endParaRPr>
                    </a:p>
                  </a:txBody>
                  <a:tcPr marL="65144" marR="65144" marT="0" marB="0"/>
                </a:tc>
                <a:tc>
                  <a:txBody>
                    <a:bodyPr/>
                    <a:lstStyle/>
                    <a:p>
                      <a:pPr algn="ctr"/>
                      <a:r>
                        <a:rPr lang="es-ES" sz="900" spc="-5" dirty="0">
                          <a:effectLst/>
                        </a:rPr>
                        <a:t>6</a:t>
                      </a:r>
                      <a:endParaRPr lang="es-CO"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5144" marR="65144" marT="0" marB="0"/>
                </a:tc>
                <a:tc>
                  <a:txBody>
                    <a:bodyPr/>
                    <a:lstStyle/>
                    <a:p>
                      <a:pPr algn="ctr"/>
                      <a:r>
                        <a:rPr lang="es-ES" sz="900" spc="-5">
                          <a:effectLst/>
                        </a:rPr>
                        <a:t>54.1%</a:t>
                      </a:r>
                      <a:endParaRPr lang="es-CO" sz="1200">
                        <a:effectLst/>
                        <a:latin typeface="Arial" panose="020B0604020202020204" pitchFamily="34" charset="0"/>
                        <a:ea typeface="Times New Roman" panose="02020603050405020304" pitchFamily="18" charset="0"/>
                        <a:cs typeface="Times New Roman" panose="02020603050405020304" pitchFamily="18" charset="0"/>
                      </a:endParaRPr>
                    </a:p>
                  </a:txBody>
                  <a:tcPr marL="65144" marR="65144" marT="0" marB="0"/>
                </a:tc>
                <a:extLst>
                  <a:ext uri="{0D108BD9-81ED-4DB2-BD59-A6C34878D82A}">
                    <a16:rowId xmlns:a16="http://schemas.microsoft.com/office/drawing/2014/main" val="3253923696"/>
                  </a:ext>
                </a:extLst>
              </a:tr>
              <a:tr h="115812">
                <a:tc>
                  <a:txBody>
                    <a:bodyPr/>
                    <a:lstStyle/>
                    <a:p>
                      <a:pPr algn="ctr"/>
                      <a:r>
                        <a:rPr lang="es-ES_tradnl" sz="900">
                          <a:effectLst/>
                        </a:rPr>
                        <a:t>PLANEACION ESTRATEGICA</a:t>
                      </a:r>
                      <a:endParaRPr lang="es-CO" sz="1200">
                        <a:effectLst/>
                        <a:latin typeface="Arial" panose="020B0604020202020204" pitchFamily="34" charset="0"/>
                        <a:ea typeface="Times New Roman" panose="02020603050405020304" pitchFamily="18" charset="0"/>
                        <a:cs typeface="Times New Roman" panose="02020603050405020304" pitchFamily="18" charset="0"/>
                      </a:endParaRPr>
                    </a:p>
                  </a:txBody>
                  <a:tcPr marL="65144" marR="65144" marT="0" marB="0"/>
                </a:tc>
                <a:tc>
                  <a:txBody>
                    <a:bodyPr/>
                    <a:lstStyle/>
                    <a:p>
                      <a:pPr algn="ctr"/>
                      <a:r>
                        <a:rPr lang="es-ES" sz="900" spc="-5">
                          <a:effectLst/>
                        </a:rPr>
                        <a:t>NA</a:t>
                      </a:r>
                      <a:endParaRPr lang="es-CO" sz="1200">
                        <a:effectLst/>
                        <a:latin typeface="Arial" panose="020B0604020202020204" pitchFamily="34" charset="0"/>
                        <a:ea typeface="Times New Roman" panose="02020603050405020304" pitchFamily="18" charset="0"/>
                        <a:cs typeface="Times New Roman" panose="02020603050405020304" pitchFamily="18" charset="0"/>
                      </a:endParaRPr>
                    </a:p>
                  </a:txBody>
                  <a:tcPr marL="65144" marR="65144" marT="0" marB="0"/>
                </a:tc>
                <a:tc>
                  <a:txBody>
                    <a:bodyPr/>
                    <a:lstStyle/>
                    <a:p>
                      <a:pPr algn="ctr"/>
                      <a:r>
                        <a:rPr lang="es-ES" sz="900" spc="-5" dirty="0">
                          <a:effectLst/>
                        </a:rPr>
                        <a:t>NA</a:t>
                      </a:r>
                      <a:endParaRPr lang="es-CO"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5144" marR="65144" marT="0" marB="0"/>
                </a:tc>
                <a:extLst>
                  <a:ext uri="{0D108BD9-81ED-4DB2-BD59-A6C34878D82A}">
                    <a16:rowId xmlns:a16="http://schemas.microsoft.com/office/drawing/2014/main" val="3738783078"/>
                  </a:ext>
                </a:extLst>
              </a:tr>
              <a:tr h="124257">
                <a:tc>
                  <a:txBody>
                    <a:bodyPr/>
                    <a:lstStyle/>
                    <a:p>
                      <a:pPr algn="ctr"/>
                      <a:r>
                        <a:rPr lang="es-ES" sz="900" spc="-5">
                          <a:effectLst/>
                        </a:rPr>
                        <a:t>PARTICIPACION CIUDADANA</a:t>
                      </a:r>
                      <a:endParaRPr lang="es-CO" sz="1200">
                        <a:effectLst/>
                        <a:latin typeface="Arial" panose="020B0604020202020204" pitchFamily="34" charset="0"/>
                        <a:ea typeface="Times New Roman" panose="02020603050405020304" pitchFamily="18" charset="0"/>
                        <a:cs typeface="Times New Roman" panose="02020603050405020304" pitchFamily="18" charset="0"/>
                      </a:endParaRPr>
                    </a:p>
                  </a:txBody>
                  <a:tcPr marL="65144" marR="65144" marT="0" marB="0"/>
                </a:tc>
                <a:tc>
                  <a:txBody>
                    <a:bodyPr/>
                    <a:lstStyle/>
                    <a:p>
                      <a:pPr algn="ctr"/>
                      <a:r>
                        <a:rPr lang="es-ES" sz="900" spc="-5">
                          <a:effectLst/>
                        </a:rPr>
                        <a:t>3</a:t>
                      </a:r>
                      <a:endParaRPr lang="es-CO" sz="1200">
                        <a:effectLst/>
                        <a:latin typeface="Arial" panose="020B0604020202020204" pitchFamily="34" charset="0"/>
                        <a:ea typeface="Times New Roman" panose="02020603050405020304" pitchFamily="18" charset="0"/>
                        <a:cs typeface="Times New Roman" panose="02020603050405020304" pitchFamily="18" charset="0"/>
                      </a:endParaRPr>
                    </a:p>
                  </a:txBody>
                  <a:tcPr marL="65144" marR="65144" marT="0" marB="0"/>
                </a:tc>
                <a:tc>
                  <a:txBody>
                    <a:bodyPr/>
                    <a:lstStyle/>
                    <a:p>
                      <a:pPr algn="ctr"/>
                      <a:r>
                        <a:rPr lang="es-ES" sz="900" spc="-5" dirty="0">
                          <a:effectLst/>
                        </a:rPr>
                        <a:t>32.2%</a:t>
                      </a:r>
                      <a:endParaRPr lang="es-CO"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5144" marR="65144" marT="0" marB="0"/>
                </a:tc>
                <a:extLst>
                  <a:ext uri="{0D108BD9-81ED-4DB2-BD59-A6C34878D82A}">
                    <a16:rowId xmlns:a16="http://schemas.microsoft.com/office/drawing/2014/main" val="1198165634"/>
                  </a:ext>
                </a:extLst>
              </a:tr>
              <a:tr h="231625">
                <a:tc>
                  <a:txBody>
                    <a:bodyPr/>
                    <a:lstStyle/>
                    <a:p>
                      <a:pPr algn="ctr"/>
                      <a:r>
                        <a:rPr lang="es-ES_tradnl" sz="900">
                          <a:effectLst/>
                        </a:rPr>
                        <a:t> </a:t>
                      </a:r>
                      <a:endParaRPr lang="es-CO" sz="1200">
                        <a:effectLst/>
                      </a:endParaRPr>
                    </a:p>
                    <a:p>
                      <a:pPr algn="ctr"/>
                      <a:r>
                        <a:rPr lang="es-ES_tradnl" sz="900">
                          <a:effectLst/>
                        </a:rPr>
                        <a:t>TOTAL</a:t>
                      </a:r>
                      <a:endParaRPr lang="es-CO" sz="1200">
                        <a:effectLst/>
                        <a:latin typeface="Arial" panose="020B0604020202020204" pitchFamily="34" charset="0"/>
                        <a:ea typeface="Times New Roman" panose="02020603050405020304" pitchFamily="18" charset="0"/>
                        <a:cs typeface="Times New Roman" panose="02020603050405020304" pitchFamily="18" charset="0"/>
                      </a:endParaRPr>
                    </a:p>
                  </a:txBody>
                  <a:tcPr marL="65144" marR="65144" marT="0" marB="0"/>
                </a:tc>
                <a:tc>
                  <a:txBody>
                    <a:bodyPr/>
                    <a:lstStyle/>
                    <a:p>
                      <a:pPr algn="ctr"/>
                      <a:r>
                        <a:rPr lang="es-ES" sz="900" spc="-5">
                          <a:effectLst/>
                        </a:rPr>
                        <a:t> </a:t>
                      </a:r>
                      <a:endParaRPr lang="es-CO" sz="1200">
                        <a:effectLst/>
                      </a:endParaRPr>
                    </a:p>
                    <a:p>
                      <a:pPr algn="ctr"/>
                      <a:r>
                        <a:rPr lang="es-ES" sz="900" spc="-5">
                          <a:effectLst/>
                        </a:rPr>
                        <a:t>47</a:t>
                      </a:r>
                      <a:endParaRPr lang="es-CO" sz="1200">
                        <a:effectLst/>
                        <a:latin typeface="Arial" panose="020B0604020202020204" pitchFamily="34" charset="0"/>
                        <a:ea typeface="Times New Roman" panose="02020603050405020304" pitchFamily="18" charset="0"/>
                        <a:cs typeface="Times New Roman" panose="02020603050405020304" pitchFamily="18" charset="0"/>
                      </a:endParaRPr>
                    </a:p>
                  </a:txBody>
                  <a:tcPr marL="65144" marR="65144" marT="0" marB="0"/>
                </a:tc>
                <a:tc>
                  <a:txBody>
                    <a:bodyPr/>
                    <a:lstStyle/>
                    <a:p>
                      <a:pPr algn="ctr"/>
                      <a:r>
                        <a:rPr lang="es-ES" sz="900" spc="-5" dirty="0">
                          <a:effectLst/>
                        </a:rPr>
                        <a:t> </a:t>
                      </a:r>
                      <a:endParaRPr lang="es-CO" sz="1200" dirty="0">
                        <a:effectLst/>
                      </a:endParaRPr>
                    </a:p>
                    <a:p>
                      <a:pPr algn="ctr"/>
                      <a:r>
                        <a:rPr lang="es-ES" sz="900" spc="-5" dirty="0">
                          <a:effectLst/>
                        </a:rPr>
                        <a:t>40.65%</a:t>
                      </a:r>
                      <a:endParaRPr lang="es-CO"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5144" marR="65144" marT="0" marB="0"/>
                </a:tc>
                <a:extLst>
                  <a:ext uri="{0D108BD9-81ED-4DB2-BD59-A6C34878D82A}">
                    <a16:rowId xmlns:a16="http://schemas.microsoft.com/office/drawing/2014/main" val="1830783575"/>
                  </a:ext>
                </a:extLst>
              </a:tr>
            </a:tbl>
          </a:graphicData>
        </a:graphic>
      </p:graphicFrame>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447800" y="1652455"/>
            <a:ext cx="8728075" cy="4506362"/>
          </a:xfrm>
          <a:prstGeom prst="rect">
            <a:avLst/>
          </a:prstGeom>
        </p:spPr>
        <p:txBody>
          <a:bodyPr vert="horz" wrap="square" lIns="0" tIns="12700" rIns="0" bIns="0" rtlCol="0">
            <a:spAutoFit/>
          </a:bodyPr>
          <a:lstStyle/>
          <a:p>
            <a:pPr algn="just"/>
            <a:r>
              <a:rPr lang="es-ES" sz="1400" u="sng" dirty="0">
                <a:effectLst/>
                <a:latin typeface="Verdana" panose="020B0604030504040204" pitchFamily="34" charset="0"/>
                <a:ea typeface="Verdana" panose="020B0604030504040204" pitchFamily="34" charset="0"/>
                <a:cs typeface="Times New Roman" panose="02020603050405020304" pitchFamily="18" charset="0"/>
              </a:rPr>
              <a:t>ACOMPAÑAMIENTO ACTUALIZACION APLICATIVOS INSTITUCIONALES</a:t>
            </a:r>
            <a:endParaRPr lang="es-CO" sz="1400" dirty="0">
              <a:effectLst/>
              <a:latin typeface="Verdana" panose="020B0604030504040204" pitchFamily="34" charset="0"/>
              <a:ea typeface="Verdana" panose="020B0604030504040204" pitchFamily="34" charset="0"/>
              <a:cs typeface="Times New Roman" panose="02020603050405020304" pitchFamily="18" charset="0"/>
            </a:endParaRPr>
          </a:p>
          <a:p>
            <a:pPr algn="just"/>
            <a:r>
              <a:rPr lang="es-ES" sz="1400" dirty="0">
                <a:effectLst/>
                <a:latin typeface="Verdana" panose="020B0604030504040204" pitchFamily="34" charset="0"/>
                <a:ea typeface="Verdana" panose="020B0604030504040204" pitchFamily="34" charset="0"/>
                <a:cs typeface="Times New Roman" panose="02020603050405020304" pitchFamily="18" charset="0"/>
              </a:rPr>
              <a:t> </a:t>
            </a:r>
            <a:endParaRPr lang="es-CO" sz="1400" dirty="0">
              <a:effectLst/>
              <a:latin typeface="Verdana" panose="020B0604030504040204" pitchFamily="34" charset="0"/>
              <a:ea typeface="Verdana" panose="020B0604030504040204" pitchFamily="34" charset="0"/>
              <a:cs typeface="Times New Roman" panose="02020603050405020304" pitchFamily="18" charset="0"/>
            </a:endParaRPr>
          </a:p>
          <a:p>
            <a:pPr algn="just"/>
            <a:r>
              <a:rPr lang="es-ES" sz="1400" dirty="0">
                <a:effectLst/>
                <a:latin typeface="Verdana" panose="020B0604030504040204" pitchFamily="34" charset="0"/>
                <a:ea typeface="Verdana" panose="020B0604030504040204" pitchFamily="34" charset="0"/>
                <a:cs typeface="Times New Roman" panose="02020603050405020304" pitchFamily="18" charset="0"/>
              </a:rPr>
              <a:t>Se realizó actualizo la Guía de Auditoria Territorial bajo normas ISSAI.</a:t>
            </a:r>
            <a:endParaRPr lang="es-CO" sz="1400" dirty="0">
              <a:effectLst/>
              <a:latin typeface="Verdana" panose="020B0604030504040204" pitchFamily="34" charset="0"/>
              <a:ea typeface="Verdana" panose="020B0604030504040204" pitchFamily="34" charset="0"/>
              <a:cs typeface="Times New Roman" panose="02020603050405020304" pitchFamily="18" charset="0"/>
            </a:endParaRPr>
          </a:p>
          <a:p>
            <a:pPr algn="just"/>
            <a:r>
              <a:rPr lang="es-ES" sz="1400" u="none" strike="noStrike" dirty="0">
                <a:effectLst/>
                <a:latin typeface="Verdana" panose="020B0604030504040204" pitchFamily="34" charset="0"/>
                <a:ea typeface="Verdana" panose="020B0604030504040204" pitchFamily="34" charset="0"/>
                <a:cs typeface="Times New Roman" panose="02020603050405020304" pitchFamily="18" charset="0"/>
              </a:rPr>
              <a:t> </a:t>
            </a:r>
            <a:endParaRPr lang="es-CO" sz="1400" dirty="0">
              <a:effectLst/>
              <a:latin typeface="Verdana" panose="020B0604030504040204" pitchFamily="34" charset="0"/>
              <a:ea typeface="Verdana" panose="020B0604030504040204" pitchFamily="34" charset="0"/>
              <a:cs typeface="Times New Roman" panose="02020603050405020304" pitchFamily="18" charset="0"/>
            </a:endParaRPr>
          </a:p>
          <a:p>
            <a:pPr algn="just"/>
            <a:r>
              <a:rPr lang="es-ES" sz="1400" dirty="0">
                <a:effectLst/>
                <a:latin typeface="Verdana" panose="020B0604030504040204" pitchFamily="34" charset="0"/>
                <a:ea typeface="Verdana" panose="020B0604030504040204" pitchFamily="34" charset="0"/>
                <a:cs typeface="Times New Roman" panose="02020603050405020304" pitchFamily="18" charset="0"/>
              </a:rPr>
              <a:t>Se programó acompañamiento en la actualización de los aplicativos institucionales como el Manual de Operaciones y Nomograma en el mes diciembre de 2023.</a:t>
            </a:r>
            <a:endParaRPr lang="es-CO" sz="1400" dirty="0">
              <a:effectLst/>
              <a:latin typeface="Verdana" panose="020B0604030504040204" pitchFamily="34" charset="0"/>
              <a:ea typeface="Verdana" panose="020B0604030504040204" pitchFamily="34" charset="0"/>
              <a:cs typeface="Times New Roman" panose="02020603050405020304" pitchFamily="18" charset="0"/>
            </a:endParaRPr>
          </a:p>
          <a:p>
            <a:pPr algn="just"/>
            <a:r>
              <a:rPr lang="es-ES" sz="1400" u="none" strike="noStrike" dirty="0">
                <a:effectLst/>
                <a:latin typeface="Verdana" panose="020B0604030504040204" pitchFamily="34" charset="0"/>
                <a:ea typeface="Verdana" panose="020B0604030504040204" pitchFamily="34" charset="0"/>
                <a:cs typeface="Times New Roman" panose="02020603050405020304" pitchFamily="18" charset="0"/>
              </a:rPr>
              <a:t> </a:t>
            </a:r>
            <a:endParaRPr lang="es-CO" sz="1400" dirty="0">
              <a:effectLst/>
              <a:latin typeface="Verdana" panose="020B0604030504040204" pitchFamily="34" charset="0"/>
              <a:ea typeface="Verdana" panose="020B0604030504040204" pitchFamily="34" charset="0"/>
              <a:cs typeface="Times New Roman" panose="02020603050405020304" pitchFamily="18" charset="0"/>
            </a:endParaRPr>
          </a:p>
          <a:p>
            <a:pPr algn="just"/>
            <a:r>
              <a:rPr lang="es-ES" sz="1400" u="sng" dirty="0">
                <a:effectLst/>
                <a:latin typeface="Verdana" panose="020B0604030504040204" pitchFamily="34" charset="0"/>
                <a:ea typeface="Verdana" panose="020B0604030504040204" pitchFamily="34" charset="0"/>
                <a:cs typeface="Times New Roman" panose="02020603050405020304" pitchFamily="18" charset="0"/>
              </a:rPr>
              <a:t>SEGUIMIENTO LEY DE TRANSPARENCIA</a:t>
            </a:r>
            <a:endParaRPr lang="es-CO" sz="1400" dirty="0">
              <a:effectLst/>
              <a:latin typeface="Verdana" panose="020B0604030504040204" pitchFamily="34" charset="0"/>
              <a:ea typeface="Verdana" panose="020B0604030504040204" pitchFamily="34" charset="0"/>
              <a:cs typeface="Times New Roman" panose="02020603050405020304" pitchFamily="18" charset="0"/>
            </a:endParaRPr>
          </a:p>
          <a:p>
            <a:r>
              <a:rPr lang="es-ES" sz="1400" dirty="0">
                <a:solidFill>
                  <a:srgbClr val="000000"/>
                </a:solidFill>
                <a:effectLst/>
                <a:latin typeface="Verdana" panose="020B0604030504040204" pitchFamily="34" charset="0"/>
                <a:ea typeface="Verdana" panose="020B0604030504040204" pitchFamily="34" charset="0"/>
                <a:cs typeface="Arial" panose="020B0604020202020204" pitchFamily="34" charset="0"/>
              </a:rPr>
              <a:t> </a:t>
            </a:r>
            <a:endParaRPr lang="es-CO" sz="1400" dirty="0">
              <a:effectLst/>
              <a:latin typeface="Verdana" panose="020B0604030504040204" pitchFamily="34" charset="0"/>
              <a:ea typeface="Verdana" panose="020B0604030504040204" pitchFamily="34" charset="0"/>
              <a:cs typeface="Times New Roman" panose="02020603050405020304" pitchFamily="18" charset="0"/>
            </a:endParaRPr>
          </a:p>
          <a:p>
            <a:pPr algn="just"/>
            <a:r>
              <a:rPr lang="es-ES" sz="1400" dirty="0">
                <a:effectLst/>
                <a:latin typeface="Verdana" panose="020B0604030504040204" pitchFamily="34" charset="0"/>
                <a:ea typeface="Verdana" panose="020B0604030504040204" pitchFamily="34" charset="0"/>
                <a:cs typeface="Times New Roman" panose="02020603050405020304" pitchFamily="18" charset="0"/>
              </a:rPr>
              <a:t>Se presentó un Informe de seguimiento de cumplimiento Ley 1712 de 2014 de Transparencia el  24 de noviembre de 2023.</a:t>
            </a:r>
          </a:p>
          <a:p>
            <a:pPr algn="just"/>
            <a:endParaRPr lang="es-ES" sz="1400" dirty="0">
              <a:latin typeface="Verdana" panose="020B0604030504040204" pitchFamily="34" charset="0"/>
              <a:ea typeface="Verdana" panose="020B0604030504040204" pitchFamily="34" charset="0"/>
              <a:cs typeface="Times New Roman" panose="02020603050405020304" pitchFamily="18" charset="0"/>
            </a:endParaRPr>
          </a:p>
          <a:p>
            <a:pPr algn="just"/>
            <a:r>
              <a:rPr lang="es-ES_tradnl" sz="1400" u="sng" dirty="0">
                <a:solidFill>
                  <a:srgbClr val="000000"/>
                </a:solidFill>
                <a:effectLst/>
                <a:latin typeface="Verdana" panose="020B0604030504040204" pitchFamily="34" charset="0"/>
                <a:ea typeface="Verdana" panose="020B0604030504040204" pitchFamily="34" charset="0"/>
                <a:cs typeface="Arial" panose="020B0604020202020204" pitchFamily="34" charset="0"/>
              </a:rPr>
              <a:t>ACOMPAÑAMIENTO Y SEGUIMIENTO DEL AVANCE EL IMPLEMENTACION DEL MODELO INTEGRADO DE PLANEACION Y GESTION</a:t>
            </a:r>
            <a:endParaRPr lang="es-CO" sz="1400" dirty="0">
              <a:effectLst/>
              <a:latin typeface="Verdana" panose="020B0604030504040204" pitchFamily="34" charset="0"/>
              <a:ea typeface="Verdana" panose="020B0604030504040204" pitchFamily="34" charset="0"/>
              <a:cs typeface="Times New Roman" panose="02020603050405020304" pitchFamily="18" charset="0"/>
            </a:endParaRPr>
          </a:p>
          <a:p>
            <a:pPr algn="just"/>
            <a:r>
              <a:rPr lang="es-ES_tradnl" sz="1400" u="none" strike="noStrike" dirty="0">
                <a:solidFill>
                  <a:srgbClr val="000000"/>
                </a:solidFill>
                <a:effectLst/>
                <a:latin typeface="Verdana" panose="020B0604030504040204" pitchFamily="34" charset="0"/>
                <a:ea typeface="Verdana" panose="020B0604030504040204" pitchFamily="34" charset="0"/>
                <a:cs typeface="Arial" panose="020B0604020202020204" pitchFamily="34" charset="0"/>
              </a:rPr>
              <a:t> </a:t>
            </a:r>
            <a:endParaRPr lang="es-CO" sz="1400" dirty="0">
              <a:effectLst/>
              <a:latin typeface="Verdana" panose="020B0604030504040204" pitchFamily="34" charset="0"/>
              <a:ea typeface="Verdana" panose="020B0604030504040204" pitchFamily="34" charset="0"/>
              <a:cs typeface="Times New Roman" panose="02020603050405020304" pitchFamily="18" charset="0"/>
            </a:endParaRPr>
          </a:p>
          <a:p>
            <a:pPr algn="just"/>
            <a:r>
              <a:rPr lang="es-ES_tradnl" sz="1400" dirty="0">
                <a:solidFill>
                  <a:srgbClr val="000000"/>
                </a:solidFill>
                <a:effectLst/>
                <a:latin typeface="Verdana" panose="020B0604030504040204" pitchFamily="34" charset="0"/>
                <a:ea typeface="Verdana" panose="020B0604030504040204" pitchFamily="34" charset="0"/>
                <a:cs typeface="Arial" panose="020B0604020202020204" pitchFamily="34" charset="0"/>
              </a:rPr>
              <a:t>Control interno realizado acompañamiento en la implementación del Modelo Integrado de Planeación y Gestión en el diligenciamiento del Autodiagnóstico.</a:t>
            </a:r>
            <a:r>
              <a:rPr lang="es-ES" sz="1400" dirty="0">
                <a:solidFill>
                  <a:srgbClr val="000000"/>
                </a:solidFill>
                <a:effectLst/>
                <a:latin typeface="Verdana" panose="020B0604030504040204" pitchFamily="34" charset="0"/>
                <a:ea typeface="Verdana" panose="020B0604030504040204" pitchFamily="34" charset="0"/>
                <a:cs typeface="Arial" panose="020B0604020202020204" pitchFamily="34" charset="0"/>
              </a:rPr>
              <a:t> </a:t>
            </a:r>
            <a:endParaRPr lang="es-CO" sz="1400" dirty="0">
              <a:effectLst/>
              <a:latin typeface="Verdana" panose="020B0604030504040204" pitchFamily="34" charset="0"/>
              <a:ea typeface="Verdana" panose="020B0604030504040204" pitchFamily="34" charset="0"/>
              <a:cs typeface="Times New Roman" panose="02020603050405020304" pitchFamily="18" charset="0"/>
            </a:endParaRPr>
          </a:p>
          <a:p>
            <a:pPr algn="just"/>
            <a:r>
              <a:rPr lang="es-ES" sz="1400" dirty="0">
                <a:effectLst/>
                <a:latin typeface="Verdana" panose="020B0604030504040204" pitchFamily="34" charset="0"/>
                <a:ea typeface="Verdana" panose="020B0604030504040204" pitchFamily="34" charset="0"/>
                <a:cs typeface="Times New Roman" panose="02020603050405020304" pitchFamily="18" charset="0"/>
              </a:rPr>
              <a:t> </a:t>
            </a:r>
            <a:endParaRPr lang="es-CO" sz="1400" dirty="0">
              <a:effectLst/>
              <a:latin typeface="Verdana" panose="020B0604030504040204" pitchFamily="34" charset="0"/>
              <a:ea typeface="Verdana" panose="020B0604030504040204" pitchFamily="34" charset="0"/>
              <a:cs typeface="Times New Roman" panose="02020603050405020304" pitchFamily="18" charset="0"/>
            </a:endParaRPr>
          </a:p>
          <a:p>
            <a:pPr algn="just"/>
            <a:r>
              <a:rPr lang="es-ES" sz="1400" dirty="0">
                <a:effectLst/>
                <a:latin typeface="Verdana" panose="020B0604030504040204" pitchFamily="34" charset="0"/>
                <a:ea typeface="Verdana" panose="020B0604030504040204" pitchFamily="34" charset="0"/>
                <a:cs typeface="Times New Roman" panose="02020603050405020304" pitchFamily="18" charset="0"/>
              </a:rPr>
              <a:t>Se presento en el mes de 3 noviembre de 2023 un informe de autodiagnóstico y Plan de Acción del  Modelo Integrado de Planeación y Gestión –MIPG en la Contraloría Municipal.</a:t>
            </a:r>
            <a:endParaRPr lang="es-CO" sz="1400" dirty="0">
              <a:effectLst/>
              <a:latin typeface="Verdana" panose="020B0604030504040204" pitchFamily="34" charset="0"/>
              <a:ea typeface="Verdana" panose="020B0604030504040204" pitchFamily="34" charset="0"/>
              <a:cs typeface="Times New Roman" panose="02020603050405020304" pitchFamily="18" charset="0"/>
            </a:endParaRPr>
          </a:p>
          <a:p>
            <a:pPr algn="just"/>
            <a:endParaRPr lang="es-CO" sz="1200" dirty="0">
              <a:effectLst/>
              <a:latin typeface="Verdana" panose="020B0604030504040204" pitchFamily="34" charset="0"/>
              <a:ea typeface="Verdana" panose="020B0604030504040204" pitchFamily="34" charset="0"/>
              <a:cs typeface="Times New Roman" panose="02020603050405020304" pitchFamily="18" charset="0"/>
            </a:endParaRPr>
          </a:p>
        </p:txBody>
      </p:sp>
      <p:pic>
        <p:nvPicPr>
          <p:cNvPr id="3" name="object 3"/>
          <p:cNvPicPr/>
          <p:nvPr/>
        </p:nvPicPr>
        <p:blipFill>
          <a:blip r:embed="rId2" cstate="print"/>
          <a:stretch>
            <a:fillRect/>
          </a:stretch>
        </p:blipFill>
        <p:spPr>
          <a:xfrm>
            <a:off x="0" y="0"/>
            <a:ext cx="963166" cy="6847329"/>
          </a:xfrm>
          <a:prstGeom prst="rect">
            <a:avLst/>
          </a:prstGeom>
        </p:spPr>
      </p:pic>
      <p:sp>
        <p:nvSpPr>
          <p:cNvPr id="4" name="object 4"/>
          <p:cNvSpPr txBox="1">
            <a:spLocks noGrp="1"/>
          </p:cNvSpPr>
          <p:nvPr>
            <p:ph type="title"/>
          </p:nvPr>
        </p:nvSpPr>
        <p:spPr>
          <a:xfrm>
            <a:off x="571245" y="705358"/>
            <a:ext cx="9444990" cy="688650"/>
          </a:xfrm>
          <a:prstGeom prst="rect">
            <a:avLst/>
          </a:prstGeom>
          <a:solidFill>
            <a:srgbClr val="FDEA2A"/>
          </a:solidFill>
        </p:spPr>
        <p:txBody>
          <a:bodyPr vert="horz" wrap="square" lIns="0" tIns="316230" rIns="0" bIns="0" rtlCol="0">
            <a:spAutoFit/>
          </a:bodyPr>
          <a:lstStyle/>
          <a:p>
            <a:pPr marL="504190">
              <a:lnSpc>
                <a:spcPct val="100000"/>
              </a:lnSpc>
              <a:spcBef>
                <a:spcPts val="2490"/>
              </a:spcBef>
            </a:pPr>
            <a:r>
              <a:rPr sz="2400" b="1" spc="-245" dirty="0">
                <a:latin typeface="Tahoma"/>
                <a:cs typeface="Tahoma"/>
              </a:rPr>
              <a:t>GESTIÓN</a:t>
            </a:r>
            <a:r>
              <a:rPr sz="2400" b="1" spc="-235" dirty="0">
                <a:latin typeface="Tahoma"/>
                <a:cs typeface="Tahoma"/>
              </a:rPr>
              <a:t> </a:t>
            </a:r>
            <a:r>
              <a:rPr sz="2400" b="1" spc="-210" dirty="0">
                <a:latin typeface="Tahoma"/>
                <a:cs typeface="Tahoma"/>
              </a:rPr>
              <a:t>CONTROL</a:t>
            </a:r>
            <a:r>
              <a:rPr sz="2400" b="1" spc="-225" dirty="0">
                <a:latin typeface="Tahoma"/>
                <a:cs typeface="Tahoma"/>
              </a:rPr>
              <a:t> </a:t>
            </a:r>
            <a:r>
              <a:rPr sz="2400" b="1" spc="-260" dirty="0">
                <a:latin typeface="Tahoma"/>
                <a:cs typeface="Tahoma"/>
              </a:rPr>
              <a:t>INTERNO</a:t>
            </a:r>
            <a:r>
              <a:rPr sz="2400" b="1" spc="-245" dirty="0">
                <a:latin typeface="Tahoma"/>
                <a:cs typeface="Tahoma"/>
              </a:rPr>
              <a:t> </a:t>
            </a:r>
            <a:r>
              <a:rPr sz="2400" b="1" spc="-254" dirty="0">
                <a:latin typeface="Tahoma"/>
                <a:cs typeface="Tahoma"/>
              </a:rPr>
              <a:t>VIGENCIA</a:t>
            </a:r>
            <a:r>
              <a:rPr sz="2400" b="1" spc="-235" dirty="0">
                <a:latin typeface="Tahoma"/>
                <a:cs typeface="Tahoma"/>
              </a:rPr>
              <a:t> </a:t>
            </a:r>
            <a:r>
              <a:rPr sz="2400" b="1" spc="-180" dirty="0">
                <a:latin typeface="Tahoma"/>
                <a:cs typeface="Tahoma"/>
              </a:rPr>
              <a:t>202</a:t>
            </a:r>
            <a:r>
              <a:rPr lang="es-CO" sz="2400" b="1" spc="-180" dirty="0">
                <a:latin typeface="Tahoma"/>
                <a:cs typeface="Tahoma"/>
              </a:rPr>
              <a:t>3</a:t>
            </a:r>
            <a:endParaRPr sz="2400" dirty="0">
              <a:latin typeface="Tahoma"/>
              <a:cs typeface="Tahoma"/>
            </a:endParaRPr>
          </a:p>
        </p:txBody>
      </p:sp>
      <p:pic>
        <p:nvPicPr>
          <p:cNvPr id="16" name="object 10">
            <a:extLst>
              <a:ext uri="{FF2B5EF4-FFF2-40B4-BE49-F238E27FC236}">
                <a16:creationId xmlns:a16="http://schemas.microsoft.com/office/drawing/2014/main" id="{BAEA618F-3CCB-46BC-A7FD-C33E1F6FD548}"/>
              </a:ext>
            </a:extLst>
          </p:cNvPr>
          <p:cNvPicPr/>
          <p:nvPr/>
        </p:nvPicPr>
        <p:blipFill>
          <a:blip r:embed="rId3" cstate="print"/>
          <a:stretch>
            <a:fillRect/>
          </a:stretch>
        </p:blipFill>
        <p:spPr>
          <a:xfrm>
            <a:off x="11125200" y="5862403"/>
            <a:ext cx="902209" cy="919397"/>
          </a:xfrm>
          <a:prstGeom prst="rect">
            <a:avLst/>
          </a:prstGeom>
        </p:spPr>
      </p:pic>
      <p:pic>
        <p:nvPicPr>
          <p:cNvPr id="17" name="object 4">
            <a:extLst>
              <a:ext uri="{FF2B5EF4-FFF2-40B4-BE49-F238E27FC236}">
                <a16:creationId xmlns:a16="http://schemas.microsoft.com/office/drawing/2014/main" id="{A89CD035-74F7-4197-839C-0AFFBD1F7504}"/>
              </a:ext>
            </a:extLst>
          </p:cNvPr>
          <p:cNvPicPr/>
          <p:nvPr/>
        </p:nvPicPr>
        <p:blipFill>
          <a:blip r:embed="rId4" cstate="print"/>
          <a:stretch>
            <a:fillRect/>
          </a:stretch>
        </p:blipFill>
        <p:spPr>
          <a:xfrm>
            <a:off x="228600" y="5594603"/>
            <a:ext cx="488618" cy="806197"/>
          </a:xfrm>
          <a:prstGeom prst="rect">
            <a:avLst/>
          </a:prstGeom>
        </p:spPr>
      </p:pic>
      <p:sp>
        <p:nvSpPr>
          <p:cNvPr id="18" name="object 5">
            <a:extLst>
              <a:ext uri="{FF2B5EF4-FFF2-40B4-BE49-F238E27FC236}">
                <a16:creationId xmlns:a16="http://schemas.microsoft.com/office/drawing/2014/main" id="{AFC7A0FF-1001-4D87-BC4E-2FB2ABA4BB1E}"/>
              </a:ext>
            </a:extLst>
          </p:cNvPr>
          <p:cNvSpPr txBox="1"/>
          <p:nvPr/>
        </p:nvSpPr>
        <p:spPr>
          <a:xfrm>
            <a:off x="265277" y="6417265"/>
            <a:ext cx="496723" cy="135935"/>
          </a:xfrm>
          <a:prstGeom prst="rect">
            <a:avLst/>
          </a:prstGeom>
        </p:spPr>
        <p:txBody>
          <a:bodyPr vert="horz" wrap="square" lIns="0" tIns="12700" rIns="0" bIns="0" rtlCol="0">
            <a:spAutoFit/>
          </a:bodyPr>
          <a:lstStyle/>
          <a:p>
            <a:pPr marL="12700">
              <a:lnSpc>
                <a:spcPct val="100000"/>
              </a:lnSpc>
              <a:spcBef>
                <a:spcPts val="100"/>
              </a:spcBef>
            </a:pPr>
            <a:r>
              <a:rPr sz="800" spc="-95" dirty="0">
                <a:latin typeface="Arial MT"/>
                <a:cs typeface="Arial MT"/>
              </a:rPr>
              <a:t>S</a:t>
            </a:r>
            <a:r>
              <a:rPr sz="800" spc="-105" dirty="0">
                <a:latin typeface="Arial MT"/>
                <a:cs typeface="Arial MT"/>
              </a:rPr>
              <a:t>C</a:t>
            </a:r>
            <a:r>
              <a:rPr sz="800" spc="-55" dirty="0">
                <a:latin typeface="Arial MT"/>
                <a:cs typeface="Arial MT"/>
              </a:rPr>
              <a:t> </a:t>
            </a:r>
            <a:r>
              <a:rPr sz="800" spc="-80" dirty="0">
                <a:latin typeface="Arial MT"/>
                <a:cs typeface="Arial MT"/>
              </a:rPr>
              <a:t>410</a:t>
            </a:r>
            <a:r>
              <a:rPr sz="800" spc="-75" dirty="0">
                <a:latin typeface="Arial MT"/>
                <a:cs typeface="Arial MT"/>
              </a:rPr>
              <a:t>0</a:t>
            </a:r>
            <a:r>
              <a:rPr sz="800" spc="-55" dirty="0">
                <a:latin typeface="Arial MT"/>
                <a:cs typeface="Arial MT"/>
              </a:rPr>
              <a:t>-</a:t>
            </a:r>
            <a:r>
              <a:rPr sz="800" spc="-80" dirty="0">
                <a:latin typeface="Arial MT"/>
                <a:cs typeface="Arial MT"/>
              </a:rPr>
              <a:t>1</a:t>
            </a:r>
            <a:endParaRPr sz="800" dirty="0">
              <a:latin typeface="Arial MT"/>
              <a:cs typeface="Arial MT"/>
            </a:endParaRPr>
          </a:p>
        </p:txBody>
      </p:sp>
    </p:spTree>
    <p:extLst>
      <p:ext uri="{BB962C8B-B14F-4D97-AF65-F5344CB8AC3E}">
        <p14:creationId xmlns:p14="http://schemas.microsoft.com/office/powerpoint/2010/main" val="4271152133"/>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122" name="Picture 2" descr="Sistema PQRS (Peticiones Quejas, Reclamos y sugerencias)">
            <a:extLst>
              <a:ext uri="{FF2B5EF4-FFF2-40B4-BE49-F238E27FC236}">
                <a16:creationId xmlns:a16="http://schemas.microsoft.com/office/drawing/2014/main" id="{A13AA4B7-6110-42B1-9099-D759834332F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70788" y="40105"/>
            <a:ext cx="5357116" cy="2091912"/>
          </a:xfrm>
          <a:prstGeom prst="rect">
            <a:avLst/>
          </a:prstGeom>
          <a:noFill/>
          <a:extLst>
            <a:ext uri="{909E8E84-426E-40DD-AFC4-6F175D3DCCD1}">
              <a14:hiddenFill xmlns:a14="http://schemas.microsoft.com/office/drawing/2010/main">
                <a:solidFill>
                  <a:srgbClr val="FFFFFF"/>
                </a:solidFill>
              </a14:hiddenFill>
            </a:ext>
          </a:extLst>
        </p:spPr>
      </p:pic>
      <p:sp>
        <p:nvSpPr>
          <p:cNvPr id="4" name="object 4"/>
          <p:cNvSpPr txBox="1"/>
          <p:nvPr/>
        </p:nvSpPr>
        <p:spPr>
          <a:xfrm>
            <a:off x="1610607" y="395359"/>
            <a:ext cx="4655996" cy="1674817"/>
          </a:xfrm>
          <a:prstGeom prst="rect">
            <a:avLst/>
          </a:prstGeom>
        </p:spPr>
        <p:txBody>
          <a:bodyPr vert="horz" wrap="square" lIns="0" tIns="12700" rIns="0" bIns="0" rtlCol="0">
            <a:spAutoFit/>
          </a:bodyPr>
          <a:lstStyle/>
          <a:p>
            <a:pPr marL="12700" marR="5080" indent="63500" algn="just">
              <a:lnSpc>
                <a:spcPct val="100000"/>
              </a:lnSpc>
              <a:spcBef>
                <a:spcPts val="100"/>
              </a:spcBef>
            </a:pPr>
            <a:r>
              <a:rPr sz="1800" spc="-40" dirty="0">
                <a:latin typeface="Verdana"/>
                <a:cs typeface="Verdana"/>
              </a:rPr>
              <a:t>LA </a:t>
            </a:r>
            <a:r>
              <a:rPr sz="1800" spc="-50" dirty="0">
                <a:latin typeface="Verdana"/>
                <a:cs typeface="Verdana"/>
              </a:rPr>
              <a:t>CONTRALORÍA </a:t>
            </a:r>
            <a:r>
              <a:rPr sz="1800" spc="-70" dirty="0">
                <a:latin typeface="Verdana"/>
                <a:cs typeface="Verdana"/>
              </a:rPr>
              <a:t>MUNICIPAL </a:t>
            </a:r>
            <a:r>
              <a:rPr sz="1800" spc="-114" dirty="0">
                <a:latin typeface="Verdana"/>
                <a:cs typeface="Verdana"/>
              </a:rPr>
              <a:t>DE</a:t>
            </a:r>
            <a:r>
              <a:rPr sz="1800" spc="400" dirty="0">
                <a:latin typeface="Verdana"/>
                <a:cs typeface="Verdana"/>
              </a:rPr>
              <a:t> </a:t>
            </a:r>
            <a:r>
              <a:rPr sz="1800" spc="-30" dirty="0">
                <a:latin typeface="Verdana"/>
                <a:cs typeface="Verdana"/>
              </a:rPr>
              <a:t>BARRANCABERMEJA </a:t>
            </a:r>
            <a:r>
              <a:rPr sz="1800" dirty="0">
                <a:latin typeface="Verdana"/>
                <a:cs typeface="Verdana"/>
              </a:rPr>
              <a:t>VALORA </a:t>
            </a:r>
            <a:r>
              <a:rPr sz="1800" spc="-615" dirty="0">
                <a:latin typeface="Verdana"/>
                <a:cs typeface="Verdana"/>
              </a:rPr>
              <a:t> </a:t>
            </a:r>
            <a:r>
              <a:rPr sz="1800" spc="-45" dirty="0">
                <a:latin typeface="Verdana"/>
                <a:cs typeface="Verdana"/>
              </a:rPr>
              <a:t>Y APRECIA </a:t>
            </a:r>
            <a:r>
              <a:rPr sz="1800" spc="-240" dirty="0">
                <a:latin typeface="Verdana"/>
                <a:cs typeface="Verdana"/>
              </a:rPr>
              <a:t>SU</a:t>
            </a:r>
            <a:r>
              <a:rPr sz="1800" spc="-235" dirty="0">
                <a:latin typeface="Verdana"/>
                <a:cs typeface="Verdana"/>
              </a:rPr>
              <a:t> </a:t>
            </a:r>
            <a:r>
              <a:rPr sz="1800" spc="-225" dirty="0">
                <a:latin typeface="Verdana"/>
                <a:cs typeface="Verdana"/>
              </a:rPr>
              <a:t>INTERÉS</a:t>
            </a:r>
            <a:r>
              <a:rPr sz="1800" spc="-220" dirty="0">
                <a:latin typeface="Verdana"/>
                <a:cs typeface="Verdana"/>
              </a:rPr>
              <a:t> </a:t>
            </a:r>
            <a:r>
              <a:rPr sz="1800" spc="-10" dirty="0">
                <a:latin typeface="Verdana"/>
                <a:cs typeface="Verdana"/>
              </a:rPr>
              <a:t>POR </a:t>
            </a:r>
            <a:r>
              <a:rPr sz="1800" spc="-40" dirty="0">
                <a:latin typeface="Verdana"/>
                <a:cs typeface="Verdana"/>
              </a:rPr>
              <a:t>LA </a:t>
            </a:r>
            <a:r>
              <a:rPr sz="1800" spc="-30" dirty="0">
                <a:latin typeface="Verdana"/>
                <a:cs typeface="Verdana"/>
              </a:rPr>
              <a:t>CORRECTA </a:t>
            </a:r>
            <a:r>
              <a:rPr sz="1800" spc="-140" dirty="0">
                <a:latin typeface="Verdana"/>
                <a:cs typeface="Verdana"/>
              </a:rPr>
              <a:t>INVERSIÓN</a:t>
            </a:r>
            <a:r>
              <a:rPr sz="1800" spc="-135" dirty="0">
                <a:latin typeface="Verdana"/>
                <a:cs typeface="Verdana"/>
              </a:rPr>
              <a:t> </a:t>
            </a:r>
            <a:r>
              <a:rPr sz="1800" spc="-110" dirty="0">
                <a:latin typeface="Verdana"/>
                <a:cs typeface="Verdana"/>
              </a:rPr>
              <a:t>DE </a:t>
            </a:r>
            <a:r>
              <a:rPr sz="1800" spc="-125" dirty="0">
                <a:latin typeface="Verdana"/>
                <a:cs typeface="Verdana"/>
              </a:rPr>
              <a:t>LOS </a:t>
            </a:r>
            <a:r>
              <a:rPr sz="1800" spc="-120" dirty="0">
                <a:latin typeface="Verdana"/>
                <a:cs typeface="Verdana"/>
              </a:rPr>
              <a:t> </a:t>
            </a:r>
            <a:r>
              <a:rPr sz="1800" spc="-125" dirty="0">
                <a:latin typeface="Verdana"/>
                <a:cs typeface="Verdana"/>
              </a:rPr>
              <a:t>RECURSOS</a:t>
            </a:r>
            <a:r>
              <a:rPr sz="1800" spc="-120" dirty="0">
                <a:latin typeface="Verdana"/>
                <a:cs typeface="Verdana"/>
              </a:rPr>
              <a:t> </a:t>
            </a:r>
            <a:r>
              <a:rPr sz="1800" spc="-114" dirty="0">
                <a:latin typeface="Verdana"/>
                <a:cs typeface="Verdana"/>
              </a:rPr>
              <a:t>PÚBLICOS,</a:t>
            </a:r>
            <a:r>
              <a:rPr sz="1800" spc="-110" dirty="0">
                <a:latin typeface="Verdana"/>
                <a:cs typeface="Verdana"/>
              </a:rPr>
              <a:t> </a:t>
            </a:r>
            <a:r>
              <a:rPr sz="1800" spc="-114" dirty="0">
                <a:latin typeface="Verdana"/>
                <a:cs typeface="Verdana"/>
              </a:rPr>
              <a:t>ESTAMOS</a:t>
            </a:r>
            <a:r>
              <a:rPr sz="1800" spc="-110" dirty="0">
                <a:latin typeface="Verdana"/>
                <a:cs typeface="Verdana"/>
              </a:rPr>
              <a:t> </a:t>
            </a:r>
            <a:r>
              <a:rPr sz="1800" spc="-140" dirty="0">
                <a:latin typeface="Verdana"/>
                <a:cs typeface="Verdana"/>
              </a:rPr>
              <a:t>ATENTOS</a:t>
            </a:r>
            <a:r>
              <a:rPr sz="1800" spc="-135" dirty="0">
                <a:latin typeface="Verdana"/>
                <a:cs typeface="Verdana"/>
              </a:rPr>
              <a:t> </a:t>
            </a:r>
            <a:r>
              <a:rPr sz="1800" spc="100" dirty="0">
                <a:latin typeface="Verdana"/>
                <a:cs typeface="Verdana"/>
              </a:rPr>
              <a:t>A</a:t>
            </a:r>
            <a:r>
              <a:rPr sz="1800" spc="105" dirty="0">
                <a:latin typeface="Verdana"/>
                <a:cs typeface="Verdana"/>
              </a:rPr>
              <a:t> </a:t>
            </a:r>
            <a:r>
              <a:rPr sz="1800" spc="-130" dirty="0">
                <a:latin typeface="Verdana"/>
                <a:cs typeface="Verdana"/>
              </a:rPr>
              <a:t>TRAMITAR</a:t>
            </a:r>
            <a:r>
              <a:rPr sz="1800" spc="-125" dirty="0">
                <a:latin typeface="Verdana"/>
                <a:cs typeface="Verdana"/>
              </a:rPr>
              <a:t> </a:t>
            </a:r>
            <a:r>
              <a:rPr sz="1800" spc="-280" dirty="0">
                <a:latin typeface="Verdana"/>
                <a:cs typeface="Verdana"/>
              </a:rPr>
              <a:t>SUS </a:t>
            </a:r>
            <a:r>
              <a:rPr sz="1800" spc="-275" dirty="0">
                <a:latin typeface="Verdana"/>
                <a:cs typeface="Verdana"/>
              </a:rPr>
              <a:t> </a:t>
            </a:r>
            <a:r>
              <a:rPr lang="es-CO" spc="-90" dirty="0">
                <a:latin typeface="Verdana"/>
                <a:cs typeface="Verdana"/>
              </a:rPr>
              <a:t>PQRS</a:t>
            </a:r>
            <a:r>
              <a:rPr sz="1800" spc="-135" dirty="0">
                <a:latin typeface="Verdana"/>
                <a:cs typeface="Verdana"/>
              </a:rPr>
              <a:t> </a:t>
            </a:r>
            <a:r>
              <a:rPr sz="1800" spc="-15" dirty="0">
                <a:latin typeface="Verdana"/>
                <a:cs typeface="Verdana"/>
              </a:rPr>
              <a:t>POR</a:t>
            </a:r>
            <a:r>
              <a:rPr sz="1800" spc="-145" dirty="0">
                <a:latin typeface="Verdana"/>
                <a:cs typeface="Verdana"/>
              </a:rPr>
              <a:t> </a:t>
            </a:r>
            <a:r>
              <a:rPr sz="1800" spc="-125" dirty="0">
                <a:latin typeface="Verdana"/>
                <a:cs typeface="Verdana"/>
              </a:rPr>
              <a:t>LOS</a:t>
            </a:r>
            <a:r>
              <a:rPr sz="1800" spc="-114" dirty="0">
                <a:latin typeface="Verdana"/>
                <a:cs typeface="Verdana"/>
              </a:rPr>
              <a:t> </a:t>
            </a:r>
            <a:r>
              <a:rPr sz="1800" spc="-210" dirty="0">
                <a:latin typeface="Verdana"/>
                <a:cs typeface="Verdana"/>
              </a:rPr>
              <a:t>SIGUIENTES</a:t>
            </a:r>
            <a:r>
              <a:rPr sz="1800" spc="-120" dirty="0">
                <a:latin typeface="Verdana"/>
                <a:cs typeface="Verdana"/>
              </a:rPr>
              <a:t> </a:t>
            </a:r>
            <a:r>
              <a:rPr sz="1800" spc="-40" dirty="0">
                <a:latin typeface="Verdana"/>
                <a:cs typeface="Verdana"/>
              </a:rPr>
              <a:t>CANALES</a:t>
            </a:r>
            <a:r>
              <a:rPr sz="1800" spc="-145" dirty="0">
                <a:latin typeface="Verdana"/>
                <a:cs typeface="Verdana"/>
              </a:rPr>
              <a:t> </a:t>
            </a:r>
            <a:r>
              <a:rPr sz="1800" spc="-114" dirty="0">
                <a:latin typeface="Verdana"/>
                <a:cs typeface="Verdana"/>
              </a:rPr>
              <a:t>DE</a:t>
            </a:r>
            <a:r>
              <a:rPr sz="1800" spc="-150" dirty="0">
                <a:latin typeface="Verdana"/>
                <a:cs typeface="Verdana"/>
              </a:rPr>
              <a:t> </a:t>
            </a:r>
            <a:r>
              <a:rPr sz="1800" spc="-85" dirty="0">
                <a:latin typeface="Verdana"/>
                <a:cs typeface="Verdana"/>
              </a:rPr>
              <a:t>ATENCIÓN:</a:t>
            </a:r>
            <a:endParaRPr sz="1800" dirty="0">
              <a:latin typeface="Verdana"/>
              <a:cs typeface="Verdana"/>
            </a:endParaRPr>
          </a:p>
        </p:txBody>
      </p:sp>
      <p:pic>
        <p:nvPicPr>
          <p:cNvPr id="6" name="object 6"/>
          <p:cNvPicPr/>
          <p:nvPr/>
        </p:nvPicPr>
        <p:blipFill>
          <a:blip r:embed="rId3" cstate="print"/>
          <a:stretch>
            <a:fillRect/>
          </a:stretch>
        </p:blipFill>
        <p:spPr>
          <a:xfrm>
            <a:off x="0" y="0"/>
            <a:ext cx="1106423" cy="6857995"/>
          </a:xfrm>
          <a:prstGeom prst="rect">
            <a:avLst/>
          </a:prstGeom>
        </p:spPr>
      </p:pic>
      <p:pic>
        <p:nvPicPr>
          <p:cNvPr id="11" name="object 10">
            <a:extLst>
              <a:ext uri="{FF2B5EF4-FFF2-40B4-BE49-F238E27FC236}">
                <a16:creationId xmlns:a16="http://schemas.microsoft.com/office/drawing/2014/main" id="{51EF57E0-C939-492A-800F-2057A70D8218}"/>
              </a:ext>
            </a:extLst>
          </p:cNvPr>
          <p:cNvPicPr/>
          <p:nvPr/>
        </p:nvPicPr>
        <p:blipFill>
          <a:blip r:embed="rId4" cstate="print"/>
          <a:stretch>
            <a:fillRect/>
          </a:stretch>
        </p:blipFill>
        <p:spPr>
          <a:xfrm>
            <a:off x="10770111" y="5637684"/>
            <a:ext cx="1106423" cy="1036254"/>
          </a:xfrm>
          <a:prstGeom prst="rect">
            <a:avLst/>
          </a:prstGeom>
        </p:spPr>
      </p:pic>
      <p:pic>
        <p:nvPicPr>
          <p:cNvPr id="12" name="object 4">
            <a:extLst>
              <a:ext uri="{FF2B5EF4-FFF2-40B4-BE49-F238E27FC236}">
                <a16:creationId xmlns:a16="http://schemas.microsoft.com/office/drawing/2014/main" id="{172C8D60-F1F2-44C5-B845-E8B1BF249D56}"/>
              </a:ext>
            </a:extLst>
          </p:cNvPr>
          <p:cNvPicPr/>
          <p:nvPr/>
        </p:nvPicPr>
        <p:blipFill>
          <a:blip r:embed="rId5" cstate="print"/>
          <a:stretch>
            <a:fillRect/>
          </a:stretch>
        </p:blipFill>
        <p:spPr>
          <a:xfrm>
            <a:off x="273382" y="5594603"/>
            <a:ext cx="488618" cy="806197"/>
          </a:xfrm>
          <a:prstGeom prst="rect">
            <a:avLst/>
          </a:prstGeom>
        </p:spPr>
      </p:pic>
      <p:sp>
        <p:nvSpPr>
          <p:cNvPr id="13" name="object 5">
            <a:extLst>
              <a:ext uri="{FF2B5EF4-FFF2-40B4-BE49-F238E27FC236}">
                <a16:creationId xmlns:a16="http://schemas.microsoft.com/office/drawing/2014/main" id="{82EC21F3-DF35-4FC6-96CB-67BA079C4D8A}"/>
              </a:ext>
            </a:extLst>
          </p:cNvPr>
          <p:cNvSpPr txBox="1"/>
          <p:nvPr/>
        </p:nvSpPr>
        <p:spPr>
          <a:xfrm>
            <a:off x="265277" y="6417265"/>
            <a:ext cx="496723" cy="135935"/>
          </a:xfrm>
          <a:prstGeom prst="rect">
            <a:avLst/>
          </a:prstGeom>
        </p:spPr>
        <p:txBody>
          <a:bodyPr vert="horz" wrap="square" lIns="0" tIns="12700" rIns="0" bIns="0" rtlCol="0">
            <a:spAutoFit/>
          </a:bodyPr>
          <a:lstStyle/>
          <a:p>
            <a:pPr marL="12700">
              <a:lnSpc>
                <a:spcPct val="100000"/>
              </a:lnSpc>
              <a:spcBef>
                <a:spcPts val="100"/>
              </a:spcBef>
            </a:pPr>
            <a:r>
              <a:rPr sz="800" spc="-95" dirty="0">
                <a:latin typeface="Arial MT"/>
                <a:cs typeface="Arial MT"/>
              </a:rPr>
              <a:t>S</a:t>
            </a:r>
            <a:r>
              <a:rPr sz="800" spc="-105" dirty="0">
                <a:latin typeface="Arial MT"/>
                <a:cs typeface="Arial MT"/>
              </a:rPr>
              <a:t>C</a:t>
            </a:r>
            <a:r>
              <a:rPr sz="800" spc="-55" dirty="0">
                <a:latin typeface="Arial MT"/>
                <a:cs typeface="Arial MT"/>
              </a:rPr>
              <a:t> </a:t>
            </a:r>
            <a:r>
              <a:rPr sz="800" spc="-80" dirty="0">
                <a:latin typeface="Arial MT"/>
                <a:cs typeface="Arial MT"/>
              </a:rPr>
              <a:t>410</a:t>
            </a:r>
            <a:r>
              <a:rPr sz="800" spc="-75" dirty="0">
                <a:latin typeface="Arial MT"/>
                <a:cs typeface="Arial MT"/>
              </a:rPr>
              <a:t>0</a:t>
            </a:r>
            <a:r>
              <a:rPr sz="800" spc="-55" dirty="0">
                <a:latin typeface="Arial MT"/>
                <a:cs typeface="Arial MT"/>
              </a:rPr>
              <a:t>-</a:t>
            </a:r>
            <a:r>
              <a:rPr sz="800" spc="-80" dirty="0">
                <a:latin typeface="Arial MT"/>
                <a:cs typeface="Arial MT"/>
              </a:rPr>
              <a:t>1</a:t>
            </a:r>
            <a:endParaRPr sz="800" dirty="0">
              <a:latin typeface="Arial MT"/>
              <a:cs typeface="Arial MT"/>
            </a:endParaRPr>
          </a:p>
        </p:txBody>
      </p:sp>
      <p:pic>
        <p:nvPicPr>
          <p:cNvPr id="27" name="object 7">
            <a:extLst>
              <a:ext uri="{FF2B5EF4-FFF2-40B4-BE49-F238E27FC236}">
                <a16:creationId xmlns:a16="http://schemas.microsoft.com/office/drawing/2014/main" id="{D375C5E9-5783-477C-BE7C-0FA745026039}"/>
              </a:ext>
            </a:extLst>
          </p:cNvPr>
          <p:cNvPicPr/>
          <p:nvPr/>
        </p:nvPicPr>
        <p:blipFill>
          <a:blip r:embed="rId6" cstate="print"/>
          <a:stretch>
            <a:fillRect/>
          </a:stretch>
        </p:blipFill>
        <p:spPr>
          <a:xfrm>
            <a:off x="1371600" y="2224015"/>
            <a:ext cx="1261871" cy="1123188"/>
          </a:xfrm>
          <a:prstGeom prst="rect">
            <a:avLst/>
          </a:prstGeom>
        </p:spPr>
      </p:pic>
      <p:pic>
        <p:nvPicPr>
          <p:cNvPr id="28" name="object 14">
            <a:extLst>
              <a:ext uri="{FF2B5EF4-FFF2-40B4-BE49-F238E27FC236}">
                <a16:creationId xmlns:a16="http://schemas.microsoft.com/office/drawing/2014/main" id="{DDFF5206-1DB5-489E-999B-C37F3AF60075}"/>
              </a:ext>
            </a:extLst>
          </p:cNvPr>
          <p:cNvPicPr/>
          <p:nvPr/>
        </p:nvPicPr>
        <p:blipFill>
          <a:blip r:embed="rId7" cstate="print"/>
          <a:stretch>
            <a:fillRect/>
          </a:stretch>
        </p:blipFill>
        <p:spPr>
          <a:xfrm>
            <a:off x="1530857" y="3799977"/>
            <a:ext cx="943356" cy="905954"/>
          </a:xfrm>
          <a:prstGeom prst="rect">
            <a:avLst/>
          </a:prstGeom>
        </p:spPr>
      </p:pic>
      <p:sp>
        <p:nvSpPr>
          <p:cNvPr id="29" name="object 2">
            <a:extLst>
              <a:ext uri="{FF2B5EF4-FFF2-40B4-BE49-F238E27FC236}">
                <a16:creationId xmlns:a16="http://schemas.microsoft.com/office/drawing/2014/main" id="{41756281-1DDF-44D2-9EDD-6E37D491CCC6}"/>
              </a:ext>
            </a:extLst>
          </p:cNvPr>
          <p:cNvSpPr txBox="1"/>
          <p:nvPr/>
        </p:nvSpPr>
        <p:spPr>
          <a:xfrm>
            <a:off x="2637745" y="2252089"/>
            <a:ext cx="7289800" cy="2222211"/>
          </a:xfrm>
          <a:prstGeom prst="rect">
            <a:avLst/>
          </a:prstGeom>
        </p:spPr>
        <p:txBody>
          <a:bodyPr vert="horz" wrap="square" lIns="0" tIns="24130" rIns="0" bIns="0" rtlCol="0">
            <a:spAutoFit/>
          </a:bodyPr>
          <a:lstStyle/>
          <a:p>
            <a:pPr marL="24765" marR="5080">
              <a:lnSpc>
                <a:spcPct val="153500"/>
              </a:lnSpc>
              <a:spcBef>
                <a:spcPts val="190"/>
              </a:spcBef>
            </a:pPr>
            <a:r>
              <a:rPr sz="1450" spc="-75" dirty="0">
                <a:solidFill>
                  <a:srgbClr val="001221"/>
                </a:solidFill>
                <a:latin typeface="Verdana"/>
                <a:cs typeface="Verdana"/>
              </a:rPr>
              <a:t>Sistema</a:t>
            </a:r>
            <a:r>
              <a:rPr sz="1450" spc="-80" dirty="0">
                <a:solidFill>
                  <a:srgbClr val="001221"/>
                </a:solidFill>
                <a:latin typeface="Verdana"/>
                <a:cs typeface="Verdana"/>
              </a:rPr>
              <a:t> </a:t>
            </a:r>
            <a:r>
              <a:rPr sz="1450" spc="-15" dirty="0">
                <a:solidFill>
                  <a:srgbClr val="001221"/>
                </a:solidFill>
                <a:latin typeface="Verdana"/>
                <a:cs typeface="Verdana"/>
              </a:rPr>
              <a:t>Integrado</a:t>
            </a:r>
            <a:r>
              <a:rPr sz="1450" spc="-85" dirty="0">
                <a:solidFill>
                  <a:srgbClr val="001221"/>
                </a:solidFill>
                <a:latin typeface="Verdana"/>
                <a:cs typeface="Verdana"/>
              </a:rPr>
              <a:t> </a:t>
            </a:r>
            <a:r>
              <a:rPr sz="1450" spc="90" dirty="0">
                <a:solidFill>
                  <a:srgbClr val="001221"/>
                </a:solidFill>
                <a:latin typeface="Verdana"/>
                <a:cs typeface="Verdana"/>
              </a:rPr>
              <a:t>de</a:t>
            </a:r>
            <a:r>
              <a:rPr sz="1450" spc="-114" dirty="0">
                <a:solidFill>
                  <a:srgbClr val="001221"/>
                </a:solidFill>
                <a:latin typeface="Verdana"/>
                <a:cs typeface="Verdana"/>
              </a:rPr>
              <a:t> </a:t>
            </a:r>
            <a:r>
              <a:rPr sz="1450" spc="20" dirty="0">
                <a:solidFill>
                  <a:srgbClr val="001221"/>
                </a:solidFill>
                <a:latin typeface="Verdana"/>
                <a:cs typeface="Verdana"/>
              </a:rPr>
              <a:t>Atención</a:t>
            </a:r>
            <a:r>
              <a:rPr sz="1450" spc="-70" dirty="0">
                <a:solidFill>
                  <a:srgbClr val="001221"/>
                </a:solidFill>
                <a:latin typeface="Verdana"/>
                <a:cs typeface="Verdana"/>
              </a:rPr>
              <a:t> </a:t>
            </a:r>
            <a:r>
              <a:rPr sz="1450" spc="5" dirty="0">
                <a:solidFill>
                  <a:srgbClr val="001221"/>
                </a:solidFill>
                <a:latin typeface="Verdana"/>
                <a:cs typeface="Verdana"/>
              </a:rPr>
              <a:t>al</a:t>
            </a:r>
            <a:r>
              <a:rPr sz="1450" spc="-100" dirty="0">
                <a:solidFill>
                  <a:srgbClr val="001221"/>
                </a:solidFill>
                <a:latin typeface="Verdana"/>
                <a:cs typeface="Verdana"/>
              </a:rPr>
              <a:t> </a:t>
            </a:r>
            <a:r>
              <a:rPr sz="1450" spc="60" dirty="0">
                <a:solidFill>
                  <a:srgbClr val="001221"/>
                </a:solidFill>
                <a:latin typeface="Verdana"/>
                <a:cs typeface="Verdana"/>
              </a:rPr>
              <a:t>Ciudadano</a:t>
            </a:r>
            <a:r>
              <a:rPr sz="1450" spc="-110" dirty="0">
                <a:solidFill>
                  <a:srgbClr val="001221"/>
                </a:solidFill>
                <a:latin typeface="Verdana"/>
                <a:cs typeface="Verdana"/>
              </a:rPr>
              <a:t> </a:t>
            </a:r>
            <a:r>
              <a:rPr sz="1450" spc="-95" dirty="0">
                <a:solidFill>
                  <a:srgbClr val="001221"/>
                </a:solidFill>
                <a:latin typeface="Verdana"/>
                <a:cs typeface="Verdana"/>
              </a:rPr>
              <a:t>(SIAC),</a:t>
            </a:r>
            <a:r>
              <a:rPr sz="1450" spc="-110" dirty="0">
                <a:solidFill>
                  <a:srgbClr val="001221"/>
                </a:solidFill>
                <a:latin typeface="Verdana"/>
                <a:cs typeface="Verdana"/>
              </a:rPr>
              <a:t> </a:t>
            </a:r>
            <a:r>
              <a:rPr sz="1450" spc="-10" dirty="0" err="1">
                <a:solidFill>
                  <a:srgbClr val="001221"/>
                </a:solidFill>
                <a:latin typeface="Verdana"/>
                <a:cs typeface="Verdana"/>
              </a:rPr>
              <a:t>ingresando</a:t>
            </a:r>
            <a:r>
              <a:rPr sz="1450" spc="-85" dirty="0">
                <a:solidFill>
                  <a:srgbClr val="001221"/>
                </a:solidFill>
                <a:latin typeface="Verdana"/>
                <a:cs typeface="Verdana"/>
              </a:rPr>
              <a:t> </a:t>
            </a:r>
            <a:r>
              <a:rPr sz="1450" spc="130" dirty="0">
                <a:solidFill>
                  <a:srgbClr val="001221"/>
                </a:solidFill>
                <a:latin typeface="Verdana"/>
                <a:cs typeface="Verdana"/>
              </a:rPr>
              <a:t>a</a:t>
            </a:r>
            <a:r>
              <a:rPr sz="1450" spc="-105" dirty="0">
                <a:solidFill>
                  <a:srgbClr val="001221"/>
                </a:solidFill>
                <a:latin typeface="Verdana"/>
                <a:cs typeface="Verdana"/>
              </a:rPr>
              <a:t> </a:t>
            </a:r>
            <a:r>
              <a:rPr sz="1450" spc="15" dirty="0">
                <a:solidFill>
                  <a:srgbClr val="001221"/>
                </a:solidFill>
                <a:latin typeface="Verdana"/>
                <a:cs typeface="Verdana"/>
              </a:rPr>
              <a:t>la</a:t>
            </a:r>
            <a:r>
              <a:rPr sz="1450" spc="-130" dirty="0">
                <a:solidFill>
                  <a:srgbClr val="001221"/>
                </a:solidFill>
                <a:latin typeface="Verdana"/>
                <a:cs typeface="Verdana"/>
              </a:rPr>
              <a:t> </a:t>
            </a:r>
            <a:r>
              <a:rPr sz="1450" spc="45" dirty="0">
                <a:solidFill>
                  <a:srgbClr val="001221"/>
                </a:solidFill>
                <a:latin typeface="Verdana"/>
                <a:cs typeface="Verdana"/>
              </a:rPr>
              <a:t>pagina</a:t>
            </a:r>
            <a:r>
              <a:rPr sz="1450" spc="-100" dirty="0">
                <a:solidFill>
                  <a:srgbClr val="001221"/>
                </a:solidFill>
                <a:latin typeface="Verdana"/>
                <a:cs typeface="Verdana"/>
              </a:rPr>
              <a:t> </a:t>
            </a:r>
            <a:r>
              <a:rPr sz="1450" spc="90" dirty="0">
                <a:solidFill>
                  <a:srgbClr val="001221"/>
                </a:solidFill>
                <a:latin typeface="Verdana"/>
                <a:cs typeface="Verdana"/>
              </a:rPr>
              <a:t>de </a:t>
            </a:r>
            <a:r>
              <a:rPr sz="1450" spc="-490" dirty="0">
                <a:solidFill>
                  <a:srgbClr val="001221"/>
                </a:solidFill>
                <a:latin typeface="Verdana"/>
                <a:cs typeface="Verdana"/>
              </a:rPr>
              <a:t> </a:t>
            </a:r>
            <a:r>
              <a:rPr sz="1450" spc="10" dirty="0">
                <a:solidFill>
                  <a:srgbClr val="001221"/>
                </a:solidFill>
                <a:latin typeface="Verdana"/>
                <a:cs typeface="Verdana"/>
              </a:rPr>
              <a:t>la </a:t>
            </a:r>
            <a:r>
              <a:rPr sz="1450" spc="-10" dirty="0">
                <a:solidFill>
                  <a:srgbClr val="001221"/>
                </a:solidFill>
                <a:latin typeface="Verdana"/>
                <a:cs typeface="Verdana"/>
              </a:rPr>
              <a:t>Contraloría </a:t>
            </a:r>
            <a:r>
              <a:rPr sz="1450" spc="15" dirty="0">
                <a:solidFill>
                  <a:srgbClr val="001221"/>
                </a:solidFill>
                <a:latin typeface="Verdana"/>
                <a:cs typeface="Verdana"/>
              </a:rPr>
              <a:t>Municipal </a:t>
            </a:r>
            <a:r>
              <a:rPr sz="1450" spc="95" dirty="0">
                <a:solidFill>
                  <a:srgbClr val="001221"/>
                </a:solidFill>
                <a:latin typeface="Verdana"/>
                <a:cs typeface="Verdana"/>
              </a:rPr>
              <a:t>de </a:t>
            </a:r>
            <a:r>
              <a:rPr sz="1450" spc="-15" dirty="0">
                <a:solidFill>
                  <a:srgbClr val="001221"/>
                </a:solidFill>
                <a:latin typeface="Verdana"/>
                <a:cs typeface="Verdana"/>
              </a:rPr>
              <a:t>Barrancabermeja. </a:t>
            </a:r>
            <a:r>
              <a:rPr sz="1450" spc="-10" dirty="0">
                <a:solidFill>
                  <a:srgbClr val="001221"/>
                </a:solidFill>
                <a:latin typeface="Verdana"/>
                <a:cs typeface="Verdana"/>
              </a:rPr>
              <a:t> </a:t>
            </a:r>
            <a:r>
              <a:rPr sz="1450" u="sng" dirty="0">
                <a:solidFill>
                  <a:srgbClr val="006FC0"/>
                </a:solidFill>
                <a:uFill>
                  <a:solidFill>
                    <a:srgbClr val="006FC0"/>
                  </a:solidFill>
                </a:uFill>
                <a:latin typeface="Verdana"/>
                <a:cs typeface="Verdana"/>
                <a:hlinkClick r:id="rId8"/>
              </a:rPr>
              <a:t>http://www.contraloriabarrancabermeja.gov.co/atencion-al-ciudadano/pqrsd</a:t>
            </a:r>
            <a:endParaRPr sz="1450" dirty="0">
              <a:latin typeface="Verdana"/>
              <a:cs typeface="Verdana"/>
            </a:endParaRPr>
          </a:p>
          <a:p>
            <a:pPr marL="24765">
              <a:lnSpc>
                <a:spcPct val="100000"/>
              </a:lnSpc>
              <a:spcBef>
                <a:spcPts val="840"/>
              </a:spcBef>
            </a:pPr>
            <a:r>
              <a:rPr sz="1450" u="sng" spc="-55" dirty="0">
                <a:solidFill>
                  <a:srgbClr val="006FC0"/>
                </a:solidFill>
                <a:uFill>
                  <a:solidFill>
                    <a:srgbClr val="006FC0"/>
                  </a:solidFill>
                </a:uFill>
                <a:latin typeface="Verdana"/>
                <a:cs typeface="Verdana"/>
              </a:rPr>
              <a:t>/formule-su-pqrsd</a:t>
            </a:r>
            <a:endParaRPr sz="1450" dirty="0">
              <a:latin typeface="Verdana"/>
              <a:cs typeface="Verdana"/>
            </a:endParaRPr>
          </a:p>
          <a:p>
            <a:pPr>
              <a:lnSpc>
                <a:spcPct val="100000"/>
              </a:lnSpc>
              <a:spcBef>
                <a:spcPts val="35"/>
              </a:spcBef>
            </a:pPr>
            <a:endParaRPr sz="1700" dirty="0">
              <a:latin typeface="Verdana"/>
              <a:cs typeface="Verdana"/>
            </a:endParaRPr>
          </a:p>
          <a:p>
            <a:pPr marL="12700">
              <a:lnSpc>
                <a:spcPct val="100000"/>
              </a:lnSpc>
              <a:spcBef>
                <a:spcPts val="5"/>
              </a:spcBef>
            </a:pPr>
            <a:r>
              <a:rPr sz="1800" b="1" spc="-45" dirty="0">
                <a:solidFill>
                  <a:srgbClr val="001221"/>
                </a:solidFill>
                <a:latin typeface="Tahoma"/>
                <a:cs typeface="Tahoma"/>
              </a:rPr>
              <a:t>CORREO</a:t>
            </a:r>
            <a:r>
              <a:rPr sz="1800" b="1" spc="-35" dirty="0">
                <a:solidFill>
                  <a:srgbClr val="001221"/>
                </a:solidFill>
                <a:latin typeface="Tahoma"/>
                <a:cs typeface="Tahoma"/>
              </a:rPr>
              <a:t> </a:t>
            </a:r>
            <a:r>
              <a:rPr sz="1800" b="1" spc="-100" dirty="0">
                <a:solidFill>
                  <a:srgbClr val="001221"/>
                </a:solidFill>
                <a:latin typeface="Tahoma"/>
                <a:cs typeface="Tahoma"/>
              </a:rPr>
              <a:t>ELECTRÓNICO:</a:t>
            </a:r>
            <a:endParaRPr sz="1800" dirty="0">
              <a:latin typeface="Tahoma"/>
              <a:cs typeface="Tahoma"/>
            </a:endParaRPr>
          </a:p>
          <a:p>
            <a:pPr marL="12700">
              <a:lnSpc>
                <a:spcPct val="100000"/>
              </a:lnSpc>
            </a:pPr>
            <a:r>
              <a:rPr sz="1800" u="heavy" spc="-10" dirty="0">
                <a:solidFill>
                  <a:srgbClr val="0462C1"/>
                </a:solidFill>
                <a:uFill>
                  <a:solidFill>
                    <a:srgbClr val="0462C1"/>
                  </a:solidFill>
                </a:uFill>
                <a:latin typeface="Verdana"/>
                <a:cs typeface="Verdana"/>
                <a:hlinkClick r:id="rId9"/>
              </a:rPr>
              <a:t>info@contraloriabarrancabermeja.gov.co</a:t>
            </a:r>
            <a:endParaRPr sz="1800" dirty="0">
              <a:latin typeface="Verdana"/>
              <a:cs typeface="Verdana"/>
            </a:endParaRPr>
          </a:p>
        </p:txBody>
      </p:sp>
      <p:pic>
        <p:nvPicPr>
          <p:cNvPr id="30" name="object 3">
            <a:extLst>
              <a:ext uri="{FF2B5EF4-FFF2-40B4-BE49-F238E27FC236}">
                <a16:creationId xmlns:a16="http://schemas.microsoft.com/office/drawing/2014/main" id="{C85C3607-CD8D-443C-BBB4-8AF48EEDD6F8}"/>
              </a:ext>
            </a:extLst>
          </p:cNvPr>
          <p:cNvPicPr/>
          <p:nvPr/>
        </p:nvPicPr>
        <p:blipFill>
          <a:blip r:embed="rId10" cstate="print"/>
          <a:stretch>
            <a:fillRect/>
          </a:stretch>
        </p:blipFill>
        <p:spPr>
          <a:xfrm>
            <a:off x="1502663" y="4791522"/>
            <a:ext cx="955548" cy="954024"/>
          </a:xfrm>
          <a:prstGeom prst="rect">
            <a:avLst/>
          </a:prstGeom>
        </p:spPr>
      </p:pic>
      <p:sp>
        <p:nvSpPr>
          <p:cNvPr id="31" name="object 4">
            <a:extLst>
              <a:ext uri="{FF2B5EF4-FFF2-40B4-BE49-F238E27FC236}">
                <a16:creationId xmlns:a16="http://schemas.microsoft.com/office/drawing/2014/main" id="{8BC3E459-92B5-4017-97C9-91A341912E9B}"/>
              </a:ext>
            </a:extLst>
          </p:cNvPr>
          <p:cNvSpPr txBox="1"/>
          <p:nvPr/>
        </p:nvSpPr>
        <p:spPr>
          <a:xfrm>
            <a:off x="2618150" y="5076151"/>
            <a:ext cx="2818130" cy="391160"/>
          </a:xfrm>
          <a:prstGeom prst="rect">
            <a:avLst/>
          </a:prstGeom>
        </p:spPr>
        <p:txBody>
          <a:bodyPr vert="horz" wrap="square" lIns="0" tIns="12700" rIns="0" bIns="0" rtlCol="0">
            <a:spAutoFit/>
          </a:bodyPr>
          <a:lstStyle/>
          <a:p>
            <a:pPr marL="12700">
              <a:lnSpc>
                <a:spcPct val="100000"/>
              </a:lnSpc>
              <a:spcBef>
                <a:spcPts val="100"/>
              </a:spcBef>
            </a:pPr>
            <a:r>
              <a:rPr sz="2400" spc="-229" dirty="0">
                <a:solidFill>
                  <a:srgbClr val="001221"/>
                </a:solidFill>
                <a:latin typeface="Verdana"/>
                <a:cs typeface="Verdana"/>
              </a:rPr>
              <a:t>PBX:</a:t>
            </a:r>
            <a:r>
              <a:rPr sz="2400" spc="-180" dirty="0">
                <a:solidFill>
                  <a:srgbClr val="001221"/>
                </a:solidFill>
                <a:latin typeface="Verdana"/>
                <a:cs typeface="Verdana"/>
              </a:rPr>
              <a:t> </a:t>
            </a:r>
            <a:r>
              <a:rPr sz="2400" spc="-195" dirty="0">
                <a:solidFill>
                  <a:srgbClr val="001221"/>
                </a:solidFill>
                <a:latin typeface="Verdana"/>
                <a:cs typeface="Verdana"/>
              </a:rPr>
              <a:t>(5</a:t>
            </a:r>
            <a:r>
              <a:rPr sz="2400" spc="-220" dirty="0">
                <a:solidFill>
                  <a:srgbClr val="001221"/>
                </a:solidFill>
                <a:latin typeface="Verdana"/>
                <a:cs typeface="Verdana"/>
              </a:rPr>
              <a:t>7</a:t>
            </a:r>
            <a:r>
              <a:rPr sz="2400" spc="-204" dirty="0">
                <a:solidFill>
                  <a:srgbClr val="001221"/>
                </a:solidFill>
                <a:latin typeface="Verdana"/>
                <a:cs typeface="Verdana"/>
              </a:rPr>
              <a:t>)</a:t>
            </a:r>
            <a:r>
              <a:rPr sz="2400" spc="-200" dirty="0">
                <a:solidFill>
                  <a:srgbClr val="001221"/>
                </a:solidFill>
                <a:latin typeface="Verdana"/>
                <a:cs typeface="Verdana"/>
              </a:rPr>
              <a:t> 7</a:t>
            </a:r>
            <a:r>
              <a:rPr sz="2400" spc="-190" dirty="0">
                <a:solidFill>
                  <a:srgbClr val="001221"/>
                </a:solidFill>
                <a:latin typeface="Verdana"/>
                <a:cs typeface="Verdana"/>
              </a:rPr>
              <a:t> </a:t>
            </a:r>
            <a:r>
              <a:rPr sz="2400" spc="-200" dirty="0">
                <a:solidFill>
                  <a:srgbClr val="001221"/>
                </a:solidFill>
                <a:latin typeface="Verdana"/>
                <a:cs typeface="Verdana"/>
              </a:rPr>
              <a:t>60</a:t>
            </a:r>
            <a:r>
              <a:rPr lang="es-CO" sz="2400" spc="-200" dirty="0">
                <a:solidFill>
                  <a:srgbClr val="001221"/>
                </a:solidFill>
                <a:latin typeface="Verdana"/>
                <a:cs typeface="Verdana"/>
              </a:rPr>
              <a:t>07100</a:t>
            </a:r>
            <a:endParaRPr sz="2400" dirty="0">
              <a:latin typeface="Verdana"/>
              <a:cs typeface="Verdana"/>
            </a:endParaRPr>
          </a:p>
        </p:txBody>
      </p:sp>
      <p:pic>
        <p:nvPicPr>
          <p:cNvPr id="32" name="object 5">
            <a:extLst>
              <a:ext uri="{FF2B5EF4-FFF2-40B4-BE49-F238E27FC236}">
                <a16:creationId xmlns:a16="http://schemas.microsoft.com/office/drawing/2014/main" id="{19B3F220-08A1-4AD7-B8BC-CF823654D6D6}"/>
              </a:ext>
            </a:extLst>
          </p:cNvPr>
          <p:cNvPicPr/>
          <p:nvPr/>
        </p:nvPicPr>
        <p:blipFill>
          <a:blip r:embed="rId11" cstate="print"/>
          <a:stretch>
            <a:fillRect/>
          </a:stretch>
        </p:blipFill>
        <p:spPr>
          <a:xfrm>
            <a:off x="1682033" y="5831137"/>
            <a:ext cx="1106423" cy="905954"/>
          </a:xfrm>
          <a:prstGeom prst="rect">
            <a:avLst/>
          </a:prstGeom>
        </p:spPr>
      </p:pic>
      <p:sp>
        <p:nvSpPr>
          <p:cNvPr id="33" name="object 6">
            <a:extLst>
              <a:ext uri="{FF2B5EF4-FFF2-40B4-BE49-F238E27FC236}">
                <a16:creationId xmlns:a16="http://schemas.microsoft.com/office/drawing/2014/main" id="{53B48534-8FD0-4DF4-8863-76E275C7FA7D}"/>
              </a:ext>
            </a:extLst>
          </p:cNvPr>
          <p:cNvSpPr txBox="1"/>
          <p:nvPr/>
        </p:nvSpPr>
        <p:spPr>
          <a:xfrm>
            <a:off x="2618150" y="5862403"/>
            <a:ext cx="6882130" cy="755015"/>
          </a:xfrm>
          <a:prstGeom prst="rect">
            <a:avLst/>
          </a:prstGeom>
        </p:spPr>
        <p:txBody>
          <a:bodyPr vert="horz" wrap="square" lIns="0" tIns="12065" rIns="0" bIns="0" rtlCol="0">
            <a:spAutoFit/>
          </a:bodyPr>
          <a:lstStyle/>
          <a:p>
            <a:pPr marL="12700">
              <a:lnSpc>
                <a:spcPct val="100000"/>
              </a:lnSpc>
              <a:spcBef>
                <a:spcPts val="95"/>
              </a:spcBef>
            </a:pPr>
            <a:r>
              <a:rPr sz="1600" b="1" spc="-100" dirty="0">
                <a:solidFill>
                  <a:srgbClr val="001221"/>
                </a:solidFill>
                <a:latin typeface="Tahoma"/>
                <a:cs typeface="Tahoma"/>
              </a:rPr>
              <a:t>HORARIO:</a:t>
            </a:r>
            <a:r>
              <a:rPr sz="1600" b="1" spc="15" dirty="0">
                <a:solidFill>
                  <a:srgbClr val="001221"/>
                </a:solidFill>
                <a:latin typeface="Tahoma"/>
                <a:cs typeface="Tahoma"/>
              </a:rPr>
              <a:t> </a:t>
            </a:r>
            <a:r>
              <a:rPr sz="1600" spc="-75" dirty="0">
                <a:solidFill>
                  <a:srgbClr val="001221"/>
                </a:solidFill>
                <a:latin typeface="Verdana"/>
                <a:cs typeface="Verdana"/>
              </a:rPr>
              <a:t>Lunes</a:t>
            </a:r>
            <a:r>
              <a:rPr sz="1600" spc="-100" dirty="0">
                <a:solidFill>
                  <a:srgbClr val="001221"/>
                </a:solidFill>
                <a:latin typeface="Verdana"/>
                <a:cs typeface="Verdana"/>
              </a:rPr>
              <a:t> </a:t>
            </a:r>
            <a:r>
              <a:rPr sz="1600" spc="125" dirty="0">
                <a:solidFill>
                  <a:srgbClr val="001221"/>
                </a:solidFill>
                <a:latin typeface="Verdana"/>
                <a:cs typeface="Verdana"/>
              </a:rPr>
              <a:t>a</a:t>
            </a:r>
            <a:r>
              <a:rPr sz="1600" spc="-125" dirty="0">
                <a:solidFill>
                  <a:srgbClr val="001221"/>
                </a:solidFill>
                <a:latin typeface="Verdana"/>
                <a:cs typeface="Verdana"/>
              </a:rPr>
              <a:t> </a:t>
            </a:r>
            <a:r>
              <a:rPr sz="1600" spc="-60" dirty="0">
                <a:solidFill>
                  <a:srgbClr val="001221"/>
                </a:solidFill>
                <a:latin typeface="Verdana"/>
                <a:cs typeface="Verdana"/>
              </a:rPr>
              <a:t>Viernes</a:t>
            </a:r>
            <a:r>
              <a:rPr sz="1600" spc="-75" dirty="0">
                <a:solidFill>
                  <a:srgbClr val="001221"/>
                </a:solidFill>
                <a:latin typeface="Verdana"/>
                <a:cs typeface="Verdana"/>
              </a:rPr>
              <a:t> </a:t>
            </a:r>
            <a:r>
              <a:rPr sz="1600" spc="-180" dirty="0">
                <a:solidFill>
                  <a:srgbClr val="001221"/>
                </a:solidFill>
                <a:latin typeface="Verdana"/>
                <a:cs typeface="Verdana"/>
              </a:rPr>
              <a:t>8:00</a:t>
            </a:r>
            <a:r>
              <a:rPr sz="1600" spc="-110" dirty="0">
                <a:solidFill>
                  <a:srgbClr val="001221"/>
                </a:solidFill>
                <a:latin typeface="Verdana"/>
                <a:cs typeface="Verdana"/>
              </a:rPr>
              <a:t> </a:t>
            </a:r>
            <a:r>
              <a:rPr sz="1600" spc="-60" dirty="0">
                <a:solidFill>
                  <a:srgbClr val="001221"/>
                </a:solidFill>
                <a:latin typeface="Verdana"/>
                <a:cs typeface="Verdana"/>
              </a:rPr>
              <a:t>a.m.</a:t>
            </a:r>
            <a:r>
              <a:rPr sz="1600" spc="-120" dirty="0">
                <a:solidFill>
                  <a:srgbClr val="001221"/>
                </a:solidFill>
                <a:latin typeface="Verdana"/>
                <a:cs typeface="Verdana"/>
              </a:rPr>
              <a:t> </a:t>
            </a:r>
            <a:r>
              <a:rPr sz="1600" spc="-200" dirty="0">
                <a:solidFill>
                  <a:srgbClr val="001221"/>
                </a:solidFill>
                <a:latin typeface="Verdana"/>
                <a:cs typeface="Verdana"/>
              </a:rPr>
              <a:t>-</a:t>
            </a:r>
            <a:r>
              <a:rPr sz="1600" spc="-105" dirty="0">
                <a:solidFill>
                  <a:srgbClr val="001221"/>
                </a:solidFill>
                <a:latin typeface="Verdana"/>
                <a:cs typeface="Verdana"/>
              </a:rPr>
              <a:t> </a:t>
            </a:r>
            <a:r>
              <a:rPr sz="1600" spc="-170" dirty="0">
                <a:solidFill>
                  <a:srgbClr val="001221"/>
                </a:solidFill>
                <a:latin typeface="Verdana"/>
                <a:cs typeface="Verdana"/>
              </a:rPr>
              <a:t>12:00</a:t>
            </a:r>
            <a:r>
              <a:rPr sz="1600" spc="-120" dirty="0">
                <a:solidFill>
                  <a:srgbClr val="001221"/>
                </a:solidFill>
                <a:latin typeface="Verdana"/>
                <a:cs typeface="Verdana"/>
              </a:rPr>
              <a:t> </a:t>
            </a:r>
            <a:r>
              <a:rPr sz="1600" spc="-70" dirty="0">
                <a:solidFill>
                  <a:srgbClr val="001221"/>
                </a:solidFill>
                <a:latin typeface="Verdana"/>
                <a:cs typeface="Verdana"/>
              </a:rPr>
              <a:t>p.m.</a:t>
            </a:r>
            <a:r>
              <a:rPr sz="1600" spc="-125" dirty="0">
                <a:solidFill>
                  <a:srgbClr val="001221"/>
                </a:solidFill>
                <a:latin typeface="Verdana"/>
                <a:cs typeface="Verdana"/>
              </a:rPr>
              <a:t> </a:t>
            </a:r>
            <a:r>
              <a:rPr sz="1600" spc="-95" dirty="0">
                <a:solidFill>
                  <a:srgbClr val="001221"/>
                </a:solidFill>
                <a:latin typeface="Verdana"/>
                <a:cs typeface="Verdana"/>
              </a:rPr>
              <a:t>y</a:t>
            </a:r>
            <a:r>
              <a:rPr sz="1600" spc="-110" dirty="0">
                <a:solidFill>
                  <a:srgbClr val="001221"/>
                </a:solidFill>
                <a:latin typeface="Verdana"/>
                <a:cs typeface="Verdana"/>
              </a:rPr>
              <a:t> </a:t>
            </a:r>
            <a:r>
              <a:rPr sz="1600" spc="-175" dirty="0">
                <a:solidFill>
                  <a:srgbClr val="001221"/>
                </a:solidFill>
                <a:latin typeface="Verdana"/>
                <a:cs typeface="Verdana"/>
              </a:rPr>
              <a:t>2:00</a:t>
            </a:r>
            <a:r>
              <a:rPr sz="1600" spc="-125" dirty="0">
                <a:solidFill>
                  <a:srgbClr val="001221"/>
                </a:solidFill>
                <a:latin typeface="Verdana"/>
                <a:cs typeface="Verdana"/>
              </a:rPr>
              <a:t> </a:t>
            </a:r>
            <a:r>
              <a:rPr sz="1600" spc="-70" dirty="0">
                <a:solidFill>
                  <a:srgbClr val="001221"/>
                </a:solidFill>
                <a:latin typeface="Verdana"/>
                <a:cs typeface="Verdana"/>
              </a:rPr>
              <a:t>p.m.</a:t>
            </a:r>
            <a:r>
              <a:rPr sz="1600" spc="-114" dirty="0">
                <a:solidFill>
                  <a:srgbClr val="001221"/>
                </a:solidFill>
                <a:latin typeface="Verdana"/>
                <a:cs typeface="Verdana"/>
              </a:rPr>
              <a:t> </a:t>
            </a:r>
            <a:r>
              <a:rPr sz="1600" spc="-200" dirty="0">
                <a:solidFill>
                  <a:srgbClr val="001221"/>
                </a:solidFill>
                <a:latin typeface="Verdana"/>
                <a:cs typeface="Verdana"/>
              </a:rPr>
              <a:t>-</a:t>
            </a:r>
            <a:r>
              <a:rPr sz="1600" spc="-105" dirty="0">
                <a:solidFill>
                  <a:srgbClr val="001221"/>
                </a:solidFill>
                <a:latin typeface="Verdana"/>
                <a:cs typeface="Verdana"/>
              </a:rPr>
              <a:t> </a:t>
            </a:r>
            <a:r>
              <a:rPr sz="1600" spc="-180" dirty="0">
                <a:solidFill>
                  <a:srgbClr val="001221"/>
                </a:solidFill>
                <a:latin typeface="Verdana"/>
                <a:cs typeface="Verdana"/>
              </a:rPr>
              <a:t>6:00</a:t>
            </a:r>
            <a:r>
              <a:rPr sz="1600" spc="-120" dirty="0">
                <a:solidFill>
                  <a:srgbClr val="001221"/>
                </a:solidFill>
                <a:latin typeface="Verdana"/>
                <a:cs typeface="Verdana"/>
              </a:rPr>
              <a:t> </a:t>
            </a:r>
            <a:r>
              <a:rPr sz="1600" spc="-70" dirty="0">
                <a:solidFill>
                  <a:srgbClr val="001221"/>
                </a:solidFill>
                <a:latin typeface="Verdana"/>
                <a:cs typeface="Verdana"/>
              </a:rPr>
              <a:t>p.m.</a:t>
            </a:r>
            <a:endParaRPr sz="1600" dirty="0">
              <a:latin typeface="Verdana"/>
              <a:cs typeface="Verdana"/>
            </a:endParaRPr>
          </a:p>
          <a:p>
            <a:pPr marL="12700" marR="2157730">
              <a:lnSpc>
                <a:spcPts val="1910"/>
              </a:lnSpc>
              <a:spcBef>
                <a:spcPts val="70"/>
              </a:spcBef>
            </a:pPr>
            <a:r>
              <a:rPr sz="1600" b="1" spc="-215" dirty="0">
                <a:solidFill>
                  <a:srgbClr val="001221"/>
                </a:solidFill>
                <a:latin typeface="Tahoma"/>
                <a:cs typeface="Tahoma"/>
              </a:rPr>
              <a:t>DI</a:t>
            </a:r>
            <a:r>
              <a:rPr sz="1600" b="1" spc="-254" dirty="0">
                <a:solidFill>
                  <a:srgbClr val="001221"/>
                </a:solidFill>
                <a:latin typeface="Tahoma"/>
                <a:cs typeface="Tahoma"/>
              </a:rPr>
              <a:t>R</a:t>
            </a:r>
            <a:r>
              <a:rPr sz="1600" b="1" spc="-5" dirty="0">
                <a:solidFill>
                  <a:srgbClr val="001221"/>
                </a:solidFill>
                <a:latin typeface="Tahoma"/>
                <a:cs typeface="Tahoma"/>
              </a:rPr>
              <a:t>ECCIÓ</a:t>
            </a:r>
            <a:r>
              <a:rPr sz="1600" b="1" spc="-60" dirty="0">
                <a:solidFill>
                  <a:srgbClr val="001221"/>
                </a:solidFill>
                <a:latin typeface="Tahoma"/>
                <a:cs typeface="Tahoma"/>
              </a:rPr>
              <a:t>N</a:t>
            </a:r>
            <a:r>
              <a:rPr sz="1600" b="1" spc="-135" dirty="0">
                <a:solidFill>
                  <a:srgbClr val="001221"/>
                </a:solidFill>
                <a:latin typeface="Tahoma"/>
                <a:cs typeface="Tahoma"/>
              </a:rPr>
              <a:t>:</a:t>
            </a:r>
            <a:r>
              <a:rPr sz="1600" b="1" spc="20" dirty="0">
                <a:solidFill>
                  <a:srgbClr val="001221"/>
                </a:solidFill>
                <a:latin typeface="Tahoma"/>
                <a:cs typeface="Tahoma"/>
              </a:rPr>
              <a:t> </a:t>
            </a:r>
            <a:r>
              <a:rPr sz="1600" spc="75" dirty="0">
                <a:solidFill>
                  <a:srgbClr val="001221"/>
                </a:solidFill>
                <a:latin typeface="Verdana"/>
                <a:cs typeface="Verdana"/>
              </a:rPr>
              <a:t>Ca</a:t>
            </a:r>
            <a:r>
              <a:rPr sz="1600" spc="45" dirty="0">
                <a:solidFill>
                  <a:srgbClr val="001221"/>
                </a:solidFill>
                <a:latin typeface="Verdana"/>
                <a:cs typeface="Verdana"/>
              </a:rPr>
              <a:t>l</a:t>
            </a:r>
            <a:r>
              <a:rPr sz="1600" spc="-105" dirty="0">
                <a:solidFill>
                  <a:srgbClr val="001221"/>
                </a:solidFill>
                <a:latin typeface="Verdana"/>
                <a:cs typeface="Verdana"/>
              </a:rPr>
              <a:t>l</a:t>
            </a:r>
            <a:r>
              <a:rPr sz="1600" spc="80" dirty="0">
                <a:solidFill>
                  <a:srgbClr val="001221"/>
                </a:solidFill>
                <a:latin typeface="Verdana"/>
                <a:cs typeface="Verdana"/>
              </a:rPr>
              <a:t>e</a:t>
            </a:r>
            <a:r>
              <a:rPr sz="1600" spc="-150" dirty="0">
                <a:solidFill>
                  <a:srgbClr val="001221"/>
                </a:solidFill>
                <a:latin typeface="Verdana"/>
                <a:cs typeface="Verdana"/>
              </a:rPr>
              <a:t> </a:t>
            </a:r>
            <a:r>
              <a:rPr sz="1600" spc="-140" dirty="0">
                <a:solidFill>
                  <a:srgbClr val="001221"/>
                </a:solidFill>
                <a:latin typeface="Verdana"/>
                <a:cs typeface="Verdana"/>
              </a:rPr>
              <a:t>4</a:t>
            </a:r>
            <a:r>
              <a:rPr sz="1600" spc="-135" dirty="0">
                <a:solidFill>
                  <a:srgbClr val="001221"/>
                </a:solidFill>
                <a:latin typeface="Verdana"/>
                <a:cs typeface="Verdana"/>
              </a:rPr>
              <a:t>8</a:t>
            </a:r>
            <a:r>
              <a:rPr sz="1600" spc="-114" dirty="0">
                <a:solidFill>
                  <a:srgbClr val="001221"/>
                </a:solidFill>
                <a:latin typeface="Verdana"/>
                <a:cs typeface="Verdana"/>
              </a:rPr>
              <a:t> </a:t>
            </a:r>
            <a:r>
              <a:rPr sz="1600" spc="-30" dirty="0">
                <a:solidFill>
                  <a:srgbClr val="001221"/>
                </a:solidFill>
                <a:latin typeface="Verdana"/>
                <a:cs typeface="Verdana"/>
              </a:rPr>
              <a:t>No.</a:t>
            </a:r>
            <a:r>
              <a:rPr sz="1600" spc="-125" dirty="0">
                <a:solidFill>
                  <a:srgbClr val="001221"/>
                </a:solidFill>
                <a:latin typeface="Verdana"/>
                <a:cs typeface="Verdana"/>
              </a:rPr>
              <a:t> </a:t>
            </a:r>
            <a:r>
              <a:rPr sz="1600" spc="-140" dirty="0">
                <a:solidFill>
                  <a:srgbClr val="001221"/>
                </a:solidFill>
                <a:latin typeface="Verdana"/>
                <a:cs typeface="Verdana"/>
              </a:rPr>
              <a:t>1</a:t>
            </a:r>
            <a:r>
              <a:rPr sz="1600" spc="-125" dirty="0">
                <a:solidFill>
                  <a:srgbClr val="001221"/>
                </a:solidFill>
                <a:latin typeface="Verdana"/>
                <a:cs typeface="Verdana"/>
              </a:rPr>
              <a:t>7</a:t>
            </a:r>
            <a:r>
              <a:rPr sz="1600" spc="-204" dirty="0">
                <a:solidFill>
                  <a:srgbClr val="001221"/>
                </a:solidFill>
                <a:latin typeface="Verdana"/>
                <a:cs typeface="Verdana"/>
              </a:rPr>
              <a:t>-</a:t>
            </a:r>
            <a:r>
              <a:rPr sz="1600" spc="-140" dirty="0">
                <a:solidFill>
                  <a:srgbClr val="001221"/>
                </a:solidFill>
                <a:latin typeface="Verdana"/>
                <a:cs typeface="Verdana"/>
              </a:rPr>
              <a:t>2</a:t>
            </a:r>
            <a:r>
              <a:rPr sz="1600" spc="-135" dirty="0">
                <a:solidFill>
                  <a:srgbClr val="001221"/>
                </a:solidFill>
                <a:latin typeface="Verdana"/>
                <a:cs typeface="Verdana"/>
              </a:rPr>
              <a:t>5</a:t>
            </a:r>
            <a:r>
              <a:rPr sz="1600" spc="-114" dirty="0">
                <a:solidFill>
                  <a:srgbClr val="001221"/>
                </a:solidFill>
                <a:latin typeface="Verdana"/>
                <a:cs typeface="Verdana"/>
              </a:rPr>
              <a:t> </a:t>
            </a:r>
            <a:r>
              <a:rPr sz="1600" spc="-90" dirty="0">
                <a:solidFill>
                  <a:srgbClr val="001221"/>
                </a:solidFill>
                <a:latin typeface="Verdana"/>
                <a:cs typeface="Verdana"/>
              </a:rPr>
              <a:t>Barri</a:t>
            </a:r>
            <a:r>
              <a:rPr sz="1600" spc="-105" dirty="0">
                <a:solidFill>
                  <a:srgbClr val="001221"/>
                </a:solidFill>
                <a:latin typeface="Verdana"/>
                <a:cs typeface="Verdana"/>
              </a:rPr>
              <a:t>o</a:t>
            </a:r>
            <a:r>
              <a:rPr sz="1600" spc="-95" dirty="0">
                <a:solidFill>
                  <a:srgbClr val="001221"/>
                </a:solidFill>
                <a:latin typeface="Verdana"/>
                <a:cs typeface="Verdana"/>
              </a:rPr>
              <a:t> </a:t>
            </a:r>
            <a:r>
              <a:rPr sz="1600" spc="55" dirty="0">
                <a:solidFill>
                  <a:srgbClr val="001221"/>
                </a:solidFill>
                <a:latin typeface="Verdana"/>
                <a:cs typeface="Verdana"/>
              </a:rPr>
              <a:t>Co</a:t>
            </a:r>
            <a:r>
              <a:rPr sz="1600" spc="30" dirty="0">
                <a:solidFill>
                  <a:srgbClr val="001221"/>
                </a:solidFill>
                <a:latin typeface="Verdana"/>
                <a:cs typeface="Verdana"/>
              </a:rPr>
              <a:t>l</a:t>
            </a:r>
            <a:r>
              <a:rPr sz="1600" spc="35" dirty="0">
                <a:solidFill>
                  <a:srgbClr val="001221"/>
                </a:solidFill>
                <a:latin typeface="Verdana"/>
                <a:cs typeface="Verdana"/>
              </a:rPr>
              <a:t>omb</a:t>
            </a:r>
            <a:r>
              <a:rPr sz="1600" spc="-120" dirty="0">
                <a:solidFill>
                  <a:srgbClr val="001221"/>
                </a:solidFill>
                <a:latin typeface="Verdana"/>
                <a:cs typeface="Verdana"/>
              </a:rPr>
              <a:t>i</a:t>
            </a:r>
            <a:r>
              <a:rPr sz="1600" spc="-10" dirty="0">
                <a:solidFill>
                  <a:srgbClr val="001221"/>
                </a:solidFill>
                <a:latin typeface="Verdana"/>
                <a:cs typeface="Verdana"/>
              </a:rPr>
              <a:t>a.  </a:t>
            </a:r>
            <a:r>
              <a:rPr sz="1600" spc="-25" dirty="0">
                <a:solidFill>
                  <a:srgbClr val="001221"/>
                </a:solidFill>
                <a:latin typeface="Verdana"/>
                <a:cs typeface="Verdana"/>
              </a:rPr>
              <a:t>Barrancabermeja,</a:t>
            </a:r>
            <a:r>
              <a:rPr sz="1600" spc="-100" dirty="0">
                <a:solidFill>
                  <a:srgbClr val="001221"/>
                </a:solidFill>
                <a:latin typeface="Verdana"/>
                <a:cs typeface="Verdana"/>
              </a:rPr>
              <a:t> </a:t>
            </a:r>
            <a:r>
              <a:rPr sz="1600" spc="-45" dirty="0">
                <a:solidFill>
                  <a:srgbClr val="001221"/>
                </a:solidFill>
                <a:latin typeface="Verdana"/>
                <a:cs typeface="Verdana"/>
              </a:rPr>
              <a:t>Santander.</a:t>
            </a:r>
            <a:endParaRPr sz="1600" dirty="0">
              <a:latin typeface="Verdana"/>
              <a:cs typeface="Verdana"/>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11093957" y="6426809"/>
            <a:ext cx="180975" cy="208915"/>
          </a:xfrm>
          <a:prstGeom prst="rect">
            <a:avLst/>
          </a:prstGeom>
        </p:spPr>
        <p:txBody>
          <a:bodyPr vert="horz" wrap="square" lIns="0" tIns="12700" rIns="0" bIns="0" rtlCol="0">
            <a:spAutoFit/>
          </a:bodyPr>
          <a:lstStyle/>
          <a:p>
            <a:pPr marL="12700">
              <a:lnSpc>
                <a:spcPct val="100000"/>
              </a:lnSpc>
              <a:spcBef>
                <a:spcPts val="100"/>
              </a:spcBef>
            </a:pPr>
            <a:r>
              <a:rPr sz="1200" dirty="0">
                <a:solidFill>
                  <a:srgbClr val="888888"/>
                </a:solidFill>
                <a:latin typeface="Calibri"/>
                <a:cs typeface="Calibri"/>
              </a:rPr>
              <a:t>72</a:t>
            </a:r>
            <a:endParaRPr sz="1200">
              <a:latin typeface="Calibri"/>
              <a:cs typeface="Calibri"/>
            </a:endParaRPr>
          </a:p>
        </p:txBody>
      </p:sp>
      <p:pic>
        <p:nvPicPr>
          <p:cNvPr id="3" name="object 3"/>
          <p:cNvPicPr/>
          <p:nvPr/>
        </p:nvPicPr>
        <p:blipFill>
          <a:blip r:embed="rId2" cstate="print"/>
          <a:stretch>
            <a:fillRect/>
          </a:stretch>
        </p:blipFill>
        <p:spPr>
          <a:xfrm>
            <a:off x="0" y="0"/>
            <a:ext cx="12191999" cy="6857997"/>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0" y="4692"/>
            <a:ext cx="12191999" cy="6857997"/>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FFEF"/>
        </a:solidFill>
        <a:effectLst/>
      </p:bgPr>
    </p:bg>
    <p:spTree>
      <p:nvGrpSpPr>
        <p:cNvPr id="1" name=""/>
        <p:cNvGrpSpPr/>
        <p:nvPr/>
      </p:nvGrpSpPr>
      <p:grpSpPr>
        <a:xfrm>
          <a:off x="0" y="0"/>
          <a:ext cx="0" cy="0"/>
          <a:chOff x="0" y="0"/>
          <a:chExt cx="0" cy="0"/>
        </a:xfrm>
      </p:grpSpPr>
      <p:sp>
        <p:nvSpPr>
          <p:cNvPr id="2" name="object 2"/>
          <p:cNvSpPr txBox="1">
            <a:spLocks noGrp="1"/>
          </p:cNvSpPr>
          <p:nvPr>
            <p:ph type="title"/>
          </p:nvPr>
        </p:nvSpPr>
        <p:spPr>
          <a:xfrm>
            <a:off x="571245" y="533400"/>
            <a:ext cx="9444990" cy="1427314"/>
          </a:xfrm>
          <a:prstGeom prst="rect">
            <a:avLst/>
          </a:prstGeom>
          <a:solidFill>
            <a:srgbClr val="FDEA2A"/>
          </a:solidFill>
        </p:spPr>
        <p:txBody>
          <a:bodyPr vert="horz" wrap="square" lIns="0" tIns="316230" rIns="0" bIns="0" rtlCol="0">
            <a:spAutoFit/>
          </a:bodyPr>
          <a:lstStyle/>
          <a:p>
            <a:r>
              <a:rPr lang="es-ES" sz="2400" b="1" dirty="0"/>
              <a:t>Proceso de enajenación de bien mueble a título gratuito entre Entidades Estatales</a:t>
            </a:r>
            <a:br>
              <a:rPr lang="es-ES" sz="2400" b="1" dirty="0"/>
            </a:br>
            <a:endParaRPr lang="es-ES" sz="2400" b="1" dirty="0"/>
          </a:p>
        </p:txBody>
      </p:sp>
      <p:sp>
        <p:nvSpPr>
          <p:cNvPr id="3" name="object 3"/>
          <p:cNvSpPr txBox="1"/>
          <p:nvPr/>
        </p:nvSpPr>
        <p:spPr>
          <a:xfrm>
            <a:off x="1993519" y="2209800"/>
            <a:ext cx="8782685" cy="1533753"/>
          </a:xfrm>
          <a:prstGeom prst="rect">
            <a:avLst/>
          </a:prstGeom>
        </p:spPr>
        <p:txBody>
          <a:bodyPr vert="horz" wrap="square" lIns="0" tIns="12700" rIns="0" bIns="0" rtlCol="0">
            <a:spAutoFit/>
          </a:bodyPr>
          <a:lstStyle/>
          <a:p>
            <a:pPr marL="12700" marR="5080" algn="just">
              <a:lnSpc>
                <a:spcPct val="100000"/>
              </a:lnSpc>
              <a:spcBef>
                <a:spcPts val="100"/>
              </a:spcBef>
            </a:pPr>
            <a:r>
              <a:rPr lang="es-ES" sz="1600" dirty="0">
                <a:latin typeface="Verdana" panose="020B0604030504040204" pitchFamily="34" charset="0"/>
                <a:ea typeface="Verdana" panose="020B0604030504040204" pitchFamily="34" charset="0"/>
              </a:rPr>
              <a:t>En el marco de colaboración Interinstitucional y atendiendo los principios de colaboración armónica, coordinación y articulación señalados en los artículos 113 y 209 de la Constitución Política, la Contraloría Municipal de Barrancabermeja realizó la entrega material del Vehículo CHEVROLET CAPTIVA SPORT, al Rector del INSTITUTO TÉCNICO SUPERIOR INDUSTRIAL DE BARRANCABERMEJA.</a:t>
            </a:r>
          </a:p>
          <a:p>
            <a:pPr marL="12700" marR="5080" algn="just">
              <a:lnSpc>
                <a:spcPct val="100000"/>
              </a:lnSpc>
              <a:spcBef>
                <a:spcPts val="100"/>
              </a:spcBef>
            </a:pPr>
            <a:endParaRPr lang="es-ES" sz="1800" dirty="0">
              <a:latin typeface="Verdana" panose="020B0604030504040204" pitchFamily="34" charset="0"/>
              <a:ea typeface="Verdana" panose="020B0604030504040204" pitchFamily="34" charset="0"/>
              <a:cs typeface="Arial MT"/>
            </a:endParaRPr>
          </a:p>
        </p:txBody>
      </p:sp>
      <p:pic>
        <p:nvPicPr>
          <p:cNvPr id="13" name="object 2"/>
          <p:cNvPicPr/>
          <p:nvPr/>
        </p:nvPicPr>
        <p:blipFill>
          <a:blip r:embed="rId2" cstate="print"/>
          <a:stretch>
            <a:fillRect/>
          </a:stretch>
        </p:blipFill>
        <p:spPr>
          <a:xfrm>
            <a:off x="201168" y="5544312"/>
            <a:ext cx="560832" cy="780288"/>
          </a:xfrm>
          <a:prstGeom prst="rect">
            <a:avLst/>
          </a:prstGeom>
        </p:spPr>
      </p:pic>
      <p:sp>
        <p:nvSpPr>
          <p:cNvPr id="15" name="object 9"/>
          <p:cNvSpPr txBox="1"/>
          <p:nvPr/>
        </p:nvSpPr>
        <p:spPr>
          <a:xfrm>
            <a:off x="272288" y="6341065"/>
            <a:ext cx="565912" cy="135935"/>
          </a:xfrm>
          <a:prstGeom prst="rect">
            <a:avLst/>
          </a:prstGeom>
        </p:spPr>
        <p:txBody>
          <a:bodyPr vert="horz" wrap="square" lIns="0" tIns="12700" rIns="0" bIns="0" rtlCol="0">
            <a:spAutoFit/>
          </a:bodyPr>
          <a:lstStyle/>
          <a:p>
            <a:pPr marL="12700">
              <a:lnSpc>
                <a:spcPct val="100000"/>
              </a:lnSpc>
              <a:spcBef>
                <a:spcPts val="100"/>
              </a:spcBef>
            </a:pPr>
            <a:r>
              <a:rPr sz="800" spc="-95" dirty="0">
                <a:latin typeface="Arial MT"/>
                <a:cs typeface="Arial MT"/>
              </a:rPr>
              <a:t>S</a:t>
            </a:r>
            <a:r>
              <a:rPr sz="800" spc="-105" dirty="0">
                <a:latin typeface="Arial MT"/>
                <a:cs typeface="Arial MT"/>
              </a:rPr>
              <a:t>C</a:t>
            </a:r>
            <a:r>
              <a:rPr sz="800" spc="-55" dirty="0">
                <a:latin typeface="Arial MT"/>
                <a:cs typeface="Arial MT"/>
              </a:rPr>
              <a:t> </a:t>
            </a:r>
            <a:r>
              <a:rPr sz="800" spc="-80" dirty="0">
                <a:latin typeface="Arial MT"/>
                <a:cs typeface="Arial MT"/>
              </a:rPr>
              <a:t>410</a:t>
            </a:r>
            <a:r>
              <a:rPr sz="800" spc="-75" dirty="0">
                <a:latin typeface="Arial MT"/>
                <a:cs typeface="Arial MT"/>
              </a:rPr>
              <a:t>0</a:t>
            </a:r>
            <a:r>
              <a:rPr sz="800" spc="-55" dirty="0">
                <a:latin typeface="Arial MT"/>
                <a:cs typeface="Arial MT"/>
              </a:rPr>
              <a:t>-</a:t>
            </a:r>
            <a:r>
              <a:rPr sz="800" spc="-80" dirty="0">
                <a:latin typeface="Arial MT"/>
                <a:cs typeface="Arial MT"/>
              </a:rPr>
              <a:t>1</a:t>
            </a:r>
            <a:endParaRPr sz="800" dirty="0">
              <a:latin typeface="Arial MT"/>
              <a:cs typeface="Arial MT"/>
            </a:endParaRPr>
          </a:p>
        </p:txBody>
      </p:sp>
      <p:pic>
        <p:nvPicPr>
          <p:cNvPr id="16" name="object 10"/>
          <p:cNvPicPr/>
          <p:nvPr/>
        </p:nvPicPr>
        <p:blipFill>
          <a:blip r:embed="rId3" cstate="print"/>
          <a:stretch>
            <a:fillRect/>
          </a:stretch>
        </p:blipFill>
        <p:spPr>
          <a:xfrm>
            <a:off x="10908791" y="5710003"/>
            <a:ext cx="1054609" cy="919397"/>
          </a:xfrm>
          <a:prstGeom prst="rect">
            <a:avLst/>
          </a:prstGeom>
        </p:spPr>
      </p:pic>
      <p:pic>
        <p:nvPicPr>
          <p:cNvPr id="1026" name="Picture 2" descr="Proceso de enajenación del bien mueble a título gratuito entre Entidades Estatale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93519" y="3743553"/>
            <a:ext cx="3200400" cy="2400300"/>
          </a:xfrm>
          <a:prstGeom prst="rect">
            <a:avLst/>
          </a:prstGeom>
          <a:noFill/>
          <a:extLst>
            <a:ext uri="{909E8E84-426E-40DD-AFC4-6F175D3DCCD1}">
              <a14:hiddenFill xmlns:a14="http://schemas.microsoft.com/office/drawing/2010/main">
                <a:solidFill>
                  <a:srgbClr val="FFFFFF"/>
                </a:solidFill>
              </a14:hiddenFill>
            </a:ext>
          </a:extLst>
        </p:spPr>
      </p:pic>
      <p:sp>
        <p:nvSpPr>
          <p:cNvPr id="17" name="CuadroTexto 16"/>
          <p:cNvSpPr txBox="1"/>
          <p:nvPr/>
        </p:nvSpPr>
        <p:spPr>
          <a:xfrm>
            <a:off x="5638800" y="3743553"/>
            <a:ext cx="5093588" cy="2062103"/>
          </a:xfrm>
          <a:prstGeom prst="rect">
            <a:avLst/>
          </a:prstGeom>
          <a:noFill/>
        </p:spPr>
        <p:txBody>
          <a:bodyPr wrap="square" rtlCol="0">
            <a:spAutoFit/>
          </a:bodyPr>
          <a:lstStyle/>
          <a:p>
            <a:pPr marL="12700" marR="5080" algn="just">
              <a:lnSpc>
                <a:spcPct val="100000"/>
              </a:lnSpc>
              <a:spcBef>
                <a:spcPts val="100"/>
              </a:spcBef>
            </a:pPr>
            <a:r>
              <a:rPr lang="es-ES" sz="1600" dirty="0">
                <a:latin typeface="Verdana" panose="020B0604030504040204" pitchFamily="34" charset="0"/>
                <a:ea typeface="Verdana" panose="020B0604030504040204" pitchFamily="34" charset="0"/>
              </a:rPr>
              <a:t>Entrega que beneficia a la comunidad estudiantil permitiendo que los alumnos que optan por la especialidad de Mecánica Automotriz tengan dentro de los talleres de capacitación, una formación en competencias técnicas vanguardistas acordes a la evolución y tecnología de la materia, que los prepara para su vida laboral, profesional y académica.</a:t>
            </a:r>
            <a:endParaRPr lang="es-ES" sz="1600" dirty="0">
              <a:latin typeface="Verdana" panose="020B0604030504040204" pitchFamily="34" charset="0"/>
              <a:ea typeface="Verdana" panose="020B0604030504040204" pitchFamily="34" charset="0"/>
              <a:cs typeface="Arial MT"/>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FFEF"/>
        </a:solidFill>
        <a:effectLst/>
      </p:bgPr>
    </p:bg>
    <p:spTree>
      <p:nvGrpSpPr>
        <p:cNvPr id="1" name=""/>
        <p:cNvGrpSpPr/>
        <p:nvPr/>
      </p:nvGrpSpPr>
      <p:grpSpPr>
        <a:xfrm>
          <a:off x="0" y="0"/>
          <a:ext cx="0" cy="0"/>
          <a:chOff x="0" y="0"/>
          <a:chExt cx="0" cy="0"/>
        </a:xfrm>
      </p:grpSpPr>
      <p:sp>
        <p:nvSpPr>
          <p:cNvPr id="2" name="object 2"/>
          <p:cNvSpPr txBox="1">
            <a:spLocks noGrp="1"/>
          </p:cNvSpPr>
          <p:nvPr>
            <p:ph type="title"/>
          </p:nvPr>
        </p:nvSpPr>
        <p:spPr>
          <a:xfrm>
            <a:off x="571245" y="716026"/>
            <a:ext cx="9444990" cy="996427"/>
          </a:xfrm>
          <a:prstGeom prst="rect">
            <a:avLst/>
          </a:prstGeom>
          <a:solidFill>
            <a:srgbClr val="FDEA2A"/>
          </a:solidFill>
        </p:spPr>
        <p:txBody>
          <a:bodyPr vert="horz" wrap="square" lIns="0" tIns="133350" rIns="0" bIns="0" rtlCol="0">
            <a:spAutoFit/>
          </a:bodyPr>
          <a:lstStyle/>
          <a:p>
            <a:r>
              <a:rPr lang="es-ES" sz="2800" b="1" dirty="0"/>
              <a:t>Firma de convenio marco para coadyuvar al fortalecimiento tecnológico entre contralorías.</a:t>
            </a:r>
          </a:p>
        </p:txBody>
      </p:sp>
      <p:sp>
        <p:nvSpPr>
          <p:cNvPr id="5" name="object 5"/>
          <p:cNvSpPr txBox="1"/>
          <p:nvPr/>
        </p:nvSpPr>
        <p:spPr>
          <a:xfrm>
            <a:off x="2133600" y="2333462"/>
            <a:ext cx="5029201" cy="2695738"/>
          </a:xfrm>
          <a:prstGeom prst="rect">
            <a:avLst/>
          </a:prstGeom>
        </p:spPr>
        <p:txBody>
          <a:bodyPr vert="horz" wrap="square" lIns="0" tIns="13970" rIns="0" bIns="0" rtlCol="0">
            <a:spAutoFit/>
          </a:bodyPr>
          <a:lstStyle/>
          <a:p>
            <a:pPr marL="12700" marR="5080" algn="just">
              <a:lnSpc>
                <a:spcPct val="99200"/>
              </a:lnSpc>
              <a:spcBef>
                <a:spcPts val="110"/>
              </a:spcBef>
            </a:pPr>
            <a:r>
              <a:rPr lang="es-ES" sz="1600" spc="-5" dirty="0">
                <a:latin typeface="Verdana" panose="020B0604030504040204" pitchFamily="34" charset="0"/>
                <a:ea typeface="Verdana" panose="020B0604030504040204" pitchFamily="34" charset="0"/>
                <a:cs typeface="Arial MT"/>
              </a:rPr>
              <a:t>La contraloría Municipal de Barrancabermeja firmo el convenio Interadministrativo Marco de </a:t>
            </a:r>
            <a:r>
              <a:rPr lang="es-ES" sz="1600" spc="-5" dirty="0" err="1">
                <a:latin typeface="Verdana" panose="020B0604030504040204" pitchFamily="34" charset="0"/>
                <a:ea typeface="Verdana" panose="020B0604030504040204" pitchFamily="34" charset="0"/>
                <a:cs typeface="Arial MT"/>
              </a:rPr>
              <a:t>coabyuvancia</a:t>
            </a:r>
            <a:r>
              <a:rPr lang="es-ES" sz="1600" spc="-5" dirty="0">
                <a:latin typeface="Verdana" panose="020B0604030504040204" pitchFamily="34" charset="0"/>
                <a:ea typeface="Verdana" panose="020B0604030504040204" pitchFamily="34" charset="0"/>
                <a:cs typeface="Arial MT"/>
              </a:rPr>
              <a:t> No. 03 de 2023 entre la Auditoria General de la Republica y las Contralorías Municipales, Distritales y Departamentales, el cual, se realiza con el objetivo de aunar esfuerzos humanos, académicos, técnicos, tecnológicos y administrativos para promover el fortalecimiento de la Contraloría con el fin de mejorar los resultados de la labor misional de la entidad.</a:t>
            </a:r>
            <a:endParaRPr sz="1600" dirty="0">
              <a:latin typeface="Verdana" panose="020B0604030504040204" pitchFamily="34" charset="0"/>
              <a:ea typeface="Verdana" panose="020B0604030504040204" pitchFamily="34" charset="0"/>
              <a:cs typeface="Arial MT"/>
            </a:endParaRPr>
          </a:p>
        </p:txBody>
      </p:sp>
      <p:pic>
        <p:nvPicPr>
          <p:cNvPr id="4098" name="Picture 2" descr="Auditoria General de la Republica y Contraloría de Barrancabermeja firman convenio marco para coadyuvar al fortalecimiento tecnológic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85428" y="1905000"/>
            <a:ext cx="3055253" cy="4071126"/>
          </a:xfrm>
          <a:prstGeom prst="rect">
            <a:avLst/>
          </a:prstGeom>
          <a:noFill/>
          <a:extLst>
            <a:ext uri="{909E8E84-426E-40DD-AFC4-6F175D3DCCD1}">
              <a14:hiddenFill xmlns:a14="http://schemas.microsoft.com/office/drawing/2010/main">
                <a:solidFill>
                  <a:srgbClr val="FFFFFF"/>
                </a:solidFill>
              </a14:hiddenFill>
            </a:ext>
          </a:extLst>
        </p:spPr>
      </p:pic>
      <p:pic>
        <p:nvPicPr>
          <p:cNvPr id="14" name="object 10"/>
          <p:cNvPicPr/>
          <p:nvPr/>
        </p:nvPicPr>
        <p:blipFill>
          <a:blip r:embed="rId3" cstate="print"/>
          <a:stretch>
            <a:fillRect/>
          </a:stretch>
        </p:blipFill>
        <p:spPr>
          <a:xfrm>
            <a:off x="10908791" y="5786203"/>
            <a:ext cx="1054609" cy="919397"/>
          </a:xfrm>
          <a:prstGeom prst="rect">
            <a:avLst/>
          </a:prstGeom>
        </p:spPr>
      </p:pic>
      <p:pic>
        <p:nvPicPr>
          <p:cNvPr id="15" name="object 2"/>
          <p:cNvPicPr/>
          <p:nvPr/>
        </p:nvPicPr>
        <p:blipFill>
          <a:blip r:embed="rId4" cstate="print"/>
          <a:stretch>
            <a:fillRect/>
          </a:stretch>
        </p:blipFill>
        <p:spPr>
          <a:xfrm>
            <a:off x="201168" y="5544312"/>
            <a:ext cx="560832" cy="780288"/>
          </a:xfrm>
          <a:prstGeom prst="rect">
            <a:avLst/>
          </a:prstGeom>
        </p:spPr>
      </p:pic>
      <p:sp>
        <p:nvSpPr>
          <p:cNvPr id="16" name="object 9"/>
          <p:cNvSpPr txBox="1"/>
          <p:nvPr/>
        </p:nvSpPr>
        <p:spPr>
          <a:xfrm>
            <a:off x="272288" y="6341065"/>
            <a:ext cx="565912" cy="135935"/>
          </a:xfrm>
          <a:prstGeom prst="rect">
            <a:avLst/>
          </a:prstGeom>
        </p:spPr>
        <p:txBody>
          <a:bodyPr vert="horz" wrap="square" lIns="0" tIns="12700" rIns="0" bIns="0" rtlCol="0">
            <a:spAutoFit/>
          </a:bodyPr>
          <a:lstStyle/>
          <a:p>
            <a:pPr marL="12700">
              <a:lnSpc>
                <a:spcPct val="100000"/>
              </a:lnSpc>
              <a:spcBef>
                <a:spcPts val="100"/>
              </a:spcBef>
            </a:pPr>
            <a:r>
              <a:rPr sz="800" spc="-95" dirty="0">
                <a:latin typeface="Arial MT"/>
                <a:cs typeface="Arial MT"/>
              </a:rPr>
              <a:t>S</a:t>
            </a:r>
            <a:r>
              <a:rPr sz="800" spc="-105" dirty="0">
                <a:latin typeface="Arial MT"/>
                <a:cs typeface="Arial MT"/>
              </a:rPr>
              <a:t>C</a:t>
            </a:r>
            <a:r>
              <a:rPr sz="800" spc="-55" dirty="0">
                <a:latin typeface="Arial MT"/>
                <a:cs typeface="Arial MT"/>
              </a:rPr>
              <a:t> </a:t>
            </a:r>
            <a:r>
              <a:rPr sz="800" spc="-80" dirty="0">
                <a:latin typeface="Arial MT"/>
                <a:cs typeface="Arial MT"/>
              </a:rPr>
              <a:t>410</a:t>
            </a:r>
            <a:r>
              <a:rPr sz="800" spc="-75" dirty="0">
                <a:latin typeface="Arial MT"/>
                <a:cs typeface="Arial MT"/>
              </a:rPr>
              <a:t>0</a:t>
            </a:r>
            <a:r>
              <a:rPr sz="800" spc="-55" dirty="0">
                <a:latin typeface="Arial MT"/>
                <a:cs typeface="Arial MT"/>
              </a:rPr>
              <a:t>-</a:t>
            </a:r>
            <a:r>
              <a:rPr sz="800" spc="-80" dirty="0">
                <a:latin typeface="Arial MT"/>
                <a:cs typeface="Arial MT"/>
              </a:rPr>
              <a:t>1</a:t>
            </a:r>
            <a:endParaRPr sz="800" dirty="0">
              <a:latin typeface="Arial MT"/>
              <a:cs typeface="Arial MT"/>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2011</TotalTime>
  <Words>3541</Words>
  <Application>Microsoft Office PowerPoint</Application>
  <PresentationFormat>Panorámica</PresentationFormat>
  <Paragraphs>555</Paragraphs>
  <Slides>67</Slides>
  <Notes>0</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67</vt:i4>
      </vt:variant>
    </vt:vector>
  </HeadingPairs>
  <TitlesOfParts>
    <vt:vector size="76" baseType="lpstr">
      <vt:lpstr>Arial</vt:lpstr>
      <vt:lpstr>Arial MT</vt:lpstr>
      <vt:lpstr>Calibri</vt:lpstr>
      <vt:lpstr>Calibri Light</vt:lpstr>
      <vt:lpstr>Tahoma</vt:lpstr>
      <vt:lpstr>Times New Roman</vt:lpstr>
      <vt:lpstr>Verdana</vt:lpstr>
      <vt:lpstr>Wingdings</vt:lpstr>
      <vt:lpstr>Office Theme</vt:lpstr>
      <vt:lpstr>Presentación de PowerPoint</vt:lpstr>
      <vt:lpstr>RENDICIÓN DE  CUENTAS</vt:lpstr>
      <vt:lpstr>MARCO  NORMATIVO</vt:lpstr>
      <vt:lpstr>LA CONTRALORÍA</vt:lpstr>
      <vt:lpstr>MISIÓN</vt:lpstr>
      <vt:lpstr>OBJETIVOS</vt:lpstr>
      <vt:lpstr>Presentación de PowerPoint</vt:lpstr>
      <vt:lpstr>Proceso de enajenación de bien mueble a título gratuito entre Entidades Estatales </vt:lpstr>
      <vt:lpstr>Firma de convenio marco para coadyuvar al fortalecimiento tecnológico entre contralorías.</vt:lpstr>
      <vt:lpstr>Presentación de PowerPoint</vt:lpstr>
      <vt:lpstr>PROCESOS MISIONALES</vt:lpstr>
      <vt:lpstr>Presentación de PowerPoint</vt:lpstr>
      <vt:lpstr> DIRECCIÓN DE FISCALIZACIÓN</vt:lpstr>
      <vt:lpstr>EJECUCIÓN DEL PVCFT 2023 PRIMER SEMESTRE</vt:lpstr>
      <vt:lpstr>EJECUCIÓN DEL PVCFT 2023 PRIMER SEMESTRE</vt:lpstr>
      <vt:lpstr>EJECUCIÓN DEL PVCFT 2023 PRIMER SEMESTRE</vt:lpstr>
      <vt:lpstr>EJECUCIÓN DEL PVCFT 2023 SEGUNDO SEMESTRE</vt:lpstr>
      <vt:lpstr>EJECUCIÓN DEL PVCFT 2023 SEGUNDO SEMESTRE</vt:lpstr>
      <vt:lpstr>Presentación de PowerPoint</vt:lpstr>
      <vt:lpstr>Presentación de PowerPoint</vt:lpstr>
      <vt:lpstr>PROCESOS</vt:lpstr>
      <vt:lpstr>PROCESOS DE RESPONSABILIDAD FISCAL </vt:lpstr>
      <vt:lpstr>       RECAUDOS </vt:lpstr>
      <vt:lpstr>Presentación de PowerPoint</vt:lpstr>
      <vt:lpstr> FUNCIONES MISIONALES</vt:lpstr>
      <vt:lpstr> ATENCION DE PQRSD</vt:lpstr>
      <vt:lpstr> ATENCION DE PQRSD</vt:lpstr>
      <vt:lpstr> SISTEMA INTEGRADO DE ATENCION CIUDADANA SIAC</vt:lpstr>
      <vt:lpstr> ACTIVIDADES DE DELIBRACIÓN </vt:lpstr>
      <vt:lpstr> PROGRAMAS DE PROMOCIÓN – CONTRALORES ESCOLARES</vt:lpstr>
      <vt:lpstr> ACTIVIDADES DE FORMACIÓN</vt:lpstr>
      <vt:lpstr> ACTIVIDADES DE CAPACITACIÓN</vt:lpstr>
      <vt:lpstr>TICS</vt:lpstr>
      <vt:lpstr>TICS</vt:lpstr>
      <vt:lpstr>TICS</vt:lpstr>
      <vt:lpstr>Presentación de PowerPoint</vt:lpstr>
      <vt:lpstr>PLANTA DE PERSONAL  </vt:lpstr>
      <vt:lpstr>GESTIÓN VIGENCIA 2023</vt:lpstr>
      <vt:lpstr>COMITÉS</vt:lpstr>
      <vt:lpstr>RESUMEN CAPACITACIONES  Y ACTIVIDADES</vt:lpstr>
      <vt:lpstr>PLAN INSTITUCIONAL DE CAPACITACIÓN</vt:lpstr>
      <vt:lpstr>PLAN INSTITUCIONAL DE CAPACITACIÓN</vt:lpstr>
      <vt:lpstr>PLAN DE BIENESTAR SOCIAL E INCENTIVOS</vt:lpstr>
      <vt:lpstr>PLAN DE BIENESTAR SOCIAL E INCENTIVOS</vt:lpstr>
      <vt:lpstr>PLAN DE BIENESTAR SOCIAL E INCENTIVOS</vt:lpstr>
      <vt:lpstr>PLAN DE BIENESTAR SOCIAL E INCENTIVOS</vt:lpstr>
      <vt:lpstr>CUMPLIMIENTO NORMATIVO SECTOR TRABAJO </vt:lpstr>
      <vt:lpstr> SISTEMA DE GESTIÓN EN SEGURIDAD Y SALUD EN EL TRABAJO</vt:lpstr>
      <vt:lpstr>GESTIÓN DE ADQUISICIONES</vt:lpstr>
      <vt:lpstr>TESORERÍA</vt:lpstr>
      <vt:lpstr>TESORERÍA</vt:lpstr>
      <vt:lpstr>TESORERÍA</vt:lpstr>
      <vt:lpstr> CONTRATACIÓN</vt:lpstr>
      <vt:lpstr> CONTRATACIÓN</vt:lpstr>
      <vt:lpstr> CONTRATACIÓN</vt:lpstr>
      <vt:lpstr> CONTRATACIÓN</vt:lpstr>
      <vt:lpstr> CONTRATACIÓN</vt:lpstr>
      <vt:lpstr>CONTROVERSIAS JUDICIALES</vt:lpstr>
      <vt:lpstr>CONTROVERSIAS JUDICIALES</vt:lpstr>
      <vt:lpstr>Presentación de PowerPoint</vt:lpstr>
      <vt:lpstr>GESTIÓN CONTROL INTERNO VIGENCIA 2023</vt:lpstr>
      <vt:lpstr>GESTIÓN CONTROL INTERNO VIGENCIA 2023</vt:lpstr>
      <vt:lpstr>GESTIÓN CONTROL INTERNO VIGENCIA 2023</vt:lpstr>
      <vt:lpstr>GESTIÓN CONTROL INTERNO VIGENCIA 2023</vt:lpstr>
      <vt:lpstr>GESTIÓN CONTROL INTERNO VIGENCIA 2023</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Usuario de Windows</dc:creator>
  <cp:lastModifiedBy>Usuario</cp:lastModifiedBy>
  <cp:revision>139</cp:revision>
  <dcterms:created xsi:type="dcterms:W3CDTF">2023-12-02T20:32:59Z</dcterms:created>
  <dcterms:modified xsi:type="dcterms:W3CDTF">2023-12-20T21:56:51Z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2022-12-13T00:00:00Z</vt:filetime>
  </property>
  <property fmtid="{D5CDD505-2E9C-101B-9397-08002B2CF9AE}" pid="3" name="Creator">
    <vt:lpwstr>Microsoft® PowerPoint® 2019</vt:lpwstr>
  </property>
  <property fmtid="{D5CDD505-2E9C-101B-9397-08002B2CF9AE}" pid="4" name="LastSaved">
    <vt:filetime>2023-12-02T00:00:00Z</vt:filetime>
  </property>
</Properties>
</file>